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  <p:sldMasterId id="2147483696" r:id="rId5"/>
  </p:sldMasterIdLst>
  <p:notesMasterIdLst>
    <p:notesMasterId r:id="rId88"/>
  </p:notesMasterIdLst>
  <p:sldIdLst>
    <p:sldId id="2950" r:id="rId6"/>
    <p:sldId id="3040" r:id="rId7"/>
    <p:sldId id="2999" r:id="rId8"/>
    <p:sldId id="3000" r:id="rId9"/>
    <p:sldId id="3001" r:id="rId10"/>
    <p:sldId id="2913" r:id="rId11"/>
    <p:sldId id="2914" r:id="rId12"/>
    <p:sldId id="2957" r:id="rId13"/>
    <p:sldId id="2958" r:id="rId14"/>
    <p:sldId id="2959" r:id="rId15"/>
    <p:sldId id="2945" r:id="rId16"/>
    <p:sldId id="2960" r:id="rId17"/>
    <p:sldId id="2947" r:id="rId18"/>
    <p:sldId id="272" r:id="rId19"/>
    <p:sldId id="277" r:id="rId20"/>
    <p:sldId id="276" r:id="rId21"/>
    <p:sldId id="275" r:id="rId22"/>
    <p:sldId id="273" r:id="rId23"/>
    <p:sldId id="2961" r:id="rId24"/>
    <p:sldId id="983" r:id="rId25"/>
    <p:sldId id="3038" r:id="rId26"/>
    <p:sldId id="3039" r:id="rId27"/>
    <p:sldId id="2963" r:id="rId28"/>
    <p:sldId id="2964" r:id="rId29"/>
    <p:sldId id="3019" r:id="rId30"/>
    <p:sldId id="2965" r:id="rId31"/>
    <p:sldId id="3002" r:id="rId32"/>
    <p:sldId id="2971" r:id="rId33"/>
    <p:sldId id="2928" r:id="rId34"/>
    <p:sldId id="3004" r:id="rId35"/>
    <p:sldId id="3015" r:id="rId36"/>
    <p:sldId id="3005" r:id="rId37"/>
    <p:sldId id="3029" r:id="rId38"/>
    <p:sldId id="3051" r:id="rId39"/>
    <p:sldId id="3030" r:id="rId40"/>
    <p:sldId id="3031" r:id="rId41"/>
    <p:sldId id="3032" r:id="rId42"/>
    <p:sldId id="3033" r:id="rId43"/>
    <p:sldId id="3020" r:id="rId44"/>
    <p:sldId id="3006" r:id="rId45"/>
    <p:sldId id="2972" r:id="rId46"/>
    <p:sldId id="3027" r:id="rId47"/>
    <p:sldId id="3048" r:id="rId48"/>
    <p:sldId id="2966" r:id="rId49"/>
    <p:sldId id="2917" r:id="rId50"/>
    <p:sldId id="2926" r:id="rId51"/>
    <p:sldId id="3007" r:id="rId52"/>
    <p:sldId id="3049" r:id="rId53"/>
    <p:sldId id="2975" r:id="rId54"/>
    <p:sldId id="3052" r:id="rId55"/>
    <p:sldId id="2967" r:id="rId56"/>
    <p:sldId id="2983" r:id="rId57"/>
    <p:sldId id="2986" r:id="rId58"/>
    <p:sldId id="2985" r:id="rId59"/>
    <p:sldId id="3008" r:id="rId60"/>
    <p:sldId id="3009" r:id="rId61"/>
    <p:sldId id="3010" r:id="rId62"/>
    <p:sldId id="3011" r:id="rId63"/>
    <p:sldId id="3013" r:id="rId64"/>
    <p:sldId id="3012" r:id="rId65"/>
    <p:sldId id="2977" r:id="rId66"/>
    <p:sldId id="2968" r:id="rId67"/>
    <p:sldId id="2978" r:id="rId68"/>
    <p:sldId id="3017" r:id="rId69"/>
    <p:sldId id="3018" r:id="rId70"/>
    <p:sldId id="2979" r:id="rId71"/>
    <p:sldId id="2969" r:id="rId72"/>
    <p:sldId id="2919" r:id="rId73"/>
    <p:sldId id="2944" r:id="rId74"/>
    <p:sldId id="2988" r:id="rId75"/>
    <p:sldId id="2980" r:id="rId76"/>
    <p:sldId id="3016" r:id="rId77"/>
    <p:sldId id="2970" r:id="rId78"/>
    <p:sldId id="3053" r:id="rId79"/>
    <p:sldId id="3054" r:id="rId80"/>
    <p:sldId id="3067" r:id="rId81"/>
    <p:sldId id="3068" r:id="rId82"/>
    <p:sldId id="3069" r:id="rId83"/>
    <p:sldId id="2989" r:id="rId84"/>
    <p:sldId id="3070" r:id="rId85"/>
    <p:sldId id="3003" r:id="rId86"/>
    <p:sldId id="2949" r:id="rId87"/>
  </p:sldIdLst>
  <p:sldSz cx="9144000" cy="5143500" type="screen16x9"/>
  <p:notesSz cx="6858000" cy="2543175"/>
  <p:embeddedFontLst>
    <p:embeddedFont>
      <p:font typeface="Calibri" panose="020F0502020204030204" pitchFamily="34" charset="0"/>
      <p:regular r:id="rId89"/>
      <p:bold r:id="rId90"/>
      <p:italic r:id="rId91"/>
      <p:boldItalic r:id="rId92"/>
    </p:embeddedFont>
    <p:embeddedFont>
      <p:font typeface="Calibri Light" panose="020F0302020204030204" pitchFamily="34" charset="0"/>
      <p:regular r:id="rId93"/>
      <p:italic r:id="rId94"/>
    </p:embeddedFont>
    <p:embeddedFont>
      <p:font typeface="MS UI Gothic" panose="020B0600070205080204" pitchFamily="34" charset="-128"/>
      <p:regular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3D8F646E-2E35-4DE0-B7C2-A4B1C80991A1}">
          <p14:sldIdLst>
            <p14:sldId id="2950"/>
            <p14:sldId id="3040"/>
            <p14:sldId id="2999"/>
            <p14:sldId id="3000"/>
            <p14:sldId id="3001"/>
            <p14:sldId id="2913"/>
            <p14:sldId id="2914"/>
            <p14:sldId id="2957"/>
            <p14:sldId id="2958"/>
            <p14:sldId id="2959"/>
            <p14:sldId id="2945"/>
            <p14:sldId id="2960"/>
            <p14:sldId id="2947"/>
            <p14:sldId id="272"/>
            <p14:sldId id="277"/>
            <p14:sldId id="276"/>
            <p14:sldId id="275"/>
            <p14:sldId id="273"/>
            <p14:sldId id="2961"/>
            <p14:sldId id="983"/>
            <p14:sldId id="3038"/>
            <p14:sldId id="3039"/>
            <p14:sldId id="2963"/>
            <p14:sldId id="2964"/>
            <p14:sldId id="3019"/>
            <p14:sldId id="2965"/>
            <p14:sldId id="3002"/>
            <p14:sldId id="2971"/>
            <p14:sldId id="2928"/>
            <p14:sldId id="3004"/>
            <p14:sldId id="3015"/>
            <p14:sldId id="3005"/>
            <p14:sldId id="3029"/>
            <p14:sldId id="3051"/>
            <p14:sldId id="3030"/>
            <p14:sldId id="3031"/>
            <p14:sldId id="3032"/>
            <p14:sldId id="3033"/>
            <p14:sldId id="3020"/>
            <p14:sldId id="3006"/>
            <p14:sldId id="2972"/>
            <p14:sldId id="3027"/>
            <p14:sldId id="3048"/>
            <p14:sldId id="2966"/>
            <p14:sldId id="2917"/>
            <p14:sldId id="2926"/>
            <p14:sldId id="3007"/>
            <p14:sldId id="3049"/>
            <p14:sldId id="2975"/>
            <p14:sldId id="3052"/>
            <p14:sldId id="2967"/>
            <p14:sldId id="2983"/>
            <p14:sldId id="2986"/>
            <p14:sldId id="2985"/>
            <p14:sldId id="3008"/>
            <p14:sldId id="3009"/>
            <p14:sldId id="3010"/>
            <p14:sldId id="3011"/>
            <p14:sldId id="3013"/>
            <p14:sldId id="3012"/>
            <p14:sldId id="2977"/>
            <p14:sldId id="2968"/>
            <p14:sldId id="2978"/>
            <p14:sldId id="3017"/>
            <p14:sldId id="3018"/>
            <p14:sldId id="2979"/>
            <p14:sldId id="2969"/>
            <p14:sldId id="2919"/>
            <p14:sldId id="2944"/>
            <p14:sldId id="2988"/>
            <p14:sldId id="2980"/>
            <p14:sldId id="3016"/>
            <p14:sldId id="2970"/>
            <p14:sldId id="3053"/>
            <p14:sldId id="3054"/>
            <p14:sldId id="3067"/>
            <p14:sldId id="3068"/>
            <p14:sldId id="3069"/>
            <p14:sldId id="2989"/>
            <p14:sldId id="3070"/>
            <p14:sldId id="3003"/>
            <p14:sldId id="294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go="http://customooxmlschemas.google.com/" r:id="rId123" roundtripDataSignature="AMtx7mh52feL5b2IsycOPZRg05mdll5I3A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s Jellema" initials="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8484"/>
    <a:srgbClr val="BF9900"/>
    <a:srgbClr val="7D0F0F"/>
    <a:srgbClr val="232F63"/>
    <a:srgbClr val="007C92"/>
    <a:srgbClr val="00501E"/>
    <a:srgbClr val="F80000"/>
    <a:srgbClr val="EEF4F6"/>
    <a:srgbClr val="FF0000"/>
    <a:srgbClr val="2A6A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0" autoAdjust="0"/>
    <p:restoredTop sz="93962" autoAdjust="0"/>
  </p:normalViewPr>
  <p:slideViewPr>
    <p:cSldViewPr snapToGrid="0">
      <p:cViewPr varScale="1">
        <p:scale>
          <a:sx n="97" d="100"/>
          <a:sy n="97" d="100"/>
        </p:scale>
        <p:origin x="91" y="139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font" Target="fonts/font1.fntdata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23" Type="http://customschemas.google.com/relationships/presentationmetadata" Target="metadata"/><Relationship Id="rId128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24" Type="http://schemas.openxmlformats.org/officeDocument/2006/relationships/commentAuthors" Target="commentAuthor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27" Type="http://schemas.openxmlformats.org/officeDocument/2006/relationships/theme" Target="theme/theme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125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font" Target="fonts/font4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26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font" Target="fonts/font5.fntdata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966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https://a7otzunjmey252aivwp2gfhrfq.apigateway.us-ashburn-1.oci.customer-oci.com/my-depl1/gb/summarize-tweets?hashtag=ganna&amp;minutes=17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7381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https://docs.cloud.oracle.com/en-us/iaas/releasenote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35161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Out of </a:t>
            </a:r>
            <a:r>
              <a:rPr lang="nl-NL" dirty="0" err="1"/>
              <a:t>the</a:t>
            </a:r>
            <a:r>
              <a:rPr lang="nl-NL" dirty="0"/>
              <a:t> box PaaS services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facilities</a:t>
            </a: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persistence</a:t>
            </a:r>
            <a:r>
              <a:rPr lang="nl-NL" dirty="0"/>
              <a:t>, routing/</a:t>
            </a:r>
            <a:r>
              <a:rPr lang="nl-NL" dirty="0" err="1"/>
              <a:t>throttling</a:t>
            </a:r>
            <a:r>
              <a:rPr lang="nl-NL" dirty="0"/>
              <a:t>/buffer/queue/</a:t>
            </a:r>
            <a:r>
              <a:rPr lang="nl-NL" dirty="0" err="1"/>
              <a:t>retry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IDM, </a:t>
            </a:r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mgt</a:t>
            </a:r>
            <a:r>
              <a:rPr lang="nl-NL" dirty="0"/>
              <a:t>, </a:t>
            </a:r>
            <a:r>
              <a:rPr lang="nl-NL" dirty="0" err="1"/>
              <a:t>encryption</a:t>
            </a:r>
            <a:r>
              <a:rPr lang="nl-NL" dirty="0"/>
              <a:t>/</a:t>
            </a:r>
            <a:r>
              <a:rPr lang="nl-NL" dirty="0" err="1"/>
              <a:t>decryption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Distribution, CDN, </a:t>
            </a:r>
            <a:r>
              <a:rPr lang="nl-NL" dirty="0" err="1"/>
              <a:t>regional</a:t>
            </a:r>
            <a:r>
              <a:rPr lang="nl-NL" dirty="0"/>
              <a:t> </a:t>
            </a:r>
            <a:r>
              <a:rPr lang="nl-NL" dirty="0" err="1"/>
              <a:t>failover</a:t>
            </a:r>
            <a:endParaRPr lang="nl-NL" dirty="0"/>
          </a:p>
          <a:p>
            <a:pPr>
              <a:buFontTx/>
              <a:buChar char="-"/>
            </a:pPr>
            <a:r>
              <a:rPr lang="nl-NL" dirty="0"/>
              <a:t>Monitor, log, alert/</a:t>
            </a:r>
            <a:r>
              <a:rPr lang="nl-NL" dirty="0" err="1"/>
              <a:t>notification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>
              <a:buFontTx/>
              <a:buChar char="-"/>
            </a:pPr>
            <a:r>
              <a:rPr lang="nl-NL" dirty="0" err="1"/>
              <a:t>Scalability</a:t>
            </a:r>
            <a:r>
              <a:rPr lang="nl-NL" dirty="0"/>
              <a:t> (up &amp; down)</a:t>
            </a:r>
          </a:p>
          <a:p>
            <a:pPr>
              <a:buFontTx/>
              <a:buChar char="-"/>
            </a:pPr>
            <a:r>
              <a:rPr lang="nl-NL" dirty="0"/>
              <a:t>Quick </a:t>
            </a:r>
            <a:r>
              <a:rPr lang="nl-NL" dirty="0" err="1"/>
              <a:t>Rampup</a:t>
            </a: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pPr marL="228600" indent="0">
              <a:buFontTx/>
              <a:buNone/>
            </a:pP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points: </a:t>
            </a:r>
            <a:r>
              <a:rPr lang="nl-NL" dirty="0" err="1"/>
              <a:t>APIs</a:t>
            </a:r>
            <a:r>
              <a:rPr lang="nl-NL" dirty="0"/>
              <a:t>, Events/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228600" indent="0">
              <a:buFontTx/>
              <a:buNone/>
            </a:pP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implementation</a:t>
            </a:r>
            <a:r>
              <a:rPr lang="nl-NL" dirty="0"/>
              <a:t> of PaaS (platform) services</a:t>
            </a:r>
          </a:p>
          <a:p>
            <a:pPr marL="228600" indent="0">
              <a:buFontTx/>
              <a:buNone/>
            </a:pPr>
            <a:r>
              <a:rPr lang="nl-NL" dirty="0" err="1"/>
              <a:t>MongoDB</a:t>
            </a:r>
            <a:r>
              <a:rPr lang="nl-NL" dirty="0"/>
              <a:t> API –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Cosmos</a:t>
            </a:r>
            <a:r>
              <a:rPr lang="nl-NL" dirty="0"/>
              <a:t> DB, </a:t>
            </a:r>
            <a:r>
              <a:rPr lang="nl-NL" dirty="0" err="1"/>
              <a:t>MongoDB</a:t>
            </a:r>
            <a:r>
              <a:rPr lang="nl-NL" dirty="0"/>
              <a:t>, </a:t>
            </a:r>
            <a:r>
              <a:rPr lang="nl-NL" dirty="0" err="1"/>
              <a:t>Minimongo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AWS Document DB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soon</a:t>
            </a:r>
            <a:r>
              <a:rPr lang="nl-NL" dirty="0"/>
              <a:t> Oracle </a:t>
            </a:r>
            <a:r>
              <a:rPr lang="nl-NL" dirty="0" err="1"/>
              <a:t>Autonomous</a:t>
            </a:r>
            <a:r>
              <a:rPr lang="nl-NL" dirty="0"/>
              <a:t> JSON </a:t>
            </a:r>
          </a:p>
          <a:p>
            <a:pPr marL="228600" indent="0">
              <a:buFontTx/>
              <a:buNone/>
            </a:pPr>
            <a:r>
              <a:rPr lang="nl-NL" dirty="0" err="1"/>
              <a:t>Kafka</a:t>
            </a:r>
            <a:r>
              <a:rPr lang="nl-NL" dirty="0"/>
              <a:t> API – </a:t>
            </a:r>
            <a:r>
              <a:rPr lang="nl-NL" dirty="0" err="1"/>
              <a:t>Azure</a:t>
            </a:r>
            <a:r>
              <a:rPr lang="nl-NL" dirty="0"/>
              <a:t> Event Hub, OCI Streaming, AWS </a:t>
            </a:r>
            <a:r>
              <a:rPr lang="nl-NL" dirty="0" err="1"/>
              <a:t>Managed</a:t>
            </a:r>
            <a:r>
              <a:rPr lang="nl-NL" dirty="0"/>
              <a:t> Streaming</a:t>
            </a:r>
          </a:p>
          <a:p>
            <a:pPr marL="228600" indent="0">
              <a:buFontTx/>
              <a:buNone/>
            </a:pPr>
            <a:r>
              <a:rPr lang="nl-NL" dirty="0"/>
              <a:t>JDBC/SQL – </a:t>
            </a:r>
            <a:r>
              <a:rPr lang="nl-NL" dirty="0" err="1"/>
              <a:t>Relational</a:t>
            </a:r>
            <a:r>
              <a:rPr lang="nl-NL" dirty="0"/>
              <a:t> Database (Oracle, SQL Server, </a:t>
            </a:r>
            <a:r>
              <a:rPr lang="nl-NL" dirty="0" err="1"/>
              <a:t>PostgreSQL</a:t>
            </a:r>
            <a:r>
              <a:rPr lang="nl-NL" dirty="0"/>
              <a:t>, </a:t>
            </a:r>
            <a:r>
              <a:rPr lang="nl-NL" dirty="0" err="1"/>
              <a:t>MySQL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even </a:t>
            </a:r>
            <a:r>
              <a:rPr lang="nl-NL" dirty="0" err="1"/>
              <a:t>NoSQL</a:t>
            </a:r>
            <a:r>
              <a:rPr lang="nl-NL" dirty="0"/>
              <a:t> (Oracle </a:t>
            </a:r>
            <a:r>
              <a:rPr lang="nl-NL" dirty="0" err="1"/>
              <a:t>NoSQL</a:t>
            </a:r>
            <a:r>
              <a:rPr lang="nl-NL" dirty="0"/>
              <a:t>, Cassandra, </a:t>
            </a:r>
            <a:r>
              <a:rPr lang="nl-NL" dirty="0" err="1"/>
              <a:t>Hadoop</a:t>
            </a:r>
            <a:r>
              <a:rPr lang="nl-NL" dirty="0"/>
              <a:t>)</a:t>
            </a:r>
          </a:p>
          <a:p>
            <a:pPr marL="228600" indent="0">
              <a:buFontTx/>
              <a:buNone/>
            </a:pPr>
            <a:endParaRPr lang="nl-NL" dirty="0"/>
          </a:p>
          <a:p>
            <a:pPr>
              <a:buFontTx/>
              <a:buChar char="-"/>
            </a:pPr>
            <a:endParaRPr lang="nl-NL" dirty="0"/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674976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nl-NL" sz="1200" dirty="0" err="1"/>
              <a:t>MongoDB</a:t>
            </a:r>
            <a:r>
              <a:rPr lang="nl-NL" sz="1200" dirty="0"/>
              <a:t> API – </a:t>
            </a:r>
            <a:r>
              <a:rPr lang="nl-NL" sz="1200" dirty="0" err="1"/>
              <a:t>implemented</a:t>
            </a:r>
            <a:r>
              <a:rPr lang="nl-NL" sz="1200" dirty="0"/>
              <a:t> </a:t>
            </a:r>
            <a:r>
              <a:rPr lang="nl-NL" sz="1200" dirty="0" err="1"/>
              <a:t>by</a:t>
            </a:r>
            <a:r>
              <a:rPr lang="nl-NL" sz="1200" dirty="0"/>
              <a:t> </a:t>
            </a:r>
            <a:r>
              <a:rPr lang="nl-NL" sz="1200" dirty="0" err="1"/>
              <a:t>Azure</a:t>
            </a:r>
            <a:r>
              <a:rPr lang="nl-NL" sz="1200" dirty="0"/>
              <a:t> </a:t>
            </a:r>
            <a:r>
              <a:rPr lang="nl-NL" sz="1200" dirty="0" err="1"/>
              <a:t>Cosmos</a:t>
            </a:r>
            <a:r>
              <a:rPr lang="nl-NL" sz="1200" dirty="0"/>
              <a:t> DB, </a:t>
            </a:r>
            <a:r>
              <a:rPr lang="nl-NL" sz="1200" dirty="0" err="1"/>
              <a:t>MongoDB</a:t>
            </a:r>
            <a:r>
              <a:rPr lang="nl-NL" sz="1200" dirty="0"/>
              <a:t>, </a:t>
            </a:r>
            <a:r>
              <a:rPr lang="nl-NL" sz="1200" dirty="0" err="1"/>
              <a:t>Minimongo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AWS Document DB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soon</a:t>
            </a:r>
            <a:r>
              <a:rPr lang="nl-NL" sz="1200" dirty="0"/>
              <a:t> Oracle </a:t>
            </a:r>
            <a:r>
              <a:rPr lang="nl-NL" sz="1200" dirty="0" err="1"/>
              <a:t>Autonomous</a:t>
            </a:r>
            <a:r>
              <a:rPr lang="nl-NL" sz="1200" dirty="0"/>
              <a:t> JSON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API – </a:t>
            </a:r>
            <a:r>
              <a:rPr lang="nl-NL" sz="1200" dirty="0" err="1"/>
              <a:t>Azure</a:t>
            </a:r>
            <a:r>
              <a:rPr lang="nl-NL" sz="1200" dirty="0"/>
              <a:t> Event Hub, OCI Streaming, AWS </a:t>
            </a:r>
            <a:r>
              <a:rPr lang="nl-NL" sz="1200" dirty="0" err="1"/>
              <a:t>Managed</a:t>
            </a:r>
            <a:r>
              <a:rPr lang="nl-NL" sz="1200" dirty="0"/>
              <a:t> Streaming</a:t>
            </a:r>
          </a:p>
          <a:p>
            <a:pPr lvl="1"/>
            <a:r>
              <a:rPr lang="nl-NL" sz="1200" dirty="0"/>
              <a:t>JDBC/SQL – </a:t>
            </a:r>
            <a:r>
              <a:rPr lang="nl-NL" sz="1200" dirty="0" err="1"/>
              <a:t>Relational</a:t>
            </a:r>
            <a:r>
              <a:rPr lang="nl-NL" sz="1200" dirty="0"/>
              <a:t> Database (Oracle, SQL Server, </a:t>
            </a:r>
            <a:r>
              <a:rPr lang="nl-NL" sz="1200" dirty="0" err="1"/>
              <a:t>PostgreSQL</a:t>
            </a:r>
            <a:r>
              <a:rPr lang="nl-NL" sz="1200" dirty="0"/>
              <a:t>, </a:t>
            </a:r>
            <a:r>
              <a:rPr lang="nl-NL" sz="1200" dirty="0" err="1"/>
              <a:t>MySQL</a:t>
            </a:r>
            <a:r>
              <a:rPr lang="nl-NL" sz="1200" dirty="0"/>
              <a:t>) </a:t>
            </a:r>
            <a:r>
              <a:rPr lang="nl-NL" sz="1200" dirty="0" err="1"/>
              <a:t>and</a:t>
            </a:r>
            <a:r>
              <a:rPr lang="nl-NL" sz="1200" dirty="0"/>
              <a:t> even </a:t>
            </a:r>
            <a:r>
              <a:rPr lang="nl-NL" sz="1200" dirty="0" err="1"/>
              <a:t>NoSQL</a:t>
            </a:r>
            <a:r>
              <a:rPr lang="nl-NL" sz="1200" dirty="0"/>
              <a:t> (Oracle </a:t>
            </a:r>
            <a:r>
              <a:rPr lang="nl-NL" sz="1200" dirty="0" err="1"/>
              <a:t>NoSQL</a:t>
            </a:r>
            <a:r>
              <a:rPr lang="nl-NL" sz="1200" dirty="0"/>
              <a:t>, Cassandra, </a:t>
            </a:r>
            <a:r>
              <a:rPr lang="nl-NL" sz="1200" dirty="0" err="1"/>
              <a:t>Hadoop</a:t>
            </a:r>
            <a:r>
              <a:rPr lang="nl-NL" sz="1200" dirty="0"/>
              <a:t>)</a:t>
            </a:r>
          </a:p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28247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438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3302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862411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6279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7506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6785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001648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520484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395493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683317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3947273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69149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42424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9856588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3719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81882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882104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723786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104774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2020| Oracle Cloud Native Application Development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DOAG 2020| Oracle Cloud Native Application Development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4" r:id="rId16"/>
    <p:sldLayoutId id="2147483695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16307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</p:sldLayoutIdLst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5" Type="http://schemas.openxmlformats.org/officeDocument/2006/relationships/image" Target="../media/image28.svg"/><Relationship Id="rId10" Type="http://schemas.openxmlformats.org/officeDocument/2006/relationships/image" Target="../media/image33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3" Type="http://schemas.openxmlformats.org/officeDocument/2006/relationships/image" Target="../media/image26.svg"/><Relationship Id="rId7" Type="http://schemas.openxmlformats.org/officeDocument/2006/relationships/image" Target="../media/image30.sv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" Type="http://schemas.openxmlformats.org/officeDocument/2006/relationships/image" Target="../media/image25.png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9.png"/><Relationship Id="rId11" Type="http://schemas.openxmlformats.org/officeDocument/2006/relationships/image" Target="../media/image36.png"/><Relationship Id="rId5" Type="http://schemas.openxmlformats.org/officeDocument/2006/relationships/image" Target="../media/image28.svg"/><Relationship Id="rId15" Type="http://schemas.openxmlformats.org/officeDocument/2006/relationships/image" Target="../media/image40.pn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7.png"/><Relationship Id="rId9" Type="http://schemas.openxmlformats.org/officeDocument/2006/relationships/image" Target="../media/image34.png"/><Relationship Id="rId14" Type="http://schemas.openxmlformats.org/officeDocument/2006/relationships/image" Target="../media/image3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18" Type="http://schemas.openxmlformats.org/officeDocument/2006/relationships/image" Target="../media/image45.svg"/><Relationship Id="rId3" Type="http://schemas.openxmlformats.org/officeDocument/2006/relationships/image" Target="../media/image25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17" Type="http://schemas.openxmlformats.org/officeDocument/2006/relationships/image" Target="../media/image44.png"/><Relationship Id="rId2" Type="http://schemas.openxmlformats.org/officeDocument/2006/relationships/image" Target="../media/image31.png"/><Relationship Id="rId16" Type="http://schemas.openxmlformats.org/officeDocument/2006/relationships/image" Target="../media/image43.sv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8.svg"/><Relationship Id="rId11" Type="http://schemas.openxmlformats.org/officeDocument/2006/relationships/image" Target="../media/image38.png"/><Relationship Id="rId5" Type="http://schemas.openxmlformats.org/officeDocument/2006/relationships/image" Target="../media/image27.png"/><Relationship Id="rId15" Type="http://schemas.openxmlformats.org/officeDocument/2006/relationships/image" Target="../media/image42.png"/><Relationship Id="rId10" Type="http://schemas.openxmlformats.org/officeDocument/2006/relationships/image" Target="../media/image37.svg"/><Relationship Id="rId4" Type="http://schemas.openxmlformats.org/officeDocument/2006/relationships/image" Target="../media/image26.sv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svg"/><Relationship Id="rId18" Type="http://schemas.openxmlformats.org/officeDocument/2006/relationships/image" Target="../media/image55.png"/><Relationship Id="rId26" Type="http://schemas.openxmlformats.org/officeDocument/2006/relationships/image" Target="../media/image63.svg"/><Relationship Id="rId39" Type="http://schemas.openxmlformats.org/officeDocument/2006/relationships/image" Target="../media/image36.png"/><Relationship Id="rId21" Type="http://schemas.openxmlformats.org/officeDocument/2006/relationships/image" Target="../media/image58.png"/><Relationship Id="rId34" Type="http://schemas.openxmlformats.org/officeDocument/2006/relationships/image" Target="../media/image43.svg"/><Relationship Id="rId42" Type="http://schemas.openxmlformats.org/officeDocument/2006/relationships/image" Target="../media/image41.svg"/><Relationship Id="rId7" Type="http://schemas.openxmlformats.org/officeDocument/2006/relationships/image" Target="../media/image50.svg"/><Relationship Id="rId2" Type="http://schemas.openxmlformats.org/officeDocument/2006/relationships/image" Target="../media/image31.png"/><Relationship Id="rId16" Type="http://schemas.openxmlformats.org/officeDocument/2006/relationships/image" Target="../media/image29.png"/><Relationship Id="rId20" Type="http://schemas.openxmlformats.org/officeDocument/2006/relationships/image" Target="../media/image57.svg"/><Relationship Id="rId29" Type="http://schemas.openxmlformats.org/officeDocument/2006/relationships/image" Target="../media/image64.png"/><Relationship Id="rId41" Type="http://schemas.openxmlformats.org/officeDocument/2006/relationships/image" Target="../media/image40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24" Type="http://schemas.openxmlformats.org/officeDocument/2006/relationships/image" Target="../media/image61.svg"/><Relationship Id="rId32" Type="http://schemas.openxmlformats.org/officeDocument/2006/relationships/image" Target="../media/image67.svg"/><Relationship Id="rId37" Type="http://schemas.openxmlformats.org/officeDocument/2006/relationships/image" Target="../media/image38.png"/><Relationship Id="rId40" Type="http://schemas.openxmlformats.org/officeDocument/2006/relationships/image" Target="../media/image37.svg"/><Relationship Id="rId5" Type="http://schemas.openxmlformats.org/officeDocument/2006/relationships/image" Target="../media/image48.png"/><Relationship Id="rId15" Type="http://schemas.openxmlformats.org/officeDocument/2006/relationships/image" Target="../media/image28.svg"/><Relationship Id="rId23" Type="http://schemas.openxmlformats.org/officeDocument/2006/relationships/image" Target="../media/image60.png"/><Relationship Id="rId28" Type="http://schemas.openxmlformats.org/officeDocument/2006/relationships/image" Target="../media/image35.svg"/><Relationship Id="rId36" Type="http://schemas.openxmlformats.org/officeDocument/2006/relationships/image" Target="../media/image45.svg"/><Relationship Id="rId10" Type="http://schemas.openxmlformats.org/officeDocument/2006/relationships/image" Target="../media/image53.png"/><Relationship Id="rId19" Type="http://schemas.openxmlformats.org/officeDocument/2006/relationships/image" Target="../media/image56.png"/><Relationship Id="rId31" Type="http://schemas.openxmlformats.org/officeDocument/2006/relationships/image" Target="../media/image66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Relationship Id="rId14" Type="http://schemas.openxmlformats.org/officeDocument/2006/relationships/image" Target="../media/image27.png"/><Relationship Id="rId22" Type="http://schemas.openxmlformats.org/officeDocument/2006/relationships/image" Target="../media/image59.svg"/><Relationship Id="rId27" Type="http://schemas.openxmlformats.org/officeDocument/2006/relationships/image" Target="../media/image34.png"/><Relationship Id="rId30" Type="http://schemas.openxmlformats.org/officeDocument/2006/relationships/image" Target="../media/image65.svg"/><Relationship Id="rId35" Type="http://schemas.openxmlformats.org/officeDocument/2006/relationships/image" Target="../media/image44.png"/><Relationship Id="rId8" Type="http://schemas.openxmlformats.org/officeDocument/2006/relationships/image" Target="../media/image51.png"/><Relationship Id="rId3" Type="http://schemas.openxmlformats.org/officeDocument/2006/relationships/image" Target="../media/image46.jpe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5" Type="http://schemas.openxmlformats.org/officeDocument/2006/relationships/image" Target="../media/image62.png"/><Relationship Id="rId33" Type="http://schemas.openxmlformats.org/officeDocument/2006/relationships/image" Target="../media/image42.png"/><Relationship Id="rId38" Type="http://schemas.openxmlformats.org/officeDocument/2006/relationships/image" Target="../media/image39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3" Type="http://schemas.openxmlformats.org/officeDocument/2006/relationships/image" Target="../media/image71.png"/><Relationship Id="rId21" Type="http://schemas.openxmlformats.org/officeDocument/2006/relationships/image" Target="../media/image89.png"/><Relationship Id="rId7" Type="http://schemas.openxmlformats.org/officeDocument/2006/relationships/image" Target="../media/image75.png"/><Relationship Id="rId12" Type="http://schemas.openxmlformats.org/officeDocument/2006/relationships/image" Target="../media/image80.png"/><Relationship Id="rId17" Type="http://schemas.openxmlformats.org/officeDocument/2006/relationships/image" Target="../media/image85.jpeg"/><Relationship Id="rId2" Type="http://schemas.openxmlformats.org/officeDocument/2006/relationships/image" Target="../media/image70.jpeg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5" Type="http://schemas.openxmlformats.org/officeDocument/2006/relationships/image" Target="../media/image83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4" Type="http://schemas.openxmlformats.org/officeDocument/2006/relationships/image" Target="../media/image72.png"/><Relationship Id="rId9" Type="http://schemas.openxmlformats.org/officeDocument/2006/relationships/image" Target="../media/image77.jpeg"/><Relationship Id="rId1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0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5" Type="http://schemas.openxmlformats.org/officeDocument/2006/relationships/image" Target="../media/image66.pn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61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18" Type="http://schemas.openxmlformats.org/officeDocument/2006/relationships/image" Target="../media/image65.svg"/><Relationship Id="rId26" Type="http://schemas.openxmlformats.org/officeDocument/2006/relationships/image" Target="../media/image61.svg"/><Relationship Id="rId3" Type="http://schemas.openxmlformats.org/officeDocument/2006/relationships/image" Target="../media/image91.svg"/><Relationship Id="rId21" Type="http://schemas.openxmlformats.org/officeDocument/2006/relationships/image" Target="../media/image58.pn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17" Type="http://schemas.openxmlformats.org/officeDocument/2006/relationships/image" Target="../media/image64.png"/><Relationship Id="rId25" Type="http://schemas.openxmlformats.org/officeDocument/2006/relationships/image" Target="../media/image60.png"/><Relationship Id="rId2" Type="http://schemas.openxmlformats.org/officeDocument/2006/relationships/image" Target="../media/image90.png"/><Relationship Id="rId16" Type="http://schemas.openxmlformats.org/officeDocument/2006/relationships/image" Target="../media/image35.svg"/><Relationship Id="rId20" Type="http://schemas.openxmlformats.org/officeDocument/2006/relationships/image" Target="../media/image10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24" Type="http://schemas.openxmlformats.org/officeDocument/2006/relationships/image" Target="../media/image37.svg"/><Relationship Id="rId5" Type="http://schemas.openxmlformats.org/officeDocument/2006/relationships/image" Target="../media/image30.svg"/><Relationship Id="rId15" Type="http://schemas.openxmlformats.org/officeDocument/2006/relationships/image" Target="../media/image34.png"/><Relationship Id="rId23" Type="http://schemas.openxmlformats.org/officeDocument/2006/relationships/image" Target="../media/image36.png"/><Relationship Id="rId28" Type="http://schemas.openxmlformats.org/officeDocument/2006/relationships/image" Target="../media/image67.svg"/><Relationship Id="rId10" Type="http://schemas.openxmlformats.org/officeDocument/2006/relationships/image" Target="../media/image96.svg"/><Relationship Id="rId19" Type="http://schemas.openxmlformats.org/officeDocument/2006/relationships/image" Target="../media/image101.pn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100.svg"/><Relationship Id="rId22" Type="http://schemas.openxmlformats.org/officeDocument/2006/relationships/image" Target="../media/image59.svg"/><Relationship Id="rId27" Type="http://schemas.openxmlformats.org/officeDocument/2006/relationships/image" Target="../media/image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35.svg"/><Relationship Id="rId18" Type="http://schemas.openxmlformats.org/officeDocument/2006/relationships/image" Target="../media/image58.png"/><Relationship Id="rId3" Type="http://schemas.openxmlformats.org/officeDocument/2006/relationships/image" Target="../media/image91.svg"/><Relationship Id="rId21" Type="http://schemas.openxmlformats.org/officeDocument/2006/relationships/image" Target="../media/image37.svg"/><Relationship Id="rId7" Type="http://schemas.openxmlformats.org/officeDocument/2006/relationships/image" Target="../media/image93.svg"/><Relationship Id="rId12" Type="http://schemas.openxmlformats.org/officeDocument/2006/relationships/image" Target="../media/image34.png"/><Relationship Id="rId17" Type="http://schemas.openxmlformats.org/officeDocument/2006/relationships/image" Target="../media/image102.svg"/><Relationship Id="rId25" Type="http://schemas.openxmlformats.org/officeDocument/2006/relationships/image" Target="../media/image67.svg"/><Relationship Id="rId2" Type="http://schemas.openxmlformats.org/officeDocument/2006/relationships/image" Target="../media/image90.png"/><Relationship Id="rId16" Type="http://schemas.openxmlformats.org/officeDocument/2006/relationships/image" Target="../media/image101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103.png"/><Relationship Id="rId24" Type="http://schemas.openxmlformats.org/officeDocument/2006/relationships/image" Target="../media/image66.png"/><Relationship Id="rId5" Type="http://schemas.openxmlformats.org/officeDocument/2006/relationships/image" Target="../media/image30.svg"/><Relationship Id="rId15" Type="http://schemas.openxmlformats.org/officeDocument/2006/relationships/image" Target="../media/image65.svg"/><Relationship Id="rId23" Type="http://schemas.openxmlformats.org/officeDocument/2006/relationships/image" Target="../media/image61.svg"/><Relationship Id="rId10" Type="http://schemas.openxmlformats.org/officeDocument/2006/relationships/image" Target="../media/image98.svg"/><Relationship Id="rId19" Type="http://schemas.openxmlformats.org/officeDocument/2006/relationships/image" Target="../media/image59.svg"/><Relationship Id="rId4" Type="http://schemas.openxmlformats.org/officeDocument/2006/relationships/image" Target="../media/image29.png"/><Relationship Id="rId9" Type="http://schemas.openxmlformats.org/officeDocument/2006/relationships/image" Target="../media/image97.png"/><Relationship Id="rId14" Type="http://schemas.openxmlformats.org/officeDocument/2006/relationships/image" Target="../media/image64.png"/><Relationship Id="rId22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90.png"/><Relationship Id="rId18" Type="http://schemas.openxmlformats.org/officeDocument/2006/relationships/image" Target="../media/image34.png"/><Relationship Id="rId3" Type="http://schemas.openxmlformats.org/officeDocument/2006/relationships/image" Target="../media/image29.png"/><Relationship Id="rId21" Type="http://schemas.openxmlformats.org/officeDocument/2006/relationships/image" Target="../media/image65.svg"/><Relationship Id="rId7" Type="http://schemas.openxmlformats.org/officeDocument/2006/relationships/image" Target="../media/image95.png"/><Relationship Id="rId12" Type="http://schemas.openxmlformats.org/officeDocument/2006/relationships/image" Target="../media/image33.svg"/><Relationship Id="rId17" Type="http://schemas.openxmlformats.org/officeDocument/2006/relationships/image" Target="../media/image28.svg"/><Relationship Id="rId25" Type="http://schemas.openxmlformats.org/officeDocument/2006/relationships/image" Target="../media/image6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7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32.png"/><Relationship Id="rId24" Type="http://schemas.openxmlformats.org/officeDocument/2006/relationships/image" Target="../media/image66.png"/><Relationship Id="rId5" Type="http://schemas.openxmlformats.org/officeDocument/2006/relationships/image" Target="../media/image92.png"/><Relationship Id="rId15" Type="http://schemas.openxmlformats.org/officeDocument/2006/relationships/image" Target="../media/image46.jpeg"/><Relationship Id="rId23" Type="http://schemas.openxmlformats.org/officeDocument/2006/relationships/image" Target="../media/image59.svg"/><Relationship Id="rId10" Type="http://schemas.openxmlformats.org/officeDocument/2006/relationships/image" Target="../media/image100.svg"/><Relationship Id="rId19" Type="http://schemas.openxmlformats.org/officeDocument/2006/relationships/image" Target="../media/image35.svg"/><Relationship Id="rId4" Type="http://schemas.openxmlformats.org/officeDocument/2006/relationships/image" Target="../media/image30.svg"/><Relationship Id="rId9" Type="http://schemas.openxmlformats.org/officeDocument/2006/relationships/image" Target="../media/image99.png"/><Relationship Id="rId14" Type="http://schemas.openxmlformats.org/officeDocument/2006/relationships/image" Target="../media/image91.svg"/><Relationship Id="rId22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3.svg"/><Relationship Id="rId18" Type="http://schemas.openxmlformats.org/officeDocument/2006/relationships/image" Target="../media/image58.png"/><Relationship Id="rId3" Type="http://schemas.openxmlformats.org/officeDocument/2006/relationships/image" Target="../media/image29.png"/><Relationship Id="rId21" Type="http://schemas.openxmlformats.org/officeDocument/2006/relationships/image" Target="../media/image61.svg"/><Relationship Id="rId7" Type="http://schemas.openxmlformats.org/officeDocument/2006/relationships/image" Target="../media/image94.png"/><Relationship Id="rId12" Type="http://schemas.openxmlformats.org/officeDocument/2006/relationships/image" Target="../media/image32.png"/><Relationship Id="rId17" Type="http://schemas.openxmlformats.org/officeDocument/2006/relationships/image" Target="../media/image65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64.png"/><Relationship Id="rId20" Type="http://schemas.openxmlformats.org/officeDocument/2006/relationships/image" Target="../media/image6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5" Type="http://schemas.openxmlformats.org/officeDocument/2006/relationships/image" Target="../media/image35.svg"/><Relationship Id="rId10" Type="http://schemas.openxmlformats.org/officeDocument/2006/relationships/image" Target="../media/image99.png"/><Relationship Id="rId19" Type="http://schemas.openxmlformats.org/officeDocument/2006/relationships/image" Target="../media/image59.sv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gif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hyperlink" Target="https://github.com/lucasjellema/cloud-native-on-oci-gbtour-latam2020-/tree/master/functions/tweet-summarizer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65.svg"/><Relationship Id="rId18" Type="http://schemas.openxmlformats.org/officeDocument/2006/relationships/image" Target="../media/image60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64.png"/><Relationship Id="rId17" Type="http://schemas.openxmlformats.org/officeDocument/2006/relationships/image" Target="../media/image37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5" Type="http://schemas.openxmlformats.org/officeDocument/2006/relationships/image" Target="../media/image59.svg"/><Relationship Id="rId10" Type="http://schemas.openxmlformats.org/officeDocument/2006/relationships/image" Target="../media/image99.png"/><Relationship Id="rId19" Type="http://schemas.openxmlformats.org/officeDocument/2006/relationships/image" Target="../media/image61.sv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1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0" Type="http://schemas.openxmlformats.org/officeDocument/2006/relationships/image" Target="../media/image99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37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0" Type="http://schemas.openxmlformats.org/officeDocument/2006/relationships/image" Target="../media/image99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37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6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0" Type="http://schemas.openxmlformats.org/officeDocument/2006/relationships/image" Target="../media/image99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3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33.sv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100.svg"/><Relationship Id="rId5" Type="http://schemas.openxmlformats.org/officeDocument/2006/relationships/image" Target="../media/image92.png"/><Relationship Id="rId10" Type="http://schemas.openxmlformats.org/officeDocument/2006/relationships/image" Target="../media/image99.png"/><Relationship Id="rId4" Type="http://schemas.openxmlformats.org/officeDocument/2006/relationships/image" Target="../media/image30.svg"/><Relationship Id="rId9" Type="http://schemas.openxmlformats.org/officeDocument/2006/relationships/image" Target="../media/image96.svg"/><Relationship Id="rId14" Type="http://schemas.openxmlformats.org/officeDocument/2006/relationships/image" Target="../media/image10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58.png"/><Relationship Id="rId18" Type="http://schemas.openxmlformats.org/officeDocument/2006/relationships/image" Target="../media/image61.sv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65.svg"/><Relationship Id="rId17" Type="http://schemas.openxmlformats.org/officeDocument/2006/relationships/image" Target="../media/image60.png"/><Relationship Id="rId2" Type="http://schemas.openxmlformats.org/officeDocument/2006/relationships/image" Target="../media/image29.png"/><Relationship Id="rId16" Type="http://schemas.openxmlformats.org/officeDocument/2006/relationships/image" Target="../media/image37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64.png"/><Relationship Id="rId5" Type="http://schemas.openxmlformats.org/officeDocument/2006/relationships/image" Target="../media/image93.svg"/><Relationship Id="rId15" Type="http://schemas.openxmlformats.org/officeDocument/2006/relationships/image" Target="../media/image36.png"/><Relationship Id="rId10" Type="http://schemas.openxmlformats.org/officeDocument/2006/relationships/image" Target="../media/image100.sv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14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60.png"/><Relationship Id="rId3" Type="http://schemas.openxmlformats.org/officeDocument/2006/relationships/image" Target="../media/image67.svg"/><Relationship Id="rId21" Type="http://schemas.openxmlformats.org/officeDocument/2006/relationships/image" Target="../media/image124.png"/><Relationship Id="rId7" Type="http://schemas.openxmlformats.org/officeDocument/2006/relationships/image" Target="../media/image114.svg"/><Relationship Id="rId12" Type="http://schemas.openxmlformats.org/officeDocument/2006/relationships/image" Target="../media/image119.png"/><Relationship Id="rId17" Type="http://schemas.openxmlformats.org/officeDocument/2006/relationships/image" Target="../media/image100.svg"/><Relationship Id="rId2" Type="http://schemas.openxmlformats.org/officeDocument/2006/relationships/image" Target="../media/image66.png"/><Relationship Id="rId16" Type="http://schemas.openxmlformats.org/officeDocument/2006/relationships/image" Target="../media/image12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112.sv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61.svg"/><Relationship Id="rId4" Type="http://schemas.openxmlformats.org/officeDocument/2006/relationships/image" Target="../media/image111.png"/><Relationship Id="rId9" Type="http://schemas.openxmlformats.org/officeDocument/2006/relationships/image" Target="../media/image116.svg"/><Relationship Id="rId14" Type="http://schemas.openxmlformats.org/officeDocument/2006/relationships/image" Target="../media/image121.svg"/><Relationship Id="rId22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18" Type="http://schemas.openxmlformats.org/officeDocument/2006/relationships/image" Target="../media/image60.png"/><Relationship Id="rId3" Type="http://schemas.openxmlformats.org/officeDocument/2006/relationships/image" Target="../media/image67.svg"/><Relationship Id="rId21" Type="http://schemas.openxmlformats.org/officeDocument/2006/relationships/image" Target="../media/image124.png"/><Relationship Id="rId7" Type="http://schemas.openxmlformats.org/officeDocument/2006/relationships/image" Target="../media/image114.svg"/><Relationship Id="rId12" Type="http://schemas.openxmlformats.org/officeDocument/2006/relationships/image" Target="../media/image119.png"/><Relationship Id="rId17" Type="http://schemas.openxmlformats.org/officeDocument/2006/relationships/image" Target="../media/image100.svg"/><Relationship Id="rId2" Type="http://schemas.openxmlformats.org/officeDocument/2006/relationships/image" Target="../media/image66.png"/><Relationship Id="rId16" Type="http://schemas.openxmlformats.org/officeDocument/2006/relationships/image" Target="../media/image123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112.sv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19" Type="http://schemas.openxmlformats.org/officeDocument/2006/relationships/image" Target="../media/image61.svg"/><Relationship Id="rId4" Type="http://schemas.openxmlformats.org/officeDocument/2006/relationships/image" Target="../media/image111.png"/><Relationship Id="rId9" Type="http://schemas.openxmlformats.org/officeDocument/2006/relationships/image" Target="../media/image116.svg"/><Relationship Id="rId14" Type="http://schemas.openxmlformats.org/officeDocument/2006/relationships/image" Target="../media/image121.svg"/><Relationship Id="rId22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58.png"/><Relationship Id="rId18" Type="http://schemas.openxmlformats.org/officeDocument/2006/relationships/image" Target="../media/image67.sv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65.svg"/><Relationship Id="rId17" Type="http://schemas.openxmlformats.org/officeDocument/2006/relationships/image" Target="../media/image66.png"/><Relationship Id="rId2" Type="http://schemas.openxmlformats.org/officeDocument/2006/relationships/image" Target="../media/image29.png"/><Relationship Id="rId16" Type="http://schemas.openxmlformats.org/officeDocument/2006/relationships/image" Target="../media/image37.svg"/><Relationship Id="rId20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64.png"/><Relationship Id="rId5" Type="http://schemas.openxmlformats.org/officeDocument/2006/relationships/image" Target="../media/image93.svg"/><Relationship Id="rId15" Type="http://schemas.openxmlformats.org/officeDocument/2006/relationships/image" Target="../media/image36.png"/><Relationship Id="rId10" Type="http://schemas.openxmlformats.org/officeDocument/2006/relationships/image" Target="../media/image100.svg"/><Relationship Id="rId19" Type="http://schemas.openxmlformats.org/officeDocument/2006/relationships/image" Target="../media/image60.pn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14" Type="http://schemas.openxmlformats.org/officeDocument/2006/relationships/image" Target="../media/image5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35.svg"/><Relationship Id="rId7" Type="http://schemas.openxmlformats.org/officeDocument/2006/relationships/image" Target="../media/image102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1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Relationship Id="rId9" Type="http://schemas.openxmlformats.org/officeDocument/2006/relationships/image" Target="../media/image67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image" Target="../media/image132.svg"/><Relationship Id="rId18" Type="http://schemas.openxmlformats.org/officeDocument/2006/relationships/image" Target="../media/image34.png"/><Relationship Id="rId3" Type="http://schemas.openxmlformats.org/officeDocument/2006/relationships/image" Target="../media/image67.svg"/><Relationship Id="rId21" Type="http://schemas.openxmlformats.org/officeDocument/2006/relationships/image" Target="../media/image65.svg"/><Relationship Id="rId7" Type="http://schemas.openxmlformats.org/officeDocument/2006/relationships/image" Target="../media/image61.svg"/><Relationship Id="rId12" Type="http://schemas.openxmlformats.org/officeDocument/2006/relationships/image" Target="../media/image131.png"/><Relationship Id="rId17" Type="http://schemas.openxmlformats.org/officeDocument/2006/relationships/image" Target="../media/image134.svg"/><Relationship Id="rId2" Type="http://schemas.openxmlformats.org/officeDocument/2006/relationships/image" Target="../media/image66.png"/><Relationship Id="rId16" Type="http://schemas.openxmlformats.org/officeDocument/2006/relationships/image" Target="../media/image133.pn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60.png"/><Relationship Id="rId11" Type="http://schemas.openxmlformats.org/officeDocument/2006/relationships/image" Target="../media/image130.svg"/><Relationship Id="rId5" Type="http://schemas.openxmlformats.org/officeDocument/2006/relationships/image" Target="../media/image114.svg"/><Relationship Id="rId15" Type="http://schemas.openxmlformats.org/officeDocument/2006/relationships/image" Target="../media/image37.svg"/><Relationship Id="rId23" Type="http://schemas.openxmlformats.org/officeDocument/2006/relationships/image" Target="../media/image102.svg"/><Relationship Id="rId10" Type="http://schemas.openxmlformats.org/officeDocument/2006/relationships/image" Target="../media/image129.png"/><Relationship Id="rId19" Type="http://schemas.openxmlformats.org/officeDocument/2006/relationships/image" Target="../media/image35.svg"/><Relationship Id="rId4" Type="http://schemas.openxmlformats.org/officeDocument/2006/relationships/image" Target="../media/image113.png"/><Relationship Id="rId9" Type="http://schemas.openxmlformats.org/officeDocument/2006/relationships/image" Target="../media/image128.svg"/><Relationship Id="rId14" Type="http://schemas.openxmlformats.org/officeDocument/2006/relationships/image" Target="../media/image36.png"/><Relationship Id="rId22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66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33.svg"/><Relationship Id="rId2" Type="http://schemas.openxmlformats.org/officeDocument/2006/relationships/image" Target="../media/image29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32.png"/><Relationship Id="rId5" Type="http://schemas.openxmlformats.org/officeDocument/2006/relationships/image" Target="../media/image93.svg"/><Relationship Id="rId15" Type="http://schemas.openxmlformats.org/officeDocument/2006/relationships/image" Target="../media/image60.png"/><Relationship Id="rId10" Type="http://schemas.openxmlformats.org/officeDocument/2006/relationships/image" Target="../media/image100.sv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14" Type="http://schemas.openxmlformats.org/officeDocument/2006/relationships/image" Target="../media/image6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66.png"/><Relationship Id="rId18" Type="http://schemas.openxmlformats.org/officeDocument/2006/relationships/image" Target="../media/image98.sv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33.svg"/><Relationship Id="rId17" Type="http://schemas.openxmlformats.org/officeDocument/2006/relationships/image" Target="../media/image97.png"/><Relationship Id="rId2" Type="http://schemas.openxmlformats.org/officeDocument/2006/relationships/image" Target="../media/image29.png"/><Relationship Id="rId16" Type="http://schemas.openxmlformats.org/officeDocument/2006/relationships/image" Target="../media/image61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32.png"/><Relationship Id="rId5" Type="http://schemas.openxmlformats.org/officeDocument/2006/relationships/image" Target="../media/image93.svg"/><Relationship Id="rId15" Type="http://schemas.openxmlformats.org/officeDocument/2006/relationships/image" Target="../media/image60.png"/><Relationship Id="rId10" Type="http://schemas.openxmlformats.org/officeDocument/2006/relationships/image" Target="../media/image100.svg"/><Relationship Id="rId4" Type="http://schemas.openxmlformats.org/officeDocument/2006/relationships/image" Target="../media/image92.png"/><Relationship Id="rId9" Type="http://schemas.openxmlformats.org/officeDocument/2006/relationships/image" Target="../media/image99.png"/><Relationship Id="rId14" Type="http://schemas.openxmlformats.org/officeDocument/2006/relationships/image" Target="../media/image67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svg"/><Relationship Id="rId10" Type="http://schemas.openxmlformats.org/officeDocument/2006/relationships/image" Target="../media/image98.sv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33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33.svg"/><Relationship Id="rId5" Type="http://schemas.openxmlformats.org/officeDocument/2006/relationships/image" Target="../media/image92.png"/><Relationship Id="rId10" Type="http://schemas.openxmlformats.org/officeDocument/2006/relationships/image" Target="../media/image32.png"/><Relationship Id="rId4" Type="http://schemas.openxmlformats.org/officeDocument/2006/relationships/image" Target="../media/image30.svg"/><Relationship Id="rId9" Type="http://schemas.openxmlformats.org/officeDocument/2006/relationships/image" Target="../media/image98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13" Type="http://schemas.openxmlformats.org/officeDocument/2006/relationships/image" Target="../media/image146.png"/><Relationship Id="rId3" Type="http://schemas.openxmlformats.org/officeDocument/2006/relationships/image" Target="../media/image29.png"/><Relationship Id="rId7" Type="http://schemas.openxmlformats.org/officeDocument/2006/relationships/image" Target="../media/image94.png"/><Relationship Id="rId12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svg"/><Relationship Id="rId11" Type="http://schemas.openxmlformats.org/officeDocument/2006/relationships/image" Target="../media/image33.svg"/><Relationship Id="rId5" Type="http://schemas.openxmlformats.org/officeDocument/2006/relationships/image" Target="../media/image92.png"/><Relationship Id="rId10" Type="http://schemas.openxmlformats.org/officeDocument/2006/relationships/image" Target="../media/image32.png"/><Relationship Id="rId4" Type="http://schemas.openxmlformats.org/officeDocument/2006/relationships/image" Target="../media/image30.svg"/><Relationship Id="rId9" Type="http://schemas.openxmlformats.org/officeDocument/2006/relationships/image" Target="../media/image98.sv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svg"/><Relationship Id="rId10" Type="http://schemas.openxmlformats.org/officeDocument/2006/relationships/image" Target="../media/image98.sv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33.sv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svg"/><Relationship Id="rId10" Type="http://schemas.openxmlformats.org/officeDocument/2006/relationships/image" Target="../media/image98.sv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33.sv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svg"/><Relationship Id="rId13" Type="http://schemas.openxmlformats.org/officeDocument/2006/relationships/image" Target="../media/image32.png"/><Relationship Id="rId3" Type="http://schemas.openxmlformats.org/officeDocument/2006/relationships/image" Target="../media/image30.svg"/><Relationship Id="rId7" Type="http://schemas.openxmlformats.org/officeDocument/2006/relationships/image" Target="../media/image95.png"/><Relationship Id="rId12" Type="http://schemas.openxmlformats.org/officeDocument/2006/relationships/image" Target="../media/image10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svg"/><Relationship Id="rId10" Type="http://schemas.openxmlformats.org/officeDocument/2006/relationships/image" Target="../media/image98.sv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33.sv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5" Type="http://schemas.openxmlformats.org/officeDocument/2006/relationships/image" Target="../media/image32.pn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1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5" Type="http://schemas.openxmlformats.org/officeDocument/2006/relationships/image" Target="../media/image32.pn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6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91.svg"/><Relationship Id="rId7" Type="http://schemas.openxmlformats.org/officeDocument/2006/relationships/image" Target="../media/image93.svg"/><Relationship Id="rId12" Type="http://schemas.openxmlformats.org/officeDocument/2006/relationships/image" Target="../media/image98.svg"/><Relationship Id="rId2" Type="http://schemas.openxmlformats.org/officeDocument/2006/relationships/image" Target="../media/image90.png"/><Relationship Id="rId16" Type="http://schemas.openxmlformats.org/officeDocument/2006/relationships/image" Target="../media/image3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30.svg"/><Relationship Id="rId15" Type="http://schemas.openxmlformats.org/officeDocument/2006/relationships/image" Target="../media/image32.png"/><Relationship Id="rId10" Type="http://schemas.openxmlformats.org/officeDocument/2006/relationships/image" Target="../media/image96.svg"/><Relationship Id="rId4" Type="http://schemas.openxmlformats.org/officeDocument/2006/relationships/image" Target="../media/image29.png"/><Relationship Id="rId9" Type="http://schemas.openxmlformats.org/officeDocument/2006/relationships/image" Target="../media/image95.png"/><Relationship Id="rId14" Type="http://schemas.openxmlformats.org/officeDocument/2006/relationships/image" Target="../media/image100.sv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60.png"/><Relationship Id="rId7" Type="http://schemas.openxmlformats.org/officeDocument/2006/relationships/image" Target="../media/image158.jpeg"/><Relationship Id="rId12" Type="http://schemas.openxmlformats.org/officeDocument/2006/relationships/image" Target="../media/image163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svg"/><Relationship Id="rId11" Type="http://schemas.openxmlformats.org/officeDocument/2006/relationships/image" Target="../media/image162.png"/><Relationship Id="rId5" Type="http://schemas.openxmlformats.org/officeDocument/2006/relationships/image" Target="../media/image66.png"/><Relationship Id="rId10" Type="http://schemas.openxmlformats.org/officeDocument/2006/relationships/image" Target="../media/image161.png"/><Relationship Id="rId4" Type="http://schemas.openxmlformats.org/officeDocument/2006/relationships/image" Target="../media/image61.svg"/><Relationship Id="rId9" Type="http://schemas.openxmlformats.org/officeDocument/2006/relationships/image" Target="../media/image160.sv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02.svg"/><Relationship Id="rId3" Type="http://schemas.openxmlformats.org/officeDocument/2006/relationships/image" Target="../media/image100.svg"/><Relationship Id="rId7" Type="http://schemas.openxmlformats.org/officeDocument/2006/relationships/image" Target="../media/image67.svg"/><Relationship Id="rId12" Type="http://schemas.openxmlformats.org/officeDocument/2006/relationships/image" Target="../media/image101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11" Type="http://schemas.openxmlformats.org/officeDocument/2006/relationships/image" Target="../media/image114.svg"/><Relationship Id="rId5" Type="http://schemas.openxmlformats.org/officeDocument/2006/relationships/image" Target="../media/image61.svg"/><Relationship Id="rId10" Type="http://schemas.openxmlformats.org/officeDocument/2006/relationships/image" Target="../media/image113.png"/><Relationship Id="rId4" Type="http://schemas.openxmlformats.org/officeDocument/2006/relationships/image" Target="../media/image60.png"/><Relationship Id="rId9" Type="http://schemas.openxmlformats.org/officeDocument/2006/relationships/image" Target="../media/image121.sv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t.co/oBIPW2YiE4?amp=1" TargetMode="External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39.svg"/><Relationship Id="rId3" Type="http://schemas.openxmlformats.org/officeDocument/2006/relationships/image" Target="../media/image91.svg"/><Relationship Id="rId21" Type="http://schemas.openxmlformats.org/officeDocument/2006/relationships/image" Target="../media/image42.png"/><Relationship Id="rId7" Type="http://schemas.openxmlformats.org/officeDocument/2006/relationships/image" Target="../media/image93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38.png"/><Relationship Id="rId2" Type="http://schemas.openxmlformats.org/officeDocument/2006/relationships/image" Target="../media/image90.png"/><Relationship Id="rId16" Type="http://schemas.openxmlformats.org/officeDocument/2006/relationships/image" Target="../media/image102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32" Type="http://schemas.openxmlformats.org/officeDocument/2006/relationships/image" Target="../media/image61.svg"/><Relationship Id="rId5" Type="http://schemas.openxmlformats.org/officeDocument/2006/relationships/image" Target="../media/image30.svg"/><Relationship Id="rId15" Type="http://schemas.openxmlformats.org/officeDocument/2006/relationships/image" Target="../media/image101.png"/><Relationship Id="rId23" Type="http://schemas.openxmlformats.org/officeDocument/2006/relationships/image" Target="../media/image44.png"/><Relationship Id="rId28" Type="http://schemas.openxmlformats.org/officeDocument/2006/relationships/image" Target="../media/image41.svg"/><Relationship Id="rId10" Type="http://schemas.openxmlformats.org/officeDocument/2006/relationships/image" Target="../media/image100.sv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99.png"/><Relationship Id="rId14" Type="http://schemas.openxmlformats.org/officeDocument/2006/relationships/image" Target="../media/image65.svg"/><Relationship Id="rId22" Type="http://schemas.openxmlformats.org/officeDocument/2006/relationships/image" Target="../media/image43.svg"/><Relationship Id="rId27" Type="http://schemas.openxmlformats.org/officeDocument/2006/relationships/image" Target="../media/image40.png"/><Relationship Id="rId30" Type="http://schemas.openxmlformats.org/officeDocument/2006/relationships/image" Target="../media/image67.sv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67.svg"/><Relationship Id="rId21" Type="http://schemas.openxmlformats.org/officeDocument/2006/relationships/image" Target="../media/image38.png"/><Relationship Id="rId34" Type="http://schemas.openxmlformats.org/officeDocument/2006/relationships/image" Target="../media/image170.png"/><Relationship Id="rId7" Type="http://schemas.openxmlformats.org/officeDocument/2006/relationships/image" Target="../media/image93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66.png"/><Relationship Id="rId33" Type="http://schemas.openxmlformats.org/officeDocument/2006/relationships/image" Target="../media/image169.svg"/><Relationship Id="rId2" Type="http://schemas.openxmlformats.org/officeDocument/2006/relationships/image" Target="../media/image90.png"/><Relationship Id="rId16" Type="http://schemas.openxmlformats.org/officeDocument/2006/relationships/image" Target="../media/image102.svg"/><Relationship Id="rId20" Type="http://schemas.openxmlformats.org/officeDocument/2006/relationships/image" Target="../media/image37.svg"/><Relationship Id="rId29" Type="http://schemas.openxmlformats.org/officeDocument/2006/relationships/image" Target="../media/image16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4.png"/><Relationship Id="rId24" Type="http://schemas.openxmlformats.org/officeDocument/2006/relationships/image" Target="../media/image41.svg"/><Relationship Id="rId32" Type="http://schemas.openxmlformats.org/officeDocument/2006/relationships/image" Target="../media/image168.png"/><Relationship Id="rId37" Type="http://schemas.openxmlformats.org/officeDocument/2006/relationships/image" Target="../media/image173.svg"/><Relationship Id="rId5" Type="http://schemas.openxmlformats.org/officeDocument/2006/relationships/image" Target="../media/image30.svg"/><Relationship Id="rId15" Type="http://schemas.openxmlformats.org/officeDocument/2006/relationships/image" Target="../media/image101.png"/><Relationship Id="rId23" Type="http://schemas.openxmlformats.org/officeDocument/2006/relationships/image" Target="../media/image40.png"/><Relationship Id="rId28" Type="http://schemas.openxmlformats.org/officeDocument/2006/relationships/image" Target="../media/image61.svg"/><Relationship Id="rId36" Type="http://schemas.openxmlformats.org/officeDocument/2006/relationships/image" Target="../media/image172.png"/><Relationship Id="rId10" Type="http://schemas.openxmlformats.org/officeDocument/2006/relationships/image" Target="../media/image100.svg"/><Relationship Id="rId19" Type="http://schemas.openxmlformats.org/officeDocument/2006/relationships/image" Target="../media/image36.png"/><Relationship Id="rId31" Type="http://schemas.openxmlformats.org/officeDocument/2006/relationships/image" Target="../media/image167.svg"/><Relationship Id="rId4" Type="http://schemas.openxmlformats.org/officeDocument/2006/relationships/image" Target="../media/image29.png"/><Relationship Id="rId9" Type="http://schemas.openxmlformats.org/officeDocument/2006/relationships/image" Target="../media/image99.png"/><Relationship Id="rId14" Type="http://schemas.openxmlformats.org/officeDocument/2006/relationships/image" Target="../media/image65.svg"/><Relationship Id="rId22" Type="http://schemas.openxmlformats.org/officeDocument/2006/relationships/image" Target="../media/image39.svg"/><Relationship Id="rId27" Type="http://schemas.openxmlformats.org/officeDocument/2006/relationships/image" Target="../media/image60.png"/><Relationship Id="rId30" Type="http://schemas.openxmlformats.org/officeDocument/2006/relationships/image" Target="../media/image166.png"/><Relationship Id="rId35" Type="http://schemas.openxmlformats.org/officeDocument/2006/relationships/image" Target="../media/image171.svg"/><Relationship Id="rId8" Type="http://schemas.openxmlformats.org/officeDocument/2006/relationships/image" Target="../media/image94.png"/><Relationship Id="rId3" Type="http://schemas.openxmlformats.org/officeDocument/2006/relationships/image" Target="../media/image91.sv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39.svg"/><Relationship Id="rId3" Type="http://schemas.openxmlformats.org/officeDocument/2006/relationships/image" Target="../media/image91.svg"/><Relationship Id="rId21" Type="http://schemas.openxmlformats.org/officeDocument/2006/relationships/image" Target="../media/image42.png"/><Relationship Id="rId7" Type="http://schemas.openxmlformats.org/officeDocument/2006/relationships/image" Target="../media/image93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38.png"/><Relationship Id="rId2" Type="http://schemas.openxmlformats.org/officeDocument/2006/relationships/image" Target="../media/image90.png"/><Relationship Id="rId16" Type="http://schemas.openxmlformats.org/officeDocument/2006/relationships/image" Target="../media/image102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32" Type="http://schemas.openxmlformats.org/officeDocument/2006/relationships/image" Target="../media/image61.svg"/><Relationship Id="rId5" Type="http://schemas.openxmlformats.org/officeDocument/2006/relationships/image" Target="../media/image30.svg"/><Relationship Id="rId15" Type="http://schemas.openxmlformats.org/officeDocument/2006/relationships/image" Target="../media/image101.png"/><Relationship Id="rId23" Type="http://schemas.openxmlformats.org/officeDocument/2006/relationships/image" Target="../media/image44.png"/><Relationship Id="rId28" Type="http://schemas.openxmlformats.org/officeDocument/2006/relationships/image" Target="../media/image41.svg"/><Relationship Id="rId10" Type="http://schemas.openxmlformats.org/officeDocument/2006/relationships/image" Target="../media/image100.sv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99.png"/><Relationship Id="rId14" Type="http://schemas.openxmlformats.org/officeDocument/2006/relationships/image" Target="../media/image65.svg"/><Relationship Id="rId22" Type="http://schemas.openxmlformats.org/officeDocument/2006/relationships/image" Target="../media/image43.svg"/><Relationship Id="rId27" Type="http://schemas.openxmlformats.org/officeDocument/2006/relationships/image" Target="../media/image40.png"/><Relationship Id="rId30" Type="http://schemas.openxmlformats.org/officeDocument/2006/relationships/image" Target="../media/image67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64.png"/><Relationship Id="rId18" Type="http://schemas.openxmlformats.org/officeDocument/2006/relationships/image" Target="../media/image59.svg"/><Relationship Id="rId26" Type="http://schemas.openxmlformats.org/officeDocument/2006/relationships/image" Target="../media/image39.svg"/><Relationship Id="rId3" Type="http://schemas.openxmlformats.org/officeDocument/2006/relationships/image" Target="../media/image91.svg"/><Relationship Id="rId21" Type="http://schemas.openxmlformats.org/officeDocument/2006/relationships/image" Target="../media/image42.png"/><Relationship Id="rId7" Type="http://schemas.openxmlformats.org/officeDocument/2006/relationships/image" Target="../media/image93.svg"/><Relationship Id="rId12" Type="http://schemas.openxmlformats.org/officeDocument/2006/relationships/image" Target="../media/image35.svg"/><Relationship Id="rId17" Type="http://schemas.openxmlformats.org/officeDocument/2006/relationships/image" Target="../media/image58.png"/><Relationship Id="rId25" Type="http://schemas.openxmlformats.org/officeDocument/2006/relationships/image" Target="../media/image38.png"/><Relationship Id="rId2" Type="http://schemas.openxmlformats.org/officeDocument/2006/relationships/image" Target="../media/image90.png"/><Relationship Id="rId16" Type="http://schemas.openxmlformats.org/officeDocument/2006/relationships/image" Target="../media/image102.svg"/><Relationship Id="rId20" Type="http://schemas.openxmlformats.org/officeDocument/2006/relationships/image" Target="../media/image37.svg"/><Relationship Id="rId29" Type="http://schemas.openxmlformats.org/officeDocument/2006/relationships/image" Target="../media/image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34.png"/><Relationship Id="rId24" Type="http://schemas.openxmlformats.org/officeDocument/2006/relationships/image" Target="../media/image45.svg"/><Relationship Id="rId32" Type="http://schemas.openxmlformats.org/officeDocument/2006/relationships/image" Target="../media/image61.svg"/><Relationship Id="rId5" Type="http://schemas.openxmlformats.org/officeDocument/2006/relationships/image" Target="../media/image30.svg"/><Relationship Id="rId15" Type="http://schemas.openxmlformats.org/officeDocument/2006/relationships/image" Target="../media/image101.png"/><Relationship Id="rId23" Type="http://schemas.openxmlformats.org/officeDocument/2006/relationships/image" Target="../media/image44.png"/><Relationship Id="rId28" Type="http://schemas.openxmlformats.org/officeDocument/2006/relationships/image" Target="../media/image41.svg"/><Relationship Id="rId10" Type="http://schemas.openxmlformats.org/officeDocument/2006/relationships/image" Target="../media/image100.svg"/><Relationship Id="rId19" Type="http://schemas.openxmlformats.org/officeDocument/2006/relationships/image" Target="../media/image36.png"/><Relationship Id="rId31" Type="http://schemas.openxmlformats.org/officeDocument/2006/relationships/image" Target="../media/image60.png"/><Relationship Id="rId4" Type="http://schemas.openxmlformats.org/officeDocument/2006/relationships/image" Target="../media/image29.png"/><Relationship Id="rId9" Type="http://schemas.openxmlformats.org/officeDocument/2006/relationships/image" Target="../media/image99.png"/><Relationship Id="rId14" Type="http://schemas.openxmlformats.org/officeDocument/2006/relationships/image" Target="../media/image65.svg"/><Relationship Id="rId22" Type="http://schemas.openxmlformats.org/officeDocument/2006/relationships/image" Target="../media/image43.svg"/><Relationship Id="rId27" Type="http://schemas.openxmlformats.org/officeDocument/2006/relationships/image" Target="../media/image40.png"/><Relationship Id="rId30" Type="http://schemas.openxmlformats.org/officeDocument/2006/relationships/image" Target="../media/image67.sv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14.png"/><Relationship Id="rId7" Type="http://schemas.openxmlformats.org/officeDocument/2006/relationships/image" Target="../media/image17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sz="2400" dirty="0"/>
              <a:t>Cloud Native Application Development </a:t>
            </a:r>
            <a:br>
              <a:rPr lang="en-US" sz="2400" dirty="0"/>
            </a:br>
            <a:r>
              <a:rPr lang="en-US" sz="2400" dirty="0"/>
              <a:t>- build </a:t>
            </a:r>
            <a:r>
              <a:rPr lang="en-US" sz="2400" i="1" dirty="0"/>
              <a:t>fast, cheap, scalable and agile</a:t>
            </a:r>
            <a:r>
              <a:rPr lang="en-US" sz="2400" dirty="0"/>
              <a:t> software 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on Oracle Cloud Infrastructure</a:t>
            </a:r>
            <a:endParaRPr lang="nl-NL" sz="20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DOAG 2020| Oracle Cloud Native Application Development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236" y="4396671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99A70ECD-5FF7-410A-81AE-68B8280500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1239" y="3444306"/>
            <a:ext cx="1605401" cy="78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java rockstar">
            <a:extLst>
              <a:ext uri="{FF2B5EF4-FFF2-40B4-BE49-F238E27FC236}">
                <a16:creationId xmlns:a16="http://schemas.microsoft.com/office/drawing/2014/main" id="{DBD8DB5F-7C59-4154-9494-514D3A4DD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33" y="4687296"/>
            <a:ext cx="244924" cy="24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8C64AEB-4B04-4FB0-AA72-FD9995F3F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2509" y="4630016"/>
            <a:ext cx="337926" cy="33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9F12D2D-7CCC-46B5-937E-63484F9922DF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defTabSz="685800">
              <a:buClrTx/>
              <a:defRPr/>
            </a:pPr>
            <a:r>
              <a:rPr lang="nl-NL" sz="1350" b="1" kern="1200" dirty="0"/>
              <a:t>DOAG 2020, November 2020</a:t>
            </a:r>
          </a:p>
          <a:p>
            <a:pPr lvl="0" defTabSz="685800">
              <a:buClrTx/>
              <a:defRPr/>
            </a:pPr>
            <a:r>
              <a:rPr lang="nl-NL" sz="1350" b="1" kern="1200" dirty="0"/>
              <a:t>Lucas Jellema, </a:t>
            </a:r>
            <a:r>
              <a:rPr lang="nl-NL" sz="1350" kern="1200" dirty="0"/>
              <a:t>CTO &amp; Architect AMIS | Conclusion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DF7752D-32F2-48F3-93E1-355CF331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0340" y="916363"/>
            <a:ext cx="4861529" cy="267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36F5EE0-B3F9-491A-9CA7-7380090F5F89}"/>
              </a:ext>
            </a:extLst>
          </p:cNvPr>
          <p:cNvSpPr txBox="1"/>
          <p:nvPr/>
        </p:nvSpPr>
        <p:spPr>
          <a:xfrm>
            <a:off x="7161567" y="5171499"/>
            <a:ext cx="199413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Sources </a:t>
            </a:r>
            <a:r>
              <a:rPr lang="nl-NL" sz="900" dirty="0" err="1">
                <a:solidFill>
                  <a:schemeClr val="bg1">
                    <a:lumMod val="50000"/>
                  </a:schemeClr>
                </a:solidFill>
              </a:rPr>
              <a:t>and</a:t>
            </a:r>
            <a:r>
              <a:rPr lang="nl-NL" sz="900" dirty="0">
                <a:solidFill>
                  <a:schemeClr val="bg1">
                    <a:lumMod val="50000"/>
                  </a:schemeClr>
                </a:solidFill>
              </a:rPr>
              <a:t> slides:</a:t>
            </a:r>
            <a:r>
              <a:rPr lang="nl-NL" sz="900" b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br>
              <a:rPr lang="nl-NL" sz="900" b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nl-NL" sz="900" b="1" dirty="0">
                <a:solidFill>
                  <a:schemeClr val="bg1">
                    <a:lumMod val="50000"/>
                  </a:schemeClr>
                </a:solidFill>
              </a:rPr>
              <a:t>bit.ly/cloud-native-ogb-apacouc2020</a:t>
            </a:r>
            <a:endParaRPr lang="en-NL" sz="9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4" name="Picture 2" descr="DOAG">
            <a:extLst>
              <a:ext uri="{FF2B5EF4-FFF2-40B4-BE49-F238E27FC236}">
                <a16:creationId xmlns:a16="http://schemas.microsoft.com/office/drawing/2014/main" id="{668A1B49-BF6F-4CFE-814D-BFC3FE7D75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76" y="269384"/>
            <a:ext cx="1609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493"/>
            <a:ext cx="9144000" cy="5145993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840066" cy="51435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686050" cy="51435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51" y="336190"/>
            <a:ext cx="7890527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643856"/>
            <a:ext cx="3702050" cy="2988866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 dirty="0"/>
              <a:t>Always Free Tier</a:t>
            </a:r>
          </a:p>
          <a:p>
            <a:pPr lvl="1"/>
            <a:r>
              <a:rPr lang="en-US" sz="1500" dirty="0"/>
              <a:t>Autonomous Database/Data Warehouse (two instances)</a:t>
            </a:r>
          </a:p>
          <a:p>
            <a:pPr lvl="1"/>
            <a:r>
              <a:rPr lang="en-US" sz="1500" dirty="0"/>
              <a:t>Compute VMs (two instances)</a:t>
            </a:r>
          </a:p>
          <a:p>
            <a:pPr lvl="1"/>
            <a:r>
              <a:rPr lang="en-US" sz="1500" dirty="0"/>
              <a:t>Block, Object and Archive Storage</a:t>
            </a:r>
          </a:p>
          <a:p>
            <a:pPr lvl="1"/>
            <a:r>
              <a:rPr lang="en-US" sz="1500" dirty="0"/>
              <a:t>Load Balancer and Data Egress</a:t>
            </a:r>
          </a:p>
          <a:p>
            <a:pPr lvl="1"/>
            <a:r>
              <a:rPr lang="en-US" sz="1500" dirty="0"/>
              <a:t>Monitoring and Notifications</a:t>
            </a:r>
          </a:p>
          <a:p>
            <a:pPr lvl="1"/>
            <a:r>
              <a:rPr lang="en-US" sz="1500" dirty="0"/>
              <a:t>Logging &amp; Log Analytics</a:t>
            </a:r>
          </a:p>
          <a:p>
            <a:pPr lvl="1"/>
            <a:endParaRPr lang="en-US" sz="15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4D32DAB-402C-4AF3-9EC8-25011BE44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0274" y="3765540"/>
            <a:ext cx="5911200" cy="11806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2BF973-54A6-4282-88A8-01D125E90F2C}"/>
              </a:ext>
            </a:extLst>
          </p:cNvPr>
          <p:cNvSpPr txBox="1"/>
          <p:nvPr/>
        </p:nvSpPr>
        <p:spPr>
          <a:xfrm>
            <a:off x="2985474" y="4790942"/>
            <a:ext cx="848309" cy="169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 i="1" dirty="0">
                <a:solidFill>
                  <a:schemeClr val="tx1"/>
                </a:solidFill>
              </a:rPr>
              <a:t>as of 25</a:t>
            </a:r>
            <a:r>
              <a:rPr lang="en-US" sz="500" i="1" baseline="30000" dirty="0">
                <a:solidFill>
                  <a:schemeClr val="tx1"/>
                </a:solidFill>
              </a:rPr>
              <a:t>th</a:t>
            </a:r>
            <a:r>
              <a:rPr lang="en-US" sz="500" i="1" dirty="0">
                <a:solidFill>
                  <a:schemeClr val="tx1"/>
                </a:solidFill>
              </a:rPr>
              <a:t> October 2020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2EC74A-131D-4455-B974-A11775E7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883231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0" y="936000"/>
            <a:ext cx="7688603" cy="37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5111" y="1369219"/>
            <a:ext cx="5910239" cy="3625302"/>
          </a:xfrm>
        </p:spPr>
        <p:txBody>
          <a:bodyPr>
            <a:normAutofit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241647" y="2310675"/>
            <a:ext cx="717386" cy="1191776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166619" y="3502450"/>
            <a:ext cx="9877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 err="1"/>
              <a:t>Fault</a:t>
            </a:r>
            <a:r>
              <a:rPr lang="nl-NL" sz="1050" dirty="0"/>
              <a:t> Domain</a:t>
            </a:r>
            <a:endParaRPr lang="en-NL" sz="105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17906" y="1984872"/>
            <a:ext cx="1379654" cy="1895139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698228" y="3859127"/>
            <a:ext cx="91242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Data Center</a:t>
            </a:r>
            <a:endParaRPr lang="en-NL" sz="105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194174" y="1268017"/>
            <a:ext cx="2037853" cy="3476714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1707758" y="4717522"/>
            <a:ext cx="61427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sz="1050" dirty="0" err="1"/>
              <a:t>Region</a:t>
            </a:r>
            <a:endParaRPr lang="en-NL" sz="1050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186360" y="1677692"/>
            <a:ext cx="1789683" cy="2609247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582662" y="4263686"/>
            <a:ext cx="132760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50" dirty="0"/>
              <a:t>Availability Domain</a:t>
            </a:r>
            <a:endParaRPr lang="en-NL" sz="1050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5157789" y="3060676"/>
            <a:ext cx="3819593" cy="1638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283221" y="4840549"/>
            <a:ext cx="701753" cy="176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2AF466-F6FC-4D99-8854-7286A77AD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 –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planned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791999"/>
            <a:ext cx="8047589" cy="38351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727933" y="2221108"/>
            <a:ext cx="1211964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958545" y="225200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08A6CE9-1597-4CA8-AC17-173871FA4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Services for Cloud Native Application Development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DD7FB5-8F44-4F15-9150-7186BE2311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166E25-AED2-48A8-97B5-010BA0750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!vb">
            <a:extLst>
              <a:ext uri="{FF2B5EF4-FFF2-40B4-BE49-F238E27FC236}">
                <a16:creationId xmlns:a16="http://schemas.microsoft.com/office/drawing/2014/main" id="{3B7A5BEE-6B2E-4212-B94E-69E2D1D46935}"/>
              </a:ext>
            </a:extLst>
          </p:cNvPr>
          <p:cNvSpPr/>
          <p:nvPr/>
        </p:nvSpPr>
        <p:spPr>
          <a:xfrm>
            <a:off x="-961580" y="315447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454039" y="5203729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577002" y="5340923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616326" y="55308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727933" y="5352986"/>
            <a:ext cx="604457" cy="906897"/>
            <a:chOff x="5792301" y="1481549"/>
            <a:chExt cx="805942" cy="1209195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6155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695031" y="6562130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817095" y="5685491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2429913" y="1527730"/>
            <a:ext cx="1852394" cy="10671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5971329" y="1406747"/>
            <a:ext cx="1162287" cy="3429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6257274" y="54375"/>
            <a:ext cx="221917" cy="2482828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5307580" y="1878209"/>
            <a:ext cx="1852392" cy="6857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5389526" y="1607922"/>
            <a:ext cx="1507737" cy="20331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149340D-35D0-4686-8EE6-8E37D729B4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53CA654-8662-4EA3-8BC2-D064E641EE21}"/>
              </a:ext>
            </a:extLst>
          </p:cNvPr>
          <p:cNvGrpSpPr/>
          <p:nvPr/>
        </p:nvGrpSpPr>
        <p:grpSpPr>
          <a:xfrm>
            <a:off x="2035346" y="5932397"/>
            <a:ext cx="953417" cy="722010"/>
            <a:chOff x="303130" y="1040872"/>
            <a:chExt cx="1283748" cy="1283748"/>
          </a:xfrm>
        </p:grpSpPr>
        <p:pic>
          <p:nvPicPr>
            <p:cNvPr id="68" name="Graphic 64">
              <a:extLst>
                <a:ext uri="{FF2B5EF4-FFF2-40B4-BE49-F238E27FC236}">
                  <a16:creationId xmlns:a16="http://schemas.microsoft.com/office/drawing/2014/main" id="{CE2EFB04-57E9-473C-990A-E6527453912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B260E642-FE6D-4C38-8951-94D165CB453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70" name="!vb">
            <a:extLst>
              <a:ext uri="{FF2B5EF4-FFF2-40B4-BE49-F238E27FC236}">
                <a16:creationId xmlns:a16="http://schemas.microsoft.com/office/drawing/2014/main" id="{EA915365-4FB2-4923-A21B-B66532F1EBAD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71" name="Arrow: Right 70">
            <a:extLst>
              <a:ext uri="{FF2B5EF4-FFF2-40B4-BE49-F238E27FC236}">
                <a16:creationId xmlns:a16="http://schemas.microsoft.com/office/drawing/2014/main" id="{5D4DFFC2-3ADA-4C72-B9CD-5C73F63178AB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2968865" y="5396626"/>
            <a:ext cx="677435" cy="727283"/>
            <a:chOff x="3406274" y="1436411"/>
            <a:chExt cx="903246" cy="969711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5584477" y="5373286"/>
            <a:ext cx="604457" cy="681633"/>
            <a:chOff x="2558095" y="3775928"/>
            <a:chExt cx="805942" cy="908843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1848399" y="5403473"/>
            <a:ext cx="604457" cy="621257"/>
            <a:chOff x="3598123" y="4996609"/>
            <a:chExt cx="805942" cy="828343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8174370" y="5339543"/>
            <a:ext cx="677903" cy="749119"/>
            <a:chOff x="6219361" y="4416079"/>
            <a:chExt cx="903871" cy="998824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6704943" y="5203729"/>
            <a:ext cx="953417" cy="1020745"/>
            <a:chOff x="322504" y="1084396"/>
            <a:chExt cx="1271222" cy="1360993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4162309" y="5249480"/>
            <a:ext cx="906158" cy="906158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A040081-086E-4690-AF93-C7B4402EA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4" name="Arrow: Right 63">
            <a:extLst>
              <a:ext uri="{FF2B5EF4-FFF2-40B4-BE49-F238E27FC236}">
                <a16:creationId xmlns:a16="http://schemas.microsoft.com/office/drawing/2014/main" id="{BEA94CBC-19DE-4DD6-9572-0A769782798C}"/>
              </a:ext>
            </a:extLst>
          </p:cNvPr>
          <p:cNvSpPr/>
          <p:nvPr/>
        </p:nvSpPr>
        <p:spPr>
          <a:xfrm>
            <a:off x="1170757" y="18098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612A81B5-C00A-4130-8F57-DB3D45D231E9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C038CA9B-7762-4AAA-A81A-758262504D93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sp>
        <p:nvSpPr>
          <p:cNvPr id="67" name="Arrow: Right 66">
            <a:extLst>
              <a:ext uri="{FF2B5EF4-FFF2-40B4-BE49-F238E27FC236}">
                <a16:creationId xmlns:a16="http://schemas.microsoft.com/office/drawing/2014/main" id="{132B82DF-E119-4397-8330-FA30B1F6C2C4}"/>
              </a:ext>
            </a:extLst>
          </p:cNvPr>
          <p:cNvSpPr/>
          <p:nvPr/>
        </p:nvSpPr>
        <p:spPr>
          <a:xfrm>
            <a:off x="1214888" y="2698240"/>
            <a:ext cx="733703" cy="7166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5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C3A964A0-1A14-4B4C-9C56-8071DBDBEEBB}"/>
              </a:ext>
            </a:extLst>
          </p:cNvPr>
          <p:cNvGrpSpPr/>
          <p:nvPr/>
        </p:nvGrpSpPr>
        <p:grpSpPr>
          <a:xfrm>
            <a:off x="2850303" y="5377057"/>
            <a:ext cx="858931" cy="727283"/>
            <a:chOff x="3406274" y="1436411"/>
            <a:chExt cx="903246" cy="969711"/>
          </a:xfrm>
        </p:grpSpPr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CD5E172B-D388-4FBB-A35A-CEA0FAF1CA6F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1152ABC4-A98C-4A04-9330-7B6942654C38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3" name="Group 72">
                <a:extLst>
                  <a:ext uri="{FF2B5EF4-FFF2-40B4-BE49-F238E27FC236}">
                    <a16:creationId xmlns:a16="http://schemas.microsoft.com/office/drawing/2014/main" id="{2593B53A-03CB-4C2D-A66E-918B12F9FDB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BFEB4D0-E4C8-4785-A042-E14EA49AC52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5" name="Freeform 38">
                  <a:extLst>
                    <a:ext uri="{FF2B5EF4-FFF2-40B4-BE49-F238E27FC236}">
                      <a16:creationId xmlns:a16="http://schemas.microsoft.com/office/drawing/2014/main" id="{9026716B-60D7-4C04-924C-B752EB4492B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B0625E67-1BDA-4F33-9F7D-775CA641770C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3F35897-2CB5-4282-A95D-36B916E0A163}"/>
              </a:ext>
            </a:extLst>
          </p:cNvPr>
          <p:cNvGrpSpPr/>
          <p:nvPr/>
        </p:nvGrpSpPr>
        <p:grpSpPr>
          <a:xfrm>
            <a:off x="5462945" y="5302995"/>
            <a:ext cx="604457" cy="681633"/>
            <a:chOff x="2558095" y="3775928"/>
            <a:chExt cx="805942" cy="908843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5716D3A6-1CA4-41BC-9F03-BF684CCAD0B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07066966-C1AE-4573-8DAC-B4666044A72C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80" name="Freeform 3">
                <a:extLst>
                  <a:ext uri="{FF2B5EF4-FFF2-40B4-BE49-F238E27FC236}">
                    <a16:creationId xmlns:a16="http://schemas.microsoft.com/office/drawing/2014/main" id="{F825587E-4A1A-4480-9FA0-888194EE69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6DCC53C-B48A-48FC-AA1A-8D73DA59544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CCA901B9-47EC-489B-8747-CF8E9D1768DC}"/>
              </a:ext>
            </a:extLst>
          </p:cNvPr>
          <p:cNvGrpSpPr/>
          <p:nvPr/>
        </p:nvGrpSpPr>
        <p:grpSpPr>
          <a:xfrm>
            <a:off x="1911333" y="5383905"/>
            <a:ext cx="604457" cy="621257"/>
            <a:chOff x="3598123" y="4996609"/>
            <a:chExt cx="805942" cy="828343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1D7BCED8-3F23-472C-AA84-B56942FF0AB8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AB530BBB-00FB-49A7-884A-AD2E21B902F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5" name="Group 84">
                <a:extLst>
                  <a:ext uri="{FF2B5EF4-FFF2-40B4-BE49-F238E27FC236}">
                    <a16:creationId xmlns:a16="http://schemas.microsoft.com/office/drawing/2014/main" id="{1285CE6B-9507-4DF8-B562-E43C80CD9BCB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6" name="Freeform 2">
                  <a:extLst>
                    <a:ext uri="{FF2B5EF4-FFF2-40B4-BE49-F238E27FC236}">
                      <a16:creationId xmlns:a16="http://schemas.microsoft.com/office/drawing/2014/main" id="{F6D18603-3087-4701-B157-9DB9339052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7" name="Freeform 3">
                  <a:extLst>
                    <a:ext uri="{FF2B5EF4-FFF2-40B4-BE49-F238E27FC236}">
                      <a16:creationId xmlns:a16="http://schemas.microsoft.com/office/drawing/2014/main" id="{81451956-9A3D-4FDF-B0BC-BFF8C69EB72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C4D65D6-EABF-42D9-B0BB-F893668DB91E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610F24C-228C-41BD-9342-F88E3054C940}"/>
              </a:ext>
            </a:extLst>
          </p:cNvPr>
          <p:cNvGrpSpPr/>
          <p:nvPr/>
        </p:nvGrpSpPr>
        <p:grpSpPr>
          <a:xfrm>
            <a:off x="8237304" y="5319974"/>
            <a:ext cx="677903" cy="749119"/>
            <a:chOff x="6219361" y="4416079"/>
            <a:chExt cx="903871" cy="998824"/>
          </a:xfrm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735B7B5D-8B06-462B-BFEF-5EE03032FB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CAFDB67-75BF-483E-B97D-4967B22814B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88DFC8E6-7071-4D76-AF11-70EFAC90F277}"/>
              </a:ext>
            </a:extLst>
          </p:cNvPr>
          <p:cNvGrpSpPr/>
          <p:nvPr/>
        </p:nvGrpSpPr>
        <p:grpSpPr>
          <a:xfrm>
            <a:off x="6767877" y="5184160"/>
            <a:ext cx="953417" cy="1020745"/>
            <a:chOff x="322504" y="1084396"/>
            <a:chExt cx="1271222" cy="1360993"/>
          </a:xfrm>
        </p:grpSpPr>
        <p:pic>
          <p:nvPicPr>
            <p:cNvPr id="92" name="Graphic 71">
              <a:extLst>
                <a:ext uri="{FF2B5EF4-FFF2-40B4-BE49-F238E27FC236}">
                  <a16:creationId xmlns:a16="http://schemas.microsoft.com/office/drawing/2014/main" id="{4471EDA1-46CC-4552-BAC3-1CB7D88B4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0FE04636-4786-4C99-B99A-4511E02022F5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4" name="Rectangle 93">
            <a:extLst>
              <a:ext uri="{FF2B5EF4-FFF2-40B4-BE49-F238E27FC236}">
                <a16:creationId xmlns:a16="http://schemas.microsoft.com/office/drawing/2014/main" id="{07C35C96-7C33-4975-9BB3-715AA5F3F3A7}"/>
              </a:ext>
            </a:extLst>
          </p:cNvPr>
          <p:cNvSpPr/>
          <p:nvPr/>
        </p:nvSpPr>
        <p:spPr>
          <a:xfrm>
            <a:off x="3412519" y="5202129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C4E91B65-4CCD-48B0-B33F-914D773265F7}"/>
              </a:ext>
            </a:extLst>
          </p:cNvPr>
          <p:cNvSpPr/>
          <p:nvPr/>
        </p:nvSpPr>
        <p:spPr>
          <a:xfrm>
            <a:off x="6032201" y="573951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82E55224-D50F-42D3-A04A-4326049B03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02323" y="5349637"/>
            <a:ext cx="465699" cy="465699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243F570E-EA61-4BD5-A59F-3D508789AA82}"/>
              </a:ext>
            </a:extLst>
          </p:cNvPr>
          <p:cNvSpPr/>
          <p:nvPr/>
        </p:nvSpPr>
        <p:spPr>
          <a:xfrm>
            <a:off x="3876145" y="59225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1221487F-ACE7-42CB-A298-DA9A04A645E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94087" y="5468007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7BA5D5AC-85FD-47AF-BF4E-89543AC6AD4A}"/>
              </a:ext>
            </a:extLst>
          </p:cNvPr>
          <p:cNvSpPr/>
          <p:nvPr/>
        </p:nvSpPr>
        <p:spPr>
          <a:xfrm>
            <a:off x="55752" y="595120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FF57B06F-4D1F-4E75-BC64-D60036CFF89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89333" y="5520495"/>
            <a:ext cx="496952" cy="496952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66054633-2EAF-48E6-BBA9-D729214FEA53}"/>
              </a:ext>
            </a:extLst>
          </p:cNvPr>
          <p:cNvSpPr/>
          <p:nvPr/>
        </p:nvSpPr>
        <p:spPr>
          <a:xfrm>
            <a:off x="861694" y="5751575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43" name="Graphic 142">
            <a:extLst>
              <a:ext uri="{FF2B5EF4-FFF2-40B4-BE49-F238E27FC236}">
                <a16:creationId xmlns:a16="http://schemas.microsoft.com/office/drawing/2014/main" id="{6402691D-E12B-49C4-AF50-6D9E5A9BF04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37933" y="5319474"/>
            <a:ext cx="496952" cy="496952"/>
          </a:xfrm>
          <a:prstGeom prst="rect">
            <a:avLst/>
          </a:prstGeom>
        </p:spPr>
      </p:pic>
      <p:sp>
        <p:nvSpPr>
          <p:cNvPr id="144" name="Rectangle 143">
            <a:extLst>
              <a:ext uri="{FF2B5EF4-FFF2-40B4-BE49-F238E27FC236}">
                <a16:creationId xmlns:a16="http://schemas.microsoft.com/office/drawing/2014/main" id="{E8E08AB1-B2BD-46E7-B589-60BB26E2B9C9}"/>
              </a:ext>
            </a:extLst>
          </p:cNvPr>
          <p:cNvSpPr/>
          <p:nvPr/>
        </p:nvSpPr>
        <p:spPr>
          <a:xfrm>
            <a:off x="-427630" y="-2116100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5" name="Graphic 144">
            <a:extLst>
              <a:ext uri="{FF2B5EF4-FFF2-40B4-BE49-F238E27FC236}">
                <a16:creationId xmlns:a16="http://schemas.microsoft.com/office/drawing/2014/main" id="{C7825B96-D2A8-47E6-98C0-CB0E7DDB74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-291409" y="-2536912"/>
            <a:ext cx="496952" cy="496952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7DAA4149-7086-42DF-9AB3-D64FFC78E69C}"/>
              </a:ext>
            </a:extLst>
          </p:cNvPr>
          <p:cNvSpPr/>
          <p:nvPr/>
        </p:nvSpPr>
        <p:spPr>
          <a:xfrm>
            <a:off x="-381068" y="-1341558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7" name="Graphic 146">
            <a:extLst>
              <a:ext uri="{FF2B5EF4-FFF2-40B4-BE49-F238E27FC236}">
                <a16:creationId xmlns:a16="http://schemas.microsoft.com/office/drawing/2014/main" id="{C320E225-94A8-48FE-9381-0D0FC711E50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-215900" y="-1772264"/>
            <a:ext cx="496952" cy="496952"/>
          </a:xfrm>
          <a:prstGeom prst="rect">
            <a:avLst/>
          </a:prstGeom>
        </p:spPr>
      </p:pic>
      <p:sp>
        <p:nvSpPr>
          <p:cNvPr id="148" name="Rectangle 147">
            <a:extLst>
              <a:ext uri="{FF2B5EF4-FFF2-40B4-BE49-F238E27FC236}">
                <a16:creationId xmlns:a16="http://schemas.microsoft.com/office/drawing/2014/main" id="{FC172AE8-2D61-45FD-9FDE-3714AC88BBBC}"/>
              </a:ext>
            </a:extLst>
          </p:cNvPr>
          <p:cNvSpPr/>
          <p:nvPr/>
        </p:nvSpPr>
        <p:spPr>
          <a:xfrm>
            <a:off x="197427" y="5666582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54714834-6B17-460C-A759-CAF16683C87A}"/>
              </a:ext>
            </a:extLst>
          </p:cNvPr>
          <p:cNvSpPr/>
          <p:nvPr/>
        </p:nvSpPr>
        <p:spPr>
          <a:xfrm>
            <a:off x="343137" y="5265739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2CD87355-B954-402E-96A5-179406C420B8}"/>
              </a:ext>
            </a:extLst>
          </p:cNvPr>
          <p:cNvSpPr txBox="1"/>
          <p:nvPr/>
        </p:nvSpPr>
        <p:spPr>
          <a:xfrm>
            <a:off x="412613" y="5309974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-821452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971708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-821452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7273" y="1527731"/>
            <a:ext cx="497248" cy="5429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2695235" y="-821452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8F0D40E-99D2-47F9-8324-D2C3F0A7C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DC0371AB-0046-470C-9413-1628539AC998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90445F46-A1AC-4526-96A6-FBE35634EDD2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BBC1781-4067-441B-9B16-EAB93E90917B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A5FA322-AC2D-413E-950F-473475BE976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69" name="Rectangle 68">
                <a:extLst>
                  <a:ext uri="{FF2B5EF4-FFF2-40B4-BE49-F238E27FC236}">
                    <a16:creationId xmlns:a16="http://schemas.microsoft.com/office/drawing/2014/main" id="{6093740E-35E0-4001-A1BF-F110244CCCD9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CE73C4C9-8DD6-4893-A9F6-D9F33ED58AF7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1" name="Freeform 37">
                  <a:extLst>
                    <a:ext uri="{FF2B5EF4-FFF2-40B4-BE49-F238E27FC236}">
                      <a16:creationId xmlns:a16="http://schemas.microsoft.com/office/drawing/2014/main" id="{14876A90-F2E1-452B-8E8F-7A9F5017E1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2" name="Freeform 38">
                  <a:extLst>
                    <a:ext uri="{FF2B5EF4-FFF2-40B4-BE49-F238E27FC236}">
                      <a16:creationId xmlns:a16="http://schemas.microsoft.com/office/drawing/2014/main" id="{CDCFB27E-9E14-4837-BE02-02185E8838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6712C255-8DB2-4201-A915-F1B035554455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2CFD714A-EEAC-4FBF-9007-C0BF2716A97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9E4859BA-8679-4CC9-AF7F-468D8C072782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7DA23CC1-883A-4576-A779-3B8B88AC1F7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77" name="Freeform 3">
                <a:extLst>
                  <a:ext uri="{FF2B5EF4-FFF2-40B4-BE49-F238E27FC236}">
                    <a16:creationId xmlns:a16="http://schemas.microsoft.com/office/drawing/2014/main" id="{97EBF8F5-2509-4BBF-8378-28D4D7D771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8C722BAC-BE53-4A41-964C-870CBBD864C2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8F5A311-38FE-4711-A7EB-79A848E754B2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79" name="Group 78">
              <a:extLst>
                <a:ext uri="{FF2B5EF4-FFF2-40B4-BE49-F238E27FC236}">
                  <a16:creationId xmlns:a16="http://schemas.microsoft.com/office/drawing/2014/main" id="{48CF87BB-291B-4BC7-A567-54C10B74CBF9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6E9F4F0-6B2A-489B-B0A6-277ADC364831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8B17B322-06FF-4FF3-B949-9769F16A0160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83" name="Freeform 2">
                  <a:extLst>
                    <a:ext uri="{FF2B5EF4-FFF2-40B4-BE49-F238E27FC236}">
                      <a16:creationId xmlns:a16="http://schemas.microsoft.com/office/drawing/2014/main" id="{4DDA2AEA-6E7D-49D4-9BE1-55E49DC0FD9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84" name="Freeform 3">
                  <a:extLst>
                    <a:ext uri="{FF2B5EF4-FFF2-40B4-BE49-F238E27FC236}">
                      <a16:creationId xmlns:a16="http://schemas.microsoft.com/office/drawing/2014/main" id="{A8BB878D-593E-48AC-B23D-C37F8DDAD71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A151ACA1-3048-4F90-86EE-FF08F4998B83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52C47B0-DA37-4CCE-9FE6-AD5E4174720A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86" name="Graphic 88">
              <a:extLst>
                <a:ext uri="{FF2B5EF4-FFF2-40B4-BE49-F238E27FC236}">
                  <a16:creationId xmlns:a16="http://schemas.microsoft.com/office/drawing/2014/main" id="{B99AC64D-8818-45E4-AB94-B4086A52C3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A75EFAE6-6188-4F7D-A419-EFFE92E10EF6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D1169431-3455-4B61-B0A7-867CA2027266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89" name="Graphic 71">
              <a:extLst>
                <a:ext uri="{FF2B5EF4-FFF2-40B4-BE49-F238E27FC236}">
                  <a16:creationId xmlns:a16="http://schemas.microsoft.com/office/drawing/2014/main" id="{F77B8CF1-E675-47CA-ADFC-BFE25D6C6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0A5601F-8C4F-4DD3-93B7-F54D761A9D0E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92" name="Rectangle 91">
            <a:extLst>
              <a:ext uri="{FF2B5EF4-FFF2-40B4-BE49-F238E27FC236}">
                <a16:creationId xmlns:a16="http://schemas.microsoft.com/office/drawing/2014/main" id="{E7A81D51-7B3D-4DD1-86D3-431A57D43167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pic>
        <p:nvPicPr>
          <p:cNvPr id="93" name="Graphic 92">
            <a:extLst>
              <a:ext uri="{FF2B5EF4-FFF2-40B4-BE49-F238E27FC236}">
                <a16:creationId xmlns:a16="http://schemas.microsoft.com/office/drawing/2014/main" id="{D67F4947-ED5A-4637-A82B-0937E842FCA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2AB2072F-71E8-4CF0-BCCE-F25145DAC245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33" name="Graphic 132">
            <a:extLst>
              <a:ext uri="{FF2B5EF4-FFF2-40B4-BE49-F238E27FC236}">
                <a16:creationId xmlns:a16="http://schemas.microsoft.com/office/drawing/2014/main" id="{0B024E61-6C88-4E0E-86BF-DB197159D3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134" name="Rectangle 133">
            <a:extLst>
              <a:ext uri="{FF2B5EF4-FFF2-40B4-BE49-F238E27FC236}">
                <a16:creationId xmlns:a16="http://schemas.microsoft.com/office/drawing/2014/main" id="{19FD5FB5-79CF-4680-AA35-8942B1806FEF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5" name="Graphic 134">
            <a:extLst>
              <a:ext uri="{FF2B5EF4-FFF2-40B4-BE49-F238E27FC236}">
                <a16:creationId xmlns:a16="http://schemas.microsoft.com/office/drawing/2014/main" id="{A52CA695-5E05-483A-9E24-F74539C7430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sp>
        <p:nvSpPr>
          <p:cNvPr id="136" name="Rectangle 135">
            <a:extLst>
              <a:ext uri="{FF2B5EF4-FFF2-40B4-BE49-F238E27FC236}">
                <a16:creationId xmlns:a16="http://schemas.microsoft.com/office/drawing/2014/main" id="{0B2A2304-A1A0-42C7-9B2B-64F8BE6F6FC6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7" name="Graphic 136">
            <a:extLst>
              <a:ext uri="{FF2B5EF4-FFF2-40B4-BE49-F238E27FC236}">
                <a16:creationId xmlns:a16="http://schemas.microsoft.com/office/drawing/2014/main" id="{C55CBCF8-B4A6-4CD2-8395-02E934B7F5D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3CBA681A-1452-4D64-9A85-72A2E697A3F9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42" name="Graphic 141">
            <a:extLst>
              <a:ext uri="{FF2B5EF4-FFF2-40B4-BE49-F238E27FC236}">
                <a16:creationId xmlns:a16="http://schemas.microsoft.com/office/drawing/2014/main" id="{E7E12F93-339C-4798-95B2-3F620EFA4C5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143" name="Rectangle 142">
            <a:extLst>
              <a:ext uri="{FF2B5EF4-FFF2-40B4-BE49-F238E27FC236}">
                <a16:creationId xmlns:a16="http://schemas.microsoft.com/office/drawing/2014/main" id="{A39E443F-AA78-4792-8137-D7AA41CED175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17BE3009-387C-4852-AFC4-0DE4828B584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A38B3D0B-46ED-4495-A46B-FF3D1B7DC374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FA7AAB-62F9-424A-9B41-F3C154DCA367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C4EC65-109B-4C59-8A62-840DAC896E63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3341052" y="1964523"/>
            <a:ext cx="2240093" cy="130142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endParaRPr lang="nl-NL" sz="1050" dirty="0"/>
          </a:p>
          <a:p>
            <a:pPr algn="ctr"/>
            <a:r>
              <a:rPr lang="nl-NL" sz="1050" dirty="0"/>
              <a:t>OKE – </a:t>
            </a:r>
            <a:r>
              <a:rPr lang="nl-NL" sz="1050" dirty="0" err="1"/>
              <a:t>Managed</a:t>
            </a:r>
            <a:r>
              <a:rPr lang="nl-NL" sz="1050" dirty="0"/>
              <a:t> </a:t>
            </a:r>
            <a:r>
              <a:rPr lang="nl-NL" sz="1050" dirty="0" err="1"/>
              <a:t>Kubernetes</a:t>
            </a:r>
            <a:endParaRPr lang="en-NL" sz="105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4282306" y="1184831"/>
            <a:ext cx="1689023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Functions</a:t>
            </a:r>
            <a:endParaRPr lang="en-NL" sz="105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1817966" y="1160556"/>
            <a:ext cx="611946" cy="2868697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7159972" y="303546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Object Storage</a:t>
            </a:r>
            <a:endParaRPr lang="en-NL" sz="105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7159972" y="2221108"/>
            <a:ext cx="940785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7133617" y="1406747"/>
            <a:ext cx="952058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Streaming</a:t>
            </a:r>
            <a:endParaRPr lang="en-NL" sz="105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1597481" y="176865"/>
            <a:ext cx="907206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Health Check</a:t>
            </a:r>
            <a:endParaRPr lang="en-NL" sz="105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2695235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</a:t>
            </a:r>
            <a:endParaRPr lang="en-NL" sz="105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5674268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Alarms</a:t>
            </a:r>
            <a:endParaRPr lang="en-NL" sz="1050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6895072" y="176865"/>
            <a:ext cx="1001954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Notifi-cations</a:t>
            </a:r>
            <a:endParaRPr lang="en-NL" sz="105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3464015" y="210171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4503338" y="2291619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Container</a:t>
            </a:r>
            <a:endParaRPr lang="en-NL" sz="1050" dirty="0"/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3992676" y="176865"/>
            <a:ext cx="904298" cy="6858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endParaRPr lang="en-NL" sz="1050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2582044" y="332292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Compute</a:t>
            </a:r>
            <a:endParaRPr lang="en-NL" sz="1050" dirty="0"/>
          </a:p>
        </p:txBody>
      </p: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9887" y="1214582"/>
            <a:ext cx="377025" cy="4116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251" y="4041719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6568" y="2536682"/>
            <a:ext cx="883875" cy="449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" y="1092510"/>
            <a:ext cx="793792" cy="778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5704108" y="2446285"/>
            <a:ext cx="604457" cy="44104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OCIR</a:t>
            </a:r>
            <a:endParaRPr lang="en-NL" sz="1050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7804378" y="415045"/>
            <a:ext cx="1170393" cy="991702"/>
            <a:chOff x="343358" y="1039735"/>
            <a:chExt cx="1215471" cy="1322270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6339037" y="775784"/>
            <a:ext cx="716715" cy="716715"/>
            <a:chOff x="7450310" y="4389063"/>
            <a:chExt cx="955620" cy="955620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35213" y="5094430"/>
              <a:ext cx="80594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3276646" y="869935"/>
            <a:ext cx="604457" cy="700858"/>
            <a:chOff x="10565918" y="1541759"/>
            <a:chExt cx="805942" cy="934476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3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6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989680" y="122905"/>
            <a:ext cx="724232" cy="685800"/>
            <a:chOff x="7652507" y="2584867"/>
            <a:chExt cx="805942" cy="972596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52507" y="3188131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600" b="1" dirty="0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3908417" y="2433407"/>
            <a:ext cx="604457" cy="565863"/>
            <a:chOff x="2556672" y="1468849"/>
            <a:chExt cx="805942" cy="75448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4988210" y="2001089"/>
            <a:ext cx="604457" cy="565863"/>
            <a:chOff x="2556672" y="1468849"/>
            <a:chExt cx="805942" cy="754484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 sz="1050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197711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8015692" y="1507578"/>
            <a:ext cx="848291" cy="848291"/>
            <a:chOff x="375699" y="1131597"/>
            <a:chExt cx="1131055" cy="1131055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44826" y="186560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8019080" y="3298330"/>
            <a:ext cx="604457" cy="738195"/>
            <a:chOff x="9019344" y="1468849"/>
            <a:chExt cx="805942" cy="984259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 sz="1050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050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6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DE59E791-C664-45AE-B405-CF470BF535B9}"/>
              </a:ext>
            </a:extLst>
          </p:cNvPr>
          <p:cNvGrpSpPr/>
          <p:nvPr/>
        </p:nvGrpSpPr>
        <p:grpSpPr>
          <a:xfrm>
            <a:off x="5400011" y="4090761"/>
            <a:ext cx="604457" cy="681633"/>
            <a:chOff x="2558095" y="3775928"/>
            <a:chExt cx="805942" cy="908843"/>
          </a:xfrm>
        </p:grpSpPr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C13A3CF0-72A2-4B4E-BEE6-FDA87569428C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219" name="Rectangle 218">
                <a:extLst>
                  <a:ext uri="{FF2B5EF4-FFF2-40B4-BE49-F238E27FC236}">
                    <a16:creationId xmlns:a16="http://schemas.microsoft.com/office/drawing/2014/main" id="{69186A4E-6A7B-4541-A61A-D6C5BB16D18A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220" name="Freeform 3">
                <a:extLst>
                  <a:ext uri="{FF2B5EF4-FFF2-40B4-BE49-F238E27FC236}">
                    <a16:creationId xmlns:a16="http://schemas.microsoft.com/office/drawing/2014/main" id="{99D6FF5E-D60C-486D-997C-3B780BCE71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defTabSz="685800">
                  <a:buClrTx/>
                  <a:defRPr/>
                </a:pPr>
                <a:endParaRPr lang="en-US" sz="1350">
                  <a:solidFill>
                    <a:srgbClr val="5F5F5F"/>
                  </a:solidFill>
                </a:endParaRPr>
              </a:p>
            </p:txBody>
          </p:sp>
        </p:grp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6A5AC1AC-9B41-4F6D-8C8F-F258D4536D5D}"/>
                </a:ext>
              </a:extLst>
            </p:cNvPr>
            <p:cNvSpPr/>
            <p:nvPr/>
          </p:nvSpPr>
          <p:spPr>
            <a:xfrm>
              <a:off x="2558095" y="4438550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228" name="Group 227">
            <a:extLst>
              <a:ext uri="{FF2B5EF4-FFF2-40B4-BE49-F238E27FC236}">
                <a16:creationId xmlns:a16="http://schemas.microsoft.com/office/drawing/2014/main" id="{613B96D9-6713-483A-A455-DE76AAA18705}"/>
              </a:ext>
            </a:extLst>
          </p:cNvPr>
          <p:cNvGrpSpPr/>
          <p:nvPr/>
        </p:nvGrpSpPr>
        <p:grpSpPr>
          <a:xfrm>
            <a:off x="8174370" y="4107740"/>
            <a:ext cx="677903" cy="749119"/>
            <a:chOff x="6219361" y="4416079"/>
            <a:chExt cx="903871" cy="998824"/>
          </a:xfrm>
        </p:grpSpPr>
        <p:pic>
          <p:nvPicPr>
            <p:cNvPr id="229" name="Graphic 88">
              <a:extLst>
                <a:ext uri="{FF2B5EF4-FFF2-40B4-BE49-F238E27FC236}">
                  <a16:creationId xmlns:a16="http://schemas.microsoft.com/office/drawing/2014/main" id="{98478288-C5A5-4DA6-A7E3-FA68F7FC9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230" name="Rectangle 229">
              <a:extLst>
                <a:ext uri="{FF2B5EF4-FFF2-40B4-BE49-F238E27FC236}">
                  <a16:creationId xmlns:a16="http://schemas.microsoft.com/office/drawing/2014/main" id="{5CB87DD1-13AD-4ECF-89FB-E4E3C1A38C89}"/>
                </a:ext>
              </a:extLst>
            </p:cNvPr>
            <p:cNvSpPr/>
            <p:nvPr/>
          </p:nvSpPr>
          <p:spPr>
            <a:xfrm>
              <a:off x="6271652" y="5168682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3A1449B4-57B3-4E79-B94A-821C37E114EF}"/>
              </a:ext>
            </a:extLst>
          </p:cNvPr>
          <p:cNvGrpSpPr/>
          <p:nvPr/>
        </p:nvGrpSpPr>
        <p:grpSpPr>
          <a:xfrm>
            <a:off x="6704943" y="3971926"/>
            <a:ext cx="953417" cy="1020745"/>
            <a:chOff x="322504" y="1084396"/>
            <a:chExt cx="1271222" cy="1360993"/>
          </a:xfrm>
        </p:grpSpPr>
        <p:pic>
          <p:nvPicPr>
            <p:cNvPr id="232" name="Graphic 71">
              <a:extLst>
                <a:ext uri="{FF2B5EF4-FFF2-40B4-BE49-F238E27FC236}">
                  <a16:creationId xmlns:a16="http://schemas.microsoft.com/office/drawing/2014/main" id="{47D49B89-48A6-4131-ABC7-13FA57212B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233" name="Rectangle 232">
              <a:extLst>
                <a:ext uri="{FF2B5EF4-FFF2-40B4-BE49-F238E27FC236}">
                  <a16:creationId xmlns:a16="http://schemas.microsoft.com/office/drawing/2014/main" id="{AB1887DD-3EB9-4B00-8779-055E4DA721B4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00F0F0DA-932E-444F-95F4-4641386C41D7}"/>
              </a:ext>
            </a:extLst>
          </p:cNvPr>
          <p:cNvGrpSpPr/>
          <p:nvPr/>
        </p:nvGrpSpPr>
        <p:grpSpPr>
          <a:xfrm>
            <a:off x="4480278" y="3768476"/>
            <a:ext cx="906158" cy="906158"/>
            <a:chOff x="8501701" y="2363821"/>
            <a:chExt cx="1208210" cy="1208210"/>
          </a:xfrm>
        </p:grpSpPr>
        <p:pic>
          <p:nvPicPr>
            <p:cNvPr id="235" name="Graphic 234">
              <a:extLst>
                <a:ext uri="{FF2B5EF4-FFF2-40B4-BE49-F238E27FC236}">
                  <a16:creationId xmlns:a16="http://schemas.microsoft.com/office/drawing/2014/main" id="{07B8145E-761B-40F4-A250-C9B7BEA2D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E5F8E602-1485-4FE3-AFF4-86DB26C0863A}"/>
                </a:ext>
              </a:extLst>
            </p:cNvPr>
            <p:cNvSpPr/>
            <p:nvPr/>
          </p:nvSpPr>
          <p:spPr>
            <a:xfrm>
              <a:off x="8713668" y="3303544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681E1E3-19FE-488E-A428-89B55240A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294" name="Rectangle: Rounded Corners 293">
            <a:extLst>
              <a:ext uri="{FF2B5EF4-FFF2-40B4-BE49-F238E27FC236}">
                <a16:creationId xmlns:a16="http://schemas.microsoft.com/office/drawing/2014/main" id="{4CCBFEE4-7A9E-4D42-884D-87FA3371DA6C}"/>
              </a:ext>
            </a:extLst>
          </p:cNvPr>
          <p:cNvSpPr/>
          <p:nvPr/>
        </p:nvSpPr>
        <p:spPr>
          <a:xfrm>
            <a:off x="360256" y="1840735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Digital Assistant</a:t>
            </a:r>
            <a:endParaRPr lang="en-NL" sz="1050" dirty="0"/>
          </a:p>
        </p:txBody>
      </p:sp>
      <p:sp>
        <p:nvSpPr>
          <p:cNvPr id="295" name="Rectangle: Rounded Corners 294">
            <a:extLst>
              <a:ext uri="{FF2B5EF4-FFF2-40B4-BE49-F238E27FC236}">
                <a16:creationId xmlns:a16="http://schemas.microsoft.com/office/drawing/2014/main" id="{DAAA0952-9D6B-4668-9AE5-98946F2A4FE6}"/>
              </a:ext>
            </a:extLst>
          </p:cNvPr>
          <p:cNvSpPr/>
          <p:nvPr/>
        </p:nvSpPr>
        <p:spPr>
          <a:xfrm>
            <a:off x="371058" y="2685607"/>
            <a:ext cx="907206" cy="6858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Visual Builder</a:t>
            </a:r>
            <a:endParaRPr lang="en-NL" sz="105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C217EE-F2A5-4AA4-B49E-2C558506789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9953" y="3221215"/>
            <a:ext cx="547697" cy="442001"/>
          </a:xfrm>
          <a:prstGeom prst="rect">
            <a:avLst/>
          </a:prstGeom>
        </p:spPr>
      </p:pic>
      <p:sp>
        <p:nvSpPr>
          <p:cNvPr id="296" name="Rectangle 295">
            <a:extLst>
              <a:ext uri="{FF2B5EF4-FFF2-40B4-BE49-F238E27FC236}">
                <a16:creationId xmlns:a16="http://schemas.microsoft.com/office/drawing/2014/main" id="{8BA0585C-9AC9-4D29-9F17-6BD9DBCCD09E}"/>
              </a:ext>
            </a:extLst>
          </p:cNvPr>
          <p:cNvSpPr/>
          <p:nvPr/>
        </p:nvSpPr>
        <p:spPr>
          <a:xfrm>
            <a:off x="5244406" y="3608682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297" name="Graphic 296">
            <a:extLst>
              <a:ext uri="{FF2B5EF4-FFF2-40B4-BE49-F238E27FC236}">
                <a16:creationId xmlns:a16="http://schemas.microsoft.com/office/drawing/2014/main" id="{48E1DF2F-A390-49DC-8AA6-914F29A60C3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65929" y="3205775"/>
            <a:ext cx="496952" cy="496952"/>
          </a:xfrm>
          <a:prstGeom prst="rect">
            <a:avLst/>
          </a:prstGeom>
        </p:spPr>
      </p:pic>
      <p:sp>
        <p:nvSpPr>
          <p:cNvPr id="298" name="Rectangle 297">
            <a:extLst>
              <a:ext uri="{FF2B5EF4-FFF2-40B4-BE49-F238E27FC236}">
                <a16:creationId xmlns:a16="http://schemas.microsoft.com/office/drawing/2014/main" id="{143D4B67-0ACB-4E37-ADFE-A147948FF2C5}"/>
              </a:ext>
            </a:extLst>
          </p:cNvPr>
          <p:cNvSpPr/>
          <p:nvPr/>
        </p:nvSpPr>
        <p:spPr>
          <a:xfrm>
            <a:off x="6167772" y="3079961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299" name="Graphic 298">
            <a:extLst>
              <a:ext uri="{FF2B5EF4-FFF2-40B4-BE49-F238E27FC236}">
                <a16:creationId xmlns:a16="http://schemas.microsoft.com/office/drawing/2014/main" id="{C1250E4D-10B5-422D-B556-676168BF1E4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310296" y="2787241"/>
            <a:ext cx="397717" cy="397717"/>
          </a:xfrm>
          <a:prstGeom prst="rect">
            <a:avLst/>
          </a:prstGeom>
        </p:spPr>
      </p:pic>
      <p:sp>
        <p:nvSpPr>
          <p:cNvPr id="300" name="Rectangle 299">
            <a:extLst>
              <a:ext uri="{FF2B5EF4-FFF2-40B4-BE49-F238E27FC236}">
                <a16:creationId xmlns:a16="http://schemas.microsoft.com/office/drawing/2014/main" id="{F281FBB1-2FC1-42B8-83C7-4218A814172B}"/>
              </a:ext>
            </a:extLst>
          </p:cNvPr>
          <p:cNvSpPr/>
          <p:nvPr/>
        </p:nvSpPr>
        <p:spPr>
          <a:xfrm>
            <a:off x="5830715" y="207809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01" name="Graphic 300">
            <a:extLst>
              <a:ext uri="{FF2B5EF4-FFF2-40B4-BE49-F238E27FC236}">
                <a16:creationId xmlns:a16="http://schemas.microsoft.com/office/drawing/2014/main" id="{5D5F0486-0182-433E-BDB0-F55236394ED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70570" y="1789531"/>
            <a:ext cx="394989" cy="394989"/>
          </a:xfrm>
          <a:prstGeom prst="rect">
            <a:avLst/>
          </a:prstGeom>
        </p:spPr>
      </p:pic>
      <p:pic>
        <p:nvPicPr>
          <p:cNvPr id="303" name="Graphic 302">
            <a:extLst>
              <a:ext uri="{FF2B5EF4-FFF2-40B4-BE49-F238E27FC236}">
                <a16:creationId xmlns:a16="http://schemas.microsoft.com/office/drawing/2014/main" id="{C3AA27B6-0E79-4DB1-9ACA-1B45C492B30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502117" y="3569518"/>
            <a:ext cx="378986" cy="378986"/>
          </a:xfrm>
          <a:prstGeom prst="rect">
            <a:avLst/>
          </a:prstGeom>
        </p:spPr>
      </p:pic>
      <p:sp>
        <p:nvSpPr>
          <p:cNvPr id="304" name="Rectangle 303">
            <a:extLst>
              <a:ext uri="{FF2B5EF4-FFF2-40B4-BE49-F238E27FC236}">
                <a16:creationId xmlns:a16="http://schemas.microsoft.com/office/drawing/2014/main" id="{498CD2BB-2374-4866-BE2F-0AC8C4F24AF0}"/>
              </a:ext>
            </a:extLst>
          </p:cNvPr>
          <p:cNvSpPr/>
          <p:nvPr/>
        </p:nvSpPr>
        <p:spPr>
          <a:xfrm>
            <a:off x="5969267" y="452728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05" name="Rectangle 304">
            <a:extLst>
              <a:ext uri="{FF2B5EF4-FFF2-40B4-BE49-F238E27FC236}">
                <a16:creationId xmlns:a16="http://schemas.microsoft.com/office/drawing/2014/main" id="{9ABD3417-7F53-43D5-854D-9FB049686C39}"/>
              </a:ext>
            </a:extLst>
          </p:cNvPr>
          <p:cNvSpPr/>
          <p:nvPr/>
        </p:nvSpPr>
        <p:spPr>
          <a:xfrm>
            <a:off x="4749506" y="81342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06" name="Graphic 305">
            <a:extLst>
              <a:ext uri="{FF2B5EF4-FFF2-40B4-BE49-F238E27FC236}">
                <a16:creationId xmlns:a16="http://schemas.microsoft.com/office/drawing/2014/main" id="{58DC4C26-1C23-41AD-BFCF-C966B315884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139389" y="4137403"/>
            <a:ext cx="465699" cy="465699"/>
          </a:xfrm>
          <a:prstGeom prst="rect">
            <a:avLst/>
          </a:prstGeom>
        </p:spPr>
      </p:pic>
      <p:pic>
        <p:nvPicPr>
          <p:cNvPr id="307" name="Graphic 306">
            <a:extLst>
              <a:ext uri="{FF2B5EF4-FFF2-40B4-BE49-F238E27FC236}">
                <a16:creationId xmlns:a16="http://schemas.microsoft.com/office/drawing/2014/main" id="{941A5C18-FBD8-42F8-963D-8870700618AA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4941037" y="492071"/>
            <a:ext cx="399391" cy="399391"/>
          </a:xfrm>
          <a:prstGeom prst="rect">
            <a:avLst/>
          </a:prstGeom>
        </p:spPr>
      </p:pic>
      <p:sp>
        <p:nvSpPr>
          <p:cNvPr id="308" name="Rectangle 307">
            <a:extLst>
              <a:ext uri="{FF2B5EF4-FFF2-40B4-BE49-F238E27FC236}">
                <a16:creationId xmlns:a16="http://schemas.microsoft.com/office/drawing/2014/main" id="{2A3E54CF-39DF-4B72-9A6E-8CB6FEAB07E6}"/>
              </a:ext>
            </a:extLst>
          </p:cNvPr>
          <p:cNvSpPr/>
          <p:nvPr/>
        </p:nvSpPr>
        <p:spPr>
          <a:xfrm>
            <a:off x="2331305" y="14555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09" name="Graphic 308">
            <a:extLst>
              <a:ext uri="{FF2B5EF4-FFF2-40B4-BE49-F238E27FC236}">
                <a16:creationId xmlns:a16="http://schemas.microsoft.com/office/drawing/2014/main" id="{1725BC99-2417-497F-8995-6C5AEC1561C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2475353" y="1037593"/>
            <a:ext cx="496952" cy="496952"/>
          </a:xfrm>
          <a:prstGeom prst="rect">
            <a:avLst/>
          </a:prstGeom>
        </p:spPr>
      </p:pic>
      <p:sp>
        <p:nvSpPr>
          <p:cNvPr id="310" name="Rectangle 309">
            <a:extLst>
              <a:ext uri="{FF2B5EF4-FFF2-40B4-BE49-F238E27FC236}">
                <a16:creationId xmlns:a16="http://schemas.microsoft.com/office/drawing/2014/main" id="{73F41716-4734-41C2-BF52-44F77A58501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sp>
        <p:nvSpPr>
          <p:cNvPr id="312" name="Rectangle 311">
            <a:extLst>
              <a:ext uri="{FF2B5EF4-FFF2-40B4-BE49-F238E27FC236}">
                <a16:creationId xmlns:a16="http://schemas.microsoft.com/office/drawing/2014/main" id="{DA980FE4-A892-41AE-81C8-50DE54B956EB}"/>
              </a:ext>
            </a:extLst>
          </p:cNvPr>
          <p:cNvSpPr/>
          <p:nvPr/>
        </p:nvSpPr>
        <p:spPr>
          <a:xfrm>
            <a:off x="1072923" y="1541498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313" name="Graphic 312">
            <a:extLst>
              <a:ext uri="{FF2B5EF4-FFF2-40B4-BE49-F238E27FC236}">
                <a16:creationId xmlns:a16="http://schemas.microsoft.com/office/drawing/2014/main" id="{B8C04D86-1109-435B-90A9-673893C8DE6B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209144" y="1120686"/>
            <a:ext cx="496952" cy="496952"/>
          </a:xfrm>
          <a:prstGeom prst="rect">
            <a:avLst/>
          </a:prstGeom>
        </p:spPr>
      </p:pic>
      <p:sp>
        <p:nvSpPr>
          <p:cNvPr id="314" name="Rectangle 313">
            <a:extLst>
              <a:ext uri="{FF2B5EF4-FFF2-40B4-BE49-F238E27FC236}">
                <a16:creationId xmlns:a16="http://schemas.microsoft.com/office/drawing/2014/main" id="{32336609-3E44-4A4D-B057-1BD9401BBE6E}"/>
              </a:ext>
            </a:extLst>
          </p:cNvPr>
          <p:cNvSpPr/>
          <p:nvPr/>
        </p:nvSpPr>
        <p:spPr>
          <a:xfrm>
            <a:off x="1119485" y="231604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315" name="Graphic 314">
            <a:extLst>
              <a:ext uri="{FF2B5EF4-FFF2-40B4-BE49-F238E27FC236}">
                <a16:creationId xmlns:a16="http://schemas.microsoft.com/office/drawing/2014/main" id="{7E4F7803-27C9-46D6-B1DD-3146275F20ED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1284653" y="1885334"/>
            <a:ext cx="496952" cy="496952"/>
          </a:xfrm>
          <a:prstGeom prst="rect">
            <a:avLst/>
          </a:prstGeom>
        </p:spPr>
      </p:pic>
      <p:sp>
        <p:nvSpPr>
          <p:cNvPr id="316" name="Rectangle 315">
            <a:extLst>
              <a:ext uri="{FF2B5EF4-FFF2-40B4-BE49-F238E27FC236}">
                <a16:creationId xmlns:a16="http://schemas.microsoft.com/office/drawing/2014/main" id="{1E1E519E-611D-4A91-8955-7AF0CD99C173}"/>
              </a:ext>
            </a:extLst>
          </p:cNvPr>
          <p:cNvSpPr/>
          <p:nvPr/>
        </p:nvSpPr>
        <p:spPr>
          <a:xfrm>
            <a:off x="-7182" y="473896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317" name="Graphic 316">
            <a:extLst>
              <a:ext uri="{FF2B5EF4-FFF2-40B4-BE49-F238E27FC236}">
                <a16:creationId xmlns:a16="http://schemas.microsoft.com/office/drawing/2014/main" id="{43CB855C-7245-4FEA-A904-5056D07A370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126399" y="4308261"/>
            <a:ext cx="496952" cy="496952"/>
          </a:xfrm>
          <a:prstGeom prst="rect">
            <a:avLst/>
          </a:prstGeom>
        </p:spPr>
      </p:pic>
      <p:grpSp>
        <p:nvGrpSpPr>
          <p:cNvPr id="324" name="Group 323">
            <a:extLst>
              <a:ext uri="{FF2B5EF4-FFF2-40B4-BE49-F238E27FC236}">
                <a16:creationId xmlns:a16="http://schemas.microsoft.com/office/drawing/2014/main" id="{6F2A9BCE-9F8D-4EAE-BC15-F44FBE3E9D24}"/>
              </a:ext>
            </a:extLst>
          </p:cNvPr>
          <p:cNvGrpSpPr/>
          <p:nvPr/>
        </p:nvGrpSpPr>
        <p:grpSpPr>
          <a:xfrm>
            <a:off x="2817268" y="4308551"/>
            <a:ext cx="858931" cy="727283"/>
            <a:chOff x="3406274" y="1436411"/>
            <a:chExt cx="903246" cy="969711"/>
          </a:xfrm>
        </p:grpSpPr>
        <p:grpSp>
          <p:nvGrpSpPr>
            <p:cNvPr id="325" name="Group 324">
              <a:extLst>
                <a:ext uri="{FF2B5EF4-FFF2-40B4-BE49-F238E27FC236}">
                  <a16:creationId xmlns:a16="http://schemas.microsoft.com/office/drawing/2014/main" id="{53FBD02E-C592-4FC1-9461-883AB9C8880E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327" name="Rectangle 326">
                <a:extLst>
                  <a:ext uri="{FF2B5EF4-FFF2-40B4-BE49-F238E27FC236}">
                    <a16:creationId xmlns:a16="http://schemas.microsoft.com/office/drawing/2014/main" id="{E0881C1D-651F-47FD-A7D4-D488C2FF53CF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7CC04B7A-1AFB-48DD-AFA9-B234A2238C8A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329" name="Freeform 37">
                  <a:extLst>
                    <a:ext uri="{FF2B5EF4-FFF2-40B4-BE49-F238E27FC236}">
                      <a16:creationId xmlns:a16="http://schemas.microsoft.com/office/drawing/2014/main" id="{2C975B2A-9CB8-45FD-9C33-CAFB715394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0" name="Freeform 38">
                  <a:extLst>
                    <a:ext uri="{FF2B5EF4-FFF2-40B4-BE49-F238E27FC236}">
                      <a16:creationId xmlns:a16="http://schemas.microsoft.com/office/drawing/2014/main" id="{453CA182-4F42-4255-8579-6385171999E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D3893591-C4D4-4C9C-8C77-4F2CEE3E4981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331" name="Group 330">
            <a:extLst>
              <a:ext uri="{FF2B5EF4-FFF2-40B4-BE49-F238E27FC236}">
                <a16:creationId xmlns:a16="http://schemas.microsoft.com/office/drawing/2014/main" id="{9DCD76C6-3755-41B7-836A-FF3D92C8B70C}"/>
              </a:ext>
            </a:extLst>
          </p:cNvPr>
          <p:cNvGrpSpPr/>
          <p:nvPr/>
        </p:nvGrpSpPr>
        <p:grpSpPr>
          <a:xfrm>
            <a:off x="2295333" y="4304086"/>
            <a:ext cx="604457" cy="621257"/>
            <a:chOff x="3598123" y="4996609"/>
            <a:chExt cx="805942" cy="828343"/>
          </a:xfrm>
        </p:grpSpPr>
        <p:grpSp>
          <p:nvGrpSpPr>
            <p:cNvPr id="332" name="Group 331">
              <a:extLst>
                <a:ext uri="{FF2B5EF4-FFF2-40B4-BE49-F238E27FC236}">
                  <a16:creationId xmlns:a16="http://schemas.microsoft.com/office/drawing/2014/main" id="{F1E6E999-DC5E-4A17-8C4C-FF16C6F93E97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334" name="Rectangle 333">
                <a:extLst>
                  <a:ext uri="{FF2B5EF4-FFF2-40B4-BE49-F238E27FC236}">
                    <a16:creationId xmlns:a16="http://schemas.microsoft.com/office/drawing/2014/main" id="{E05B313F-86B0-42A9-9FED-56475E1F29B7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335" name="Group 334">
                <a:extLst>
                  <a:ext uri="{FF2B5EF4-FFF2-40B4-BE49-F238E27FC236}">
                    <a16:creationId xmlns:a16="http://schemas.microsoft.com/office/drawing/2014/main" id="{4B2F3BF4-612A-40A0-B59D-74F57140C501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336" name="Freeform 2">
                  <a:extLst>
                    <a:ext uri="{FF2B5EF4-FFF2-40B4-BE49-F238E27FC236}">
                      <a16:creationId xmlns:a16="http://schemas.microsoft.com/office/drawing/2014/main" id="{44BBACE4-A452-4672-A976-5C2BFB0C90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337" name="Freeform 3">
                  <a:extLst>
                    <a:ext uri="{FF2B5EF4-FFF2-40B4-BE49-F238E27FC236}">
                      <a16:creationId xmlns:a16="http://schemas.microsoft.com/office/drawing/2014/main" id="{8C7DF8DD-9C5B-4A07-B74F-B9AD775536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333" name="Rectangle 332">
              <a:extLst>
                <a:ext uri="{FF2B5EF4-FFF2-40B4-BE49-F238E27FC236}">
                  <a16:creationId xmlns:a16="http://schemas.microsoft.com/office/drawing/2014/main" id="{DA12D454-C28D-42BA-9863-EF81552B617A}"/>
                </a:ext>
              </a:extLst>
            </p:cNvPr>
            <p:cNvSpPr/>
            <p:nvPr/>
          </p:nvSpPr>
          <p:spPr>
            <a:xfrm>
              <a:off x="3598123" y="5578731"/>
              <a:ext cx="805942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sp>
        <p:nvSpPr>
          <p:cNvPr id="338" name="Rectangle 337">
            <a:extLst>
              <a:ext uri="{FF2B5EF4-FFF2-40B4-BE49-F238E27FC236}">
                <a16:creationId xmlns:a16="http://schemas.microsoft.com/office/drawing/2014/main" id="{E5D0CE5A-0DA7-4349-942C-9D77EA71A4F1}"/>
              </a:ext>
            </a:extLst>
          </p:cNvPr>
          <p:cNvSpPr/>
          <p:nvPr/>
        </p:nvSpPr>
        <p:spPr>
          <a:xfrm>
            <a:off x="3306545" y="3836523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339" name="Rectangle 338">
            <a:extLst>
              <a:ext uri="{FF2B5EF4-FFF2-40B4-BE49-F238E27FC236}">
                <a16:creationId xmlns:a16="http://schemas.microsoft.com/office/drawing/2014/main" id="{D5959280-CE4F-489C-81A0-800AD6839661}"/>
              </a:ext>
            </a:extLst>
          </p:cNvPr>
          <p:cNvSpPr/>
          <p:nvPr/>
        </p:nvSpPr>
        <p:spPr>
          <a:xfrm>
            <a:off x="3813211" y="471034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340" name="Graphic 339">
            <a:extLst>
              <a:ext uri="{FF2B5EF4-FFF2-40B4-BE49-F238E27FC236}">
                <a16:creationId xmlns:a16="http://schemas.microsoft.com/office/drawing/2014/main" id="{613B2E0D-DA9A-4950-8914-FD62486FF760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3931153" y="4255773"/>
            <a:ext cx="496952" cy="496952"/>
          </a:xfrm>
          <a:prstGeom prst="rect">
            <a:avLst/>
          </a:prstGeom>
        </p:spPr>
      </p:pic>
      <p:sp>
        <p:nvSpPr>
          <p:cNvPr id="341" name="Rectangle 340">
            <a:extLst>
              <a:ext uri="{FF2B5EF4-FFF2-40B4-BE49-F238E27FC236}">
                <a16:creationId xmlns:a16="http://schemas.microsoft.com/office/drawing/2014/main" id="{F3CFC244-0794-42E7-A775-4898FD6D19E1}"/>
              </a:ext>
            </a:extLst>
          </p:cNvPr>
          <p:cNvSpPr/>
          <p:nvPr/>
        </p:nvSpPr>
        <p:spPr>
          <a:xfrm>
            <a:off x="1378144" y="4609313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342" name="Graphic 341">
            <a:extLst>
              <a:ext uri="{FF2B5EF4-FFF2-40B4-BE49-F238E27FC236}">
                <a16:creationId xmlns:a16="http://schemas.microsoft.com/office/drawing/2014/main" id="{0A87B027-1068-4AF6-8900-9589321FCF52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1665783" y="4220036"/>
            <a:ext cx="496952" cy="496952"/>
          </a:xfrm>
          <a:prstGeom prst="rect">
            <a:avLst/>
          </a:prstGeom>
        </p:spPr>
      </p:pic>
      <p:sp>
        <p:nvSpPr>
          <p:cNvPr id="343" name="Rectangle 342">
            <a:extLst>
              <a:ext uri="{FF2B5EF4-FFF2-40B4-BE49-F238E27FC236}">
                <a16:creationId xmlns:a16="http://schemas.microsoft.com/office/drawing/2014/main" id="{EC526709-4B7D-4E5F-A17F-2F77A03816B1}"/>
              </a:ext>
            </a:extLst>
          </p:cNvPr>
          <p:cNvSpPr/>
          <p:nvPr/>
        </p:nvSpPr>
        <p:spPr>
          <a:xfrm>
            <a:off x="565490" y="4620879"/>
            <a:ext cx="1029710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Visual Builder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Studio</a:t>
            </a:r>
          </a:p>
        </p:txBody>
      </p:sp>
      <p:sp>
        <p:nvSpPr>
          <p:cNvPr id="344" name="Rectangle: Rounded Corners 343">
            <a:extLst>
              <a:ext uri="{FF2B5EF4-FFF2-40B4-BE49-F238E27FC236}">
                <a16:creationId xmlns:a16="http://schemas.microsoft.com/office/drawing/2014/main" id="{D503A9C4-9F3F-4127-B1CD-F2EB1A0CF036}"/>
              </a:ext>
            </a:extLst>
          </p:cNvPr>
          <p:cNvSpPr/>
          <p:nvPr/>
        </p:nvSpPr>
        <p:spPr>
          <a:xfrm>
            <a:off x="711200" y="4220036"/>
            <a:ext cx="744752" cy="433664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9520D9DA-A8CD-4AA5-8B0B-F05FF2647438}"/>
              </a:ext>
            </a:extLst>
          </p:cNvPr>
          <p:cNvSpPr txBox="1"/>
          <p:nvPr/>
        </p:nvSpPr>
        <p:spPr>
          <a:xfrm>
            <a:off x="780676" y="4264271"/>
            <a:ext cx="61555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</a:rPr>
              <a:t>CI/CD &amp;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DevOps</a:t>
            </a:r>
          </a:p>
        </p:txBody>
      </p:sp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3302782" cy="51435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  <a:defRPr/>
            </a:pPr>
            <a:endParaRPr lang="en-US" sz="1350" kern="1200">
              <a:solidFill>
                <a:prstClr val="black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486469" y="0"/>
            <a:ext cx="1827610" cy="51435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66" y="514350"/>
            <a:ext cx="2085203" cy="3829050"/>
          </a:xfrm>
        </p:spPr>
        <p:txBody>
          <a:bodyPr>
            <a:normAutofit/>
          </a:bodyPr>
          <a:lstStyle/>
          <a:p>
            <a:r>
              <a:rPr lang="nl-NL" sz="3000">
                <a:solidFill>
                  <a:srgbClr val="FFFFFF"/>
                </a:solidFill>
              </a:rPr>
              <a:t>Tools</a:t>
            </a:r>
            <a:endParaRPr lang="en-NL" sz="3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9760" y="801290"/>
            <a:ext cx="4808935" cy="4239817"/>
          </a:xfrm>
        </p:spPr>
        <p:txBody>
          <a:bodyPr wrap="square" anchor="t">
            <a:normAutofit/>
          </a:bodyPr>
          <a:lstStyle/>
          <a:p>
            <a:r>
              <a:rPr lang="nl-NL" sz="1650" dirty="0"/>
              <a:t>OCI Console – browser </a:t>
            </a:r>
            <a:r>
              <a:rPr lang="nl-NL" sz="1650" dirty="0" err="1"/>
              <a:t>based</a:t>
            </a:r>
            <a:r>
              <a:rPr lang="nl-NL" sz="1650" dirty="0"/>
              <a:t> GUI</a:t>
            </a:r>
          </a:p>
          <a:p>
            <a:r>
              <a:rPr lang="nl-NL" sz="1650" dirty="0"/>
              <a:t>OCI CLI</a:t>
            </a:r>
          </a:p>
          <a:p>
            <a:r>
              <a:rPr lang="nl-NL" sz="1650" dirty="0"/>
              <a:t>OCI </a:t>
            </a:r>
            <a:r>
              <a:rPr lang="nl-NL" sz="1650" dirty="0" err="1"/>
              <a:t>SDKs</a:t>
            </a:r>
            <a:r>
              <a:rPr lang="nl-NL" sz="1650" dirty="0"/>
              <a:t> – Java, Python, Ruby, Go, </a:t>
            </a:r>
            <a:r>
              <a:rPr lang="nl-NL" sz="1650" dirty="0" err="1"/>
              <a:t>TypeScript</a:t>
            </a:r>
            <a:endParaRPr lang="nl-NL" sz="1650" dirty="0"/>
          </a:p>
          <a:p>
            <a:r>
              <a:rPr lang="nl-NL" sz="1650" dirty="0"/>
              <a:t>OCI REST </a:t>
            </a:r>
            <a:r>
              <a:rPr lang="nl-NL" sz="1650" dirty="0" err="1"/>
              <a:t>APIs</a:t>
            </a:r>
            <a:endParaRPr lang="nl-NL" sz="1650" dirty="0"/>
          </a:p>
          <a:p>
            <a:r>
              <a:rPr lang="nl-NL" sz="1650" dirty="0"/>
              <a:t>Tools &amp; </a:t>
            </a:r>
            <a:r>
              <a:rPr lang="nl-NL" sz="1650" dirty="0" err="1"/>
              <a:t>Plugins</a:t>
            </a:r>
            <a:endParaRPr lang="nl-NL" sz="1650" dirty="0"/>
          </a:p>
          <a:p>
            <a:pPr lvl="1"/>
            <a:r>
              <a:rPr lang="nl-NL" sz="1650" dirty="0"/>
              <a:t>Visual Builder Studio – </a:t>
            </a:r>
            <a:r>
              <a:rPr lang="nl-NL" sz="1650" dirty="0" err="1"/>
              <a:t>Automated</a:t>
            </a:r>
            <a:r>
              <a:rPr lang="nl-NL" sz="1650" dirty="0"/>
              <a:t> CI/CD</a:t>
            </a:r>
          </a:p>
          <a:p>
            <a:pPr lvl="1"/>
            <a:r>
              <a:rPr lang="nl-NL" sz="1650" dirty="0" err="1"/>
              <a:t>Ansible</a:t>
            </a:r>
            <a:r>
              <a:rPr lang="nl-NL" sz="1650" dirty="0"/>
              <a:t> Modules</a:t>
            </a:r>
          </a:p>
          <a:p>
            <a:pPr lvl="1"/>
            <a:r>
              <a:rPr lang="nl-NL" sz="1650" dirty="0" err="1"/>
              <a:t>Terraform</a:t>
            </a:r>
            <a:r>
              <a:rPr lang="nl-NL" sz="1650" dirty="0"/>
              <a:t> Provider</a:t>
            </a:r>
          </a:p>
          <a:p>
            <a:pPr lvl="1"/>
            <a:r>
              <a:rPr lang="nl-NL" sz="1650" dirty="0"/>
              <a:t>Chef </a:t>
            </a:r>
            <a:r>
              <a:rPr lang="nl-NL" sz="1650" dirty="0" err="1"/>
              <a:t>Knife</a:t>
            </a:r>
            <a:r>
              <a:rPr lang="nl-NL" sz="1650" dirty="0"/>
              <a:t> </a:t>
            </a:r>
            <a:r>
              <a:rPr lang="nl-NL" sz="1650" dirty="0" err="1"/>
              <a:t>Plugin</a:t>
            </a:r>
            <a:endParaRPr lang="nl-NL" sz="1650" dirty="0"/>
          </a:p>
          <a:p>
            <a:pPr lvl="1"/>
            <a:r>
              <a:rPr lang="nl-NL" sz="1650" dirty="0"/>
              <a:t>Oracle Developer Tools for VS Code</a:t>
            </a:r>
          </a:p>
          <a:p>
            <a:pPr lvl="1"/>
            <a:r>
              <a:rPr lang="nl-NL" sz="1650" dirty="0"/>
              <a:t>Toolkit for </a:t>
            </a:r>
            <a:r>
              <a:rPr lang="nl-NL" sz="1650" dirty="0" err="1"/>
              <a:t>Eclipse</a:t>
            </a:r>
            <a:endParaRPr lang="nl-NL" sz="1650" dirty="0"/>
          </a:p>
          <a:p>
            <a:pPr lvl="1"/>
            <a:r>
              <a:rPr lang="nl-NL" sz="1650" dirty="0"/>
              <a:t>HDFS Connector</a:t>
            </a:r>
          </a:p>
          <a:p>
            <a:pPr lvl="1"/>
            <a:r>
              <a:rPr lang="nl-NL" sz="1650" dirty="0"/>
              <a:t>OCI Mobile App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25939" y="2885780"/>
            <a:ext cx="3647969" cy="1427855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401265" y="2652267"/>
            <a:ext cx="923234" cy="5679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N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346889-4D79-4DEF-B8FE-049B28FDE6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20" b="44474"/>
          <a:stretch/>
        </p:blipFill>
        <p:spPr>
          <a:xfrm>
            <a:off x="5970054" y="3831757"/>
            <a:ext cx="1352704" cy="12434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EAEC14-4935-4A17-964F-B380BB07B1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363" y="2919875"/>
            <a:ext cx="1212371" cy="21553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DOAG">
            <a:extLst>
              <a:ext uri="{FF2B5EF4-FFF2-40B4-BE49-F238E27FC236}">
                <a16:creationId xmlns:a16="http://schemas.microsoft.com/office/drawing/2014/main" id="{B9D75781-2410-4960-B930-D818BB0ED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76" y="269384"/>
            <a:ext cx="1609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786" y="4081369"/>
            <a:ext cx="334892" cy="3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683192" y="1385785"/>
            <a:ext cx="7063766" cy="2261768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510" y="3738119"/>
            <a:ext cx="447163" cy="375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279" y="3773300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5174" y="3888716"/>
            <a:ext cx="1297973" cy="438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889" y="3888716"/>
            <a:ext cx="775166" cy="43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11" y="4193554"/>
            <a:ext cx="1008790" cy="375063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430169" y="3770647"/>
            <a:ext cx="367313" cy="450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3762710"/>
            <a:ext cx="370280" cy="3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779" y="4279250"/>
            <a:ext cx="447791" cy="236406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429" y="4035533"/>
            <a:ext cx="320722" cy="43841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03151" y="4338757"/>
            <a:ext cx="464429" cy="236406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806" y="4066933"/>
            <a:ext cx="723891" cy="375617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3664" y="3700193"/>
            <a:ext cx="471621" cy="289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923" y="4010794"/>
            <a:ext cx="792958" cy="409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2" y="3647552"/>
            <a:ext cx="477020" cy="47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380" y="4080686"/>
            <a:ext cx="540578" cy="22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80" y="4419828"/>
            <a:ext cx="712962" cy="1620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3957" y="4306421"/>
            <a:ext cx="441989" cy="95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5564" y="3948007"/>
            <a:ext cx="285519" cy="11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5190736" y="273844"/>
            <a:ext cx="3210373" cy="1008609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r>
              <a:rPr lang="nl-NL" sz="2100" kern="1200" dirty="0">
                <a:solidFill>
                  <a:prstClr val="white"/>
                </a:solidFill>
                <a:latin typeface="Calibri" panose="020F0502020204030204"/>
              </a:rPr>
              <a:t>OCI Cloud </a:t>
            </a:r>
            <a:r>
              <a:rPr lang="nl-NL" sz="2100" kern="1200" dirty="0" err="1">
                <a:solidFill>
                  <a:prstClr val="white"/>
                </a:solidFill>
                <a:latin typeface="Calibri" panose="020F0502020204030204"/>
              </a:rPr>
              <a:t>Tenancy</a:t>
            </a:r>
            <a:endParaRPr lang="en-NL" sz="21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538E487-D777-4DB2-ADDB-FDF82024F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02530" y="4214531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9737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Traditional Application: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6189334" y="2767162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119" y="3120242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24217" y="3120242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378223" y="3847698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818527F-0177-41A5-B7E4-433897FF7C8B}"/>
              </a:ext>
            </a:extLst>
          </p:cNvPr>
          <p:cNvSpPr/>
          <p:nvPr/>
        </p:nvSpPr>
        <p:spPr>
          <a:xfrm>
            <a:off x="3055604" y="1429729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B1427440-2F54-4CEA-A10C-D1C60156870C}"/>
              </a:ext>
            </a:extLst>
          </p:cNvPr>
          <p:cNvCxnSpPr/>
          <p:nvPr/>
        </p:nvCxnSpPr>
        <p:spPr>
          <a:xfrm>
            <a:off x="3143658" y="2140929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BE570169-0E86-474D-8D3E-9B45BF80DDC5}"/>
              </a:ext>
            </a:extLst>
          </p:cNvPr>
          <p:cNvSpPr txBox="1"/>
          <p:nvPr/>
        </p:nvSpPr>
        <p:spPr>
          <a:xfrm>
            <a:off x="4496423" y="1639525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61" name="Cylinder 60">
            <a:extLst>
              <a:ext uri="{FF2B5EF4-FFF2-40B4-BE49-F238E27FC236}">
                <a16:creationId xmlns:a16="http://schemas.microsoft.com/office/drawing/2014/main" id="{20378A0B-1BDB-46B2-A5A7-92FF8866AC57}"/>
              </a:ext>
            </a:extLst>
          </p:cNvPr>
          <p:cNvSpPr/>
          <p:nvPr/>
        </p:nvSpPr>
        <p:spPr>
          <a:xfrm>
            <a:off x="4593150" y="3024431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3A025DAA-5491-44B0-AEB6-D171EE64D086}"/>
              </a:ext>
            </a:extLst>
          </p:cNvPr>
          <p:cNvSpPr/>
          <p:nvPr/>
        </p:nvSpPr>
        <p:spPr>
          <a:xfrm>
            <a:off x="3055604" y="3456712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63" name="Cube 62">
            <a:extLst>
              <a:ext uri="{FF2B5EF4-FFF2-40B4-BE49-F238E27FC236}">
                <a16:creationId xmlns:a16="http://schemas.microsoft.com/office/drawing/2014/main" id="{D0CBCFF2-C840-4A47-AF46-963706D31DF4}"/>
              </a:ext>
            </a:extLst>
          </p:cNvPr>
          <p:cNvSpPr/>
          <p:nvPr/>
        </p:nvSpPr>
        <p:spPr>
          <a:xfrm>
            <a:off x="3055604" y="314004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135F6E4B-7380-4408-9000-14F7A5DAFA32}"/>
              </a:ext>
            </a:extLst>
          </p:cNvPr>
          <p:cNvSpPr/>
          <p:nvPr/>
        </p:nvSpPr>
        <p:spPr>
          <a:xfrm>
            <a:off x="3055604" y="3813155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65" name="Cube 64">
            <a:extLst>
              <a:ext uri="{FF2B5EF4-FFF2-40B4-BE49-F238E27FC236}">
                <a16:creationId xmlns:a16="http://schemas.microsoft.com/office/drawing/2014/main" id="{FC4DFE38-67A9-466C-838A-053EB8875974}"/>
              </a:ext>
            </a:extLst>
          </p:cNvPr>
          <p:cNvSpPr/>
          <p:nvPr/>
        </p:nvSpPr>
        <p:spPr>
          <a:xfrm>
            <a:off x="3055604" y="4149708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67" name="Rectangle: Rounded Corners 66">
            <a:extLst>
              <a:ext uri="{FF2B5EF4-FFF2-40B4-BE49-F238E27FC236}">
                <a16:creationId xmlns:a16="http://schemas.microsoft.com/office/drawing/2014/main" id="{C2A9B91D-9DD1-461D-B7AB-0A9524BB2AC2}"/>
              </a:ext>
            </a:extLst>
          </p:cNvPr>
          <p:cNvSpPr/>
          <p:nvPr/>
        </p:nvSpPr>
        <p:spPr>
          <a:xfrm rot="1746319">
            <a:off x="5259811" y="1484677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C9A5628F-6F90-4058-A684-76849645F9FD}"/>
              </a:ext>
            </a:extLst>
          </p:cNvPr>
          <p:cNvSpPr/>
          <p:nvPr/>
        </p:nvSpPr>
        <p:spPr>
          <a:xfrm>
            <a:off x="4152884" y="2025974"/>
            <a:ext cx="1354667" cy="62633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/>
              <a:t>3rd party </a:t>
            </a:r>
            <a:r>
              <a:rPr lang="nl-NL" sz="1000" dirty="0" err="1"/>
              <a:t>libraries</a:t>
            </a:r>
            <a:r>
              <a:rPr lang="nl-NL" sz="1000" dirty="0"/>
              <a:t> &amp; </a:t>
            </a:r>
            <a:r>
              <a:rPr lang="nl-NL" sz="1000" dirty="0" err="1"/>
              <a:t>frameworks</a:t>
            </a:r>
            <a:endParaRPr lang="nl-NL" sz="1000" dirty="0"/>
          </a:p>
          <a:p>
            <a:pPr algn="ctr"/>
            <a:endParaRPr lang="nl-NL" sz="1000" dirty="0"/>
          </a:p>
          <a:p>
            <a:pPr algn="ctr"/>
            <a:endParaRPr lang="en-NL" sz="1000" dirty="0"/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750D169-C875-4474-BD18-527F97E30533}"/>
              </a:ext>
            </a:extLst>
          </p:cNvPr>
          <p:cNvSpPr/>
          <p:nvPr/>
        </p:nvSpPr>
        <p:spPr>
          <a:xfrm rot="2260569">
            <a:off x="5921356" y="1190516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4898303" y="3628560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A79055B-933D-4401-90EB-87846A620525}"/>
              </a:ext>
            </a:extLst>
          </p:cNvPr>
          <p:cNvSpPr/>
          <p:nvPr/>
        </p:nvSpPr>
        <p:spPr>
          <a:xfrm>
            <a:off x="2713463" y="2891883"/>
            <a:ext cx="1125611" cy="498379"/>
          </a:xfrm>
          <a:custGeom>
            <a:avLst/>
            <a:gdLst>
              <a:gd name="connsiteX0" fmla="*/ 1092820 w 1125611"/>
              <a:gd name="connsiteY0" fmla="*/ 0 h 498379"/>
              <a:gd name="connsiteX1" fmla="*/ 988742 w 1125611"/>
              <a:gd name="connsiteY1" fmla="*/ 431180 h 498379"/>
              <a:gd name="connsiteX2" fmla="*/ 0 w 1125611"/>
              <a:gd name="connsiteY2" fmla="*/ 490654 h 498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5611" h="498379">
                <a:moveTo>
                  <a:pt x="1092820" y="0"/>
                </a:moveTo>
                <a:cubicBezTo>
                  <a:pt x="1131849" y="174702"/>
                  <a:pt x="1170879" y="349404"/>
                  <a:pt x="988742" y="431180"/>
                </a:cubicBezTo>
                <a:cubicBezTo>
                  <a:pt x="806605" y="512956"/>
                  <a:pt x="403302" y="501805"/>
                  <a:pt x="0" y="490654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DF33594-20F5-4A42-972C-B0D831148880}"/>
              </a:ext>
            </a:extLst>
          </p:cNvPr>
          <p:cNvSpPr/>
          <p:nvPr/>
        </p:nvSpPr>
        <p:spPr>
          <a:xfrm>
            <a:off x="4277577" y="2378242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7" name="Picture 2">
            <a:extLst>
              <a:ext uri="{FF2B5EF4-FFF2-40B4-BE49-F238E27FC236}">
                <a16:creationId xmlns:a16="http://schemas.microsoft.com/office/drawing/2014/main" id="{712898B1-41DD-4F25-B507-442E06A1CA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9133" y="2357762"/>
            <a:ext cx="234579" cy="23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C77B52F-82E9-4EC5-BE76-8AA641507FBB}"/>
              </a:ext>
            </a:extLst>
          </p:cNvPr>
          <p:cNvSpPr/>
          <p:nvPr/>
        </p:nvSpPr>
        <p:spPr>
          <a:xfrm>
            <a:off x="1836234" y="2505307"/>
            <a:ext cx="2475571" cy="1267793"/>
          </a:xfrm>
          <a:custGeom>
            <a:avLst/>
            <a:gdLst>
              <a:gd name="connsiteX0" fmla="*/ 2475571 w 2475571"/>
              <a:gd name="connsiteY0" fmla="*/ 0 h 1267793"/>
              <a:gd name="connsiteX1" fmla="*/ 2014654 w 2475571"/>
              <a:gd name="connsiteY1" fmla="*/ 1174595 h 1267793"/>
              <a:gd name="connsiteX2" fmla="*/ 0 w 2475571"/>
              <a:gd name="connsiteY2" fmla="*/ 1107688 h 1267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5571" h="1267793">
                <a:moveTo>
                  <a:pt x="2475571" y="0"/>
                </a:moveTo>
                <a:cubicBezTo>
                  <a:pt x="2451410" y="494990"/>
                  <a:pt x="2427249" y="989980"/>
                  <a:pt x="2014654" y="1174595"/>
                </a:cubicBezTo>
                <a:cubicBezTo>
                  <a:pt x="1602059" y="1359210"/>
                  <a:pt x="801029" y="1233449"/>
                  <a:pt x="0" y="110768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B26D3279-B778-46C4-9C29-29D287F00946}"/>
              </a:ext>
            </a:extLst>
          </p:cNvPr>
          <p:cNvSpPr/>
          <p:nvPr/>
        </p:nvSpPr>
        <p:spPr>
          <a:xfrm>
            <a:off x="4928728" y="2376133"/>
            <a:ext cx="437692" cy="211512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>
                    <a:lumMod val="95000"/>
                    <a:lumOff val="5000"/>
                  </a:schemeClr>
                </a:solidFill>
              </a:rPr>
              <a:t>log</a:t>
            </a:r>
            <a:endParaRPr lang="en-NL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80" name="Rectangle: Rounded Corners 79">
            <a:extLst>
              <a:ext uri="{FF2B5EF4-FFF2-40B4-BE49-F238E27FC236}">
                <a16:creationId xmlns:a16="http://schemas.microsoft.com/office/drawing/2014/main" id="{06BF3AED-2941-4AF8-B96A-DE544ECA478C}"/>
              </a:ext>
            </a:extLst>
          </p:cNvPr>
          <p:cNvSpPr/>
          <p:nvPr/>
        </p:nvSpPr>
        <p:spPr>
          <a:xfrm>
            <a:off x="633386" y="4315922"/>
            <a:ext cx="782524" cy="35399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Logging</a:t>
            </a:r>
            <a:r>
              <a:rPr lang="nl-NL" sz="1050" dirty="0"/>
              <a:t>?</a:t>
            </a:r>
            <a:endParaRPr lang="en-NL" sz="1050" dirty="0"/>
          </a:p>
        </p:txBody>
      </p:sp>
      <p:sp>
        <p:nvSpPr>
          <p:cNvPr id="81" name="Rectangle: Rounded Corners 80">
            <a:extLst>
              <a:ext uri="{FF2B5EF4-FFF2-40B4-BE49-F238E27FC236}">
                <a16:creationId xmlns:a16="http://schemas.microsoft.com/office/drawing/2014/main" id="{9BAC68A2-0930-4614-8415-08198DA92FC5}"/>
              </a:ext>
            </a:extLst>
          </p:cNvPr>
          <p:cNvSpPr/>
          <p:nvPr/>
        </p:nvSpPr>
        <p:spPr>
          <a:xfrm>
            <a:off x="1516090" y="4315922"/>
            <a:ext cx="921419" cy="37321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Monitoring?</a:t>
            </a:r>
            <a:endParaRPr lang="en-NL" sz="105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8FE5730-BD3F-43D7-9796-D9FC8034135D}"/>
              </a:ext>
            </a:extLst>
          </p:cNvPr>
          <p:cNvSpPr/>
          <p:nvPr/>
        </p:nvSpPr>
        <p:spPr>
          <a:xfrm>
            <a:off x="3397405" y="2685147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4976B245-A73D-450F-AC77-F6801DD2F55F}"/>
              </a:ext>
            </a:extLst>
          </p:cNvPr>
          <p:cNvSpPr/>
          <p:nvPr/>
        </p:nvSpPr>
        <p:spPr>
          <a:xfrm>
            <a:off x="5681436" y="2428453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34F4ED5-6F9D-44DC-BADE-B622914F0162}"/>
              </a:ext>
            </a:extLst>
          </p:cNvPr>
          <p:cNvSpPr/>
          <p:nvPr/>
        </p:nvSpPr>
        <p:spPr>
          <a:xfrm rot="2734588">
            <a:off x="6263938" y="2628449"/>
            <a:ext cx="780585" cy="223800"/>
          </a:xfrm>
          <a:custGeom>
            <a:avLst/>
            <a:gdLst>
              <a:gd name="connsiteX0" fmla="*/ 0 w 780585"/>
              <a:gd name="connsiteY0" fmla="*/ 223800 h 223800"/>
              <a:gd name="connsiteX1" fmla="*/ 379141 w 780585"/>
              <a:gd name="connsiteY1" fmla="*/ 776 h 223800"/>
              <a:gd name="connsiteX2" fmla="*/ 780585 w 780585"/>
              <a:gd name="connsiteY2" fmla="*/ 164327 h 22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0585" h="223800">
                <a:moveTo>
                  <a:pt x="0" y="223800"/>
                </a:moveTo>
                <a:cubicBezTo>
                  <a:pt x="124522" y="117244"/>
                  <a:pt x="249044" y="10688"/>
                  <a:pt x="379141" y="776"/>
                </a:cubicBezTo>
                <a:cubicBezTo>
                  <a:pt x="509239" y="-9136"/>
                  <a:pt x="644912" y="77595"/>
                  <a:pt x="780585" y="16432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CA3F2407-897B-4797-A45C-8D08E488D532}"/>
              </a:ext>
            </a:extLst>
          </p:cNvPr>
          <p:cNvSpPr/>
          <p:nvPr/>
        </p:nvSpPr>
        <p:spPr>
          <a:xfrm>
            <a:off x="3674125" y="1760424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327A837-8136-4BA2-B745-14329F74A820}"/>
              </a:ext>
            </a:extLst>
          </p:cNvPr>
          <p:cNvSpPr/>
          <p:nvPr/>
        </p:nvSpPr>
        <p:spPr>
          <a:xfrm>
            <a:off x="4326673" y="1799063"/>
            <a:ext cx="1256371" cy="121924"/>
          </a:xfrm>
          <a:custGeom>
            <a:avLst/>
            <a:gdLst>
              <a:gd name="connsiteX0" fmla="*/ 1256371 w 1256371"/>
              <a:gd name="connsiteY0" fmla="*/ 0 h 121924"/>
              <a:gd name="connsiteX1" fmla="*/ 683942 w 1256371"/>
              <a:gd name="connsiteY1" fmla="*/ 118947 h 121924"/>
              <a:gd name="connsiteX2" fmla="*/ 0 w 1256371"/>
              <a:gd name="connsiteY2" fmla="*/ 74342 h 121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6371" h="121924">
                <a:moveTo>
                  <a:pt x="1256371" y="0"/>
                </a:moveTo>
                <a:cubicBezTo>
                  <a:pt x="1074854" y="53278"/>
                  <a:pt x="893337" y="106557"/>
                  <a:pt x="683942" y="118947"/>
                </a:cubicBezTo>
                <a:cubicBezTo>
                  <a:pt x="474547" y="131337"/>
                  <a:pt x="237273" y="102839"/>
                  <a:pt x="0" y="7434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9A113C62-912F-4D15-B0D6-14BE95C2FD17}"/>
              </a:ext>
            </a:extLst>
          </p:cNvPr>
          <p:cNvSpPr/>
          <p:nvPr/>
        </p:nvSpPr>
        <p:spPr>
          <a:xfrm>
            <a:off x="3370360" y="2264116"/>
            <a:ext cx="661639" cy="223858"/>
          </a:xfrm>
          <a:custGeom>
            <a:avLst/>
            <a:gdLst>
              <a:gd name="connsiteX0" fmla="*/ 0 w 661639"/>
              <a:gd name="connsiteY0" fmla="*/ 111929 h 223858"/>
              <a:gd name="connsiteX1" fmla="*/ 330820 w 661639"/>
              <a:gd name="connsiteY1" fmla="*/ 0 h 223858"/>
              <a:gd name="connsiteX2" fmla="*/ 661640 w 661639"/>
              <a:gd name="connsiteY2" fmla="*/ 111929 h 223858"/>
              <a:gd name="connsiteX3" fmla="*/ 330820 w 661639"/>
              <a:gd name="connsiteY3" fmla="*/ 223858 h 223858"/>
              <a:gd name="connsiteX4" fmla="*/ 0 w 661639"/>
              <a:gd name="connsiteY4" fmla="*/ 111929 h 223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639" h="223858" fill="none" extrusionOk="0">
                <a:moveTo>
                  <a:pt x="0" y="111929"/>
                </a:moveTo>
                <a:cubicBezTo>
                  <a:pt x="-4263" y="46102"/>
                  <a:pt x="130530" y="-34861"/>
                  <a:pt x="330820" y="0"/>
                </a:cubicBezTo>
                <a:cubicBezTo>
                  <a:pt x="519895" y="7811"/>
                  <a:pt x="670701" y="56371"/>
                  <a:pt x="661640" y="111929"/>
                </a:cubicBezTo>
                <a:cubicBezTo>
                  <a:pt x="665187" y="146767"/>
                  <a:pt x="495491" y="208863"/>
                  <a:pt x="330820" y="223858"/>
                </a:cubicBezTo>
                <a:cubicBezTo>
                  <a:pt x="143215" y="226636"/>
                  <a:pt x="1436" y="177704"/>
                  <a:pt x="0" y="111929"/>
                </a:cubicBezTo>
                <a:close/>
              </a:path>
              <a:path w="661639" h="223858" stroke="0" extrusionOk="0">
                <a:moveTo>
                  <a:pt x="0" y="111929"/>
                </a:moveTo>
                <a:cubicBezTo>
                  <a:pt x="-13624" y="71744"/>
                  <a:pt x="155563" y="-6506"/>
                  <a:pt x="330820" y="0"/>
                </a:cubicBezTo>
                <a:cubicBezTo>
                  <a:pt x="515649" y="3022"/>
                  <a:pt x="667189" y="46008"/>
                  <a:pt x="661640" y="111929"/>
                </a:cubicBezTo>
                <a:cubicBezTo>
                  <a:pt x="669234" y="135735"/>
                  <a:pt x="531706" y="239465"/>
                  <a:pt x="330820" y="223858"/>
                </a:cubicBezTo>
                <a:cubicBezTo>
                  <a:pt x="147210" y="229812"/>
                  <a:pt x="-4610" y="169215"/>
                  <a:pt x="0" y="111929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prstDash val="dash"/>
            <a:extLst>
              <a:ext uri="{C807C97D-BFC1-408E-A445-0C87EB9F89A2}">
                <ask:lineSketchStyleProps xmlns:ask="http://schemas.microsoft.com/office/drawing/2018/sketchyshapes" sd="3809068511">
                  <a:prstGeom prst="ellips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8B2510A-31CD-405A-8E2B-D248ED922F04}"/>
              </a:ext>
            </a:extLst>
          </p:cNvPr>
          <p:cNvSpPr/>
          <p:nvPr/>
        </p:nvSpPr>
        <p:spPr>
          <a:xfrm>
            <a:off x="3404249" y="1873405"/>
            <a:ext cx="283088" cy="408878"/>
          </a:xfrm>
          <a:custGeom>
            <a:avLst/>
            <a:gdLst>
              <a:gd name="connsiteX0" fmla="*/ 283088 w 283088"/>
              <a:gd name="connsiteY0" fmla="*/ 0 h 408878"/>
              <a:gd name="connsiteX1" fmla="*/ 590 w 283088"/>
              <a:gd name="connsiteY1" fmla="*/ 170985 h 408878"/>
              <a:gd name="connsiteX2" fmla="*/ 223614 w 283088"/>
              <a:gd name="connsiteY2" fmla="*/ 408878 h 408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088" h="408878">
                <a:moveTo>
                  <a:pt x="283088" y="0"/>
                </a:moveTo>
                <a:cubicBezTo>
                  <a:pt x="146795" y="51419"/>
                  <a:pt x="10502" y="102839"/>
                  <a:pt x="590" y="170985"/>
                </a:cubicBezTo>
                <a:cubicBezTo>
                  <a:pt x="-9322" y="239131"/>
                  <a:pt x="107146" y="324004"/>
                  <a:pt x="223614" y="408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776626C-FF54-403A-BD0F-A2FC88B5A029}"/>
              </a:ext>
            </a:extLst>
          </p:cNvPr>
          <p:cNvSpPr/>
          <p:nvPr/>
        </p:nvSpPr>
        <p:spPr>
          <a:xfrm>
            <a:off x="3620429" y="2460702"/>
            <a:ext cx="96644" cy="230459"/>
          </a:xfrm>
          <a:custGeom>
            <a:avLst/>
            <a:gdLst>
              <a:gd name="connsiteX0" fmla="*/ 96644 w 96644"/>
              <a:gd name="connsiteY0" fmla="*/ 0 h 230459"/>
              <a:gd name="connsiteX1" fmla="*/ 0 w 96644"/>
              <a:gd name="connsiteY1" fmla="*/ 141249 h 230459"/>
              <a:gd name="connsiteX2" fmla="*/ 96644 w 96644"/>
              <a:gd name="connsiteY2" fmla="*/ 230459 h 230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6644" h="230459">
                <a:moveTo>
                  <a:pt x="96644" y="0"/>
                </a:moveTo>
                <a:cubicBezTo>
                  <a:pt x="48322" y="51419"/>
                  <a:pt x="0" y="102839"/>
                  <a:pt x="0" y="141249"/>
                </a:cubicBezTo>
                <a:cubicBezTo>
                  <a:pt x="0" y="179659"/>
                  <a:pt x="48322" y="205059"/>
                  <a:pt x="96644" y="23045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F20C046-1A60-4B2E-84D2-A80541922DF4}"/>
              </a:ext>
            </a:extLst>
          </p:cNvPr>
          <p:cNvSpPr/>
          <p:nvPr/>
        </p:nvSpPr>
        <p:spPr>
          <a:xfrm>
            <a:off x="3843454" y="2438400"/>
            <a:ext cx="408878" cy="68154"/>
          </a:xfrm>
          <a:custGeom>
            <a:avLst/>
            <a:gdLst>
              <a:gd name="connsiteX0" fmla="*/ 0 w 408878"/>
              <a:gd name="connsiteY0" fmla="*/ 0 h 68154"/>
              <a:gd name="connsiteX1" fmla="*/ 193287 w 408878"/>
              <a:gd name="connsiteY1" fmla="*/ 66907 h 68154"/>
              <a:gd name="connsiteX2" fmla="*/ 408878 w 408878"/>
              <a:gd name="connsiteY2" fmla="*/ 37171 h 68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878" h="68154">
                <a:moveTo>
                  <a:pt x="0" y="0"/>
                </a:moveTo>
                <a:cubicBezTo>
                  <a:pt x="62570" y="30356"/>
                  <a:pt x="125141" y="60712"/>
                  <a:pt x="193287" y="66907"/>
                </a:cubicBezTo>
                <a:cubicBezTo>
                  <a:pt x="261433" y="73102"/>
                  <a:pt x="335155" y="55136"/>
                  <a:pt x="408878" y="3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4005060-CFC8-4DB2-A2F0-DC78706D12E4}"/>
              </a:ext>
            </a:extLst>
          </p:cNvPr>
          <p:cNvSpPr/>
          <p:nvPr/>
        </p:nvSpPr>
        <p:spPr>
          <a:xfrm>
            <a:off x="3783980" y="2497873"/>
            <a:ext cx="2029522" cy="492446"/>
          </a:xfrm>
          <a:custGeom>
            <a:avLst/>
            <a:gdLst>
              <a:gd name="connsiteX0" fmla="*/ 0 w 2029522"/>
              <a:gd name="connsiteY0" fmla="*/ 0 h 492446"/>
              <a:gd name="connsiteX1" fmla="*/ 847493 w 2029522"/>
              <a:gd name="connsiteY1" fmla="*/ 490654 h 492446"/>
              <a:gd name="connsiteX2" fmla="*/ 2029522 w 2029522"/>
              <a:gd name="connsiteY2" fmla="*/ 133815 h 492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29522" h="492446">
                <a:moveTo>
                  <a:pt x="0" y="0"/>
                </a:moveTo>
                <a:cubicBezTo>
                  <a:pt x="254619" y="234176"/>
                  <a:pt x="509239" y="468352"/>
                  <a:pt x="847493" y="490654"/>
                </a:cubicBezTo>
                <a:cubicBezTo>
                  <a:pt x="1185747" y="512956"/>
                  <a:pt x="1607634" y="323385"/>
                  <a:pt x="2029522" y="133815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91D9549-34A4-4AC2-B11F-06521F9B9CF4}"/>
              </a:ext>
            </a:extLst>
          </p:cNvPr>
          <p:cNvSpPr/>
          <p:nvPr/>
        </p:nvSpPr>
        <p:spPr>
          <a:xfrm>
            <a:off x="5462076" y="2609385"/>
            <a:ext cx="522412" cy="1040781"/>
          </a:xfrm>
          <a:custGeom>
            <a:avLst/>
            <a:gdLst>
              <a:gd name="connsiteX0" fmla="*/ 522412 w 522412"/>
              <a:gd name="connsiteY0" fmla="*/ 0 h 1040781"/>
              <a:gd name="connsiteX1" fmla="*/ 68929 w 522412"/>
              <a:gd name="connsiteY1" fmla="*/ 557561 h 1040781"/>
              <a:gd name="connsiteX2" fmla="*/ 9456 w 522412"/>
              <a:gd name="connsiteY2" fmla="*/ 1040781 h 10407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22412" h="1040781">
                <a:moveTo>
                  <a:pt x="522412" y="0"/>
                </a:moveTo>
                <a:cubicBezTo>
                  <a:pt x="338417" y="192049"/>
                  <a:pt x="154422" y="384098"/>
                  <a:pt x="68929" y="557561"/>
                </a:cubicBezTo>
                <a:cubicBezTo>
                  <a:pt x="-16564" y="731024"/>
                  <a:pt x="-3554" y="885902"/>
                  <a:pt x="9456" y="1040781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A073502-0DC1-45BF-901A-A677E8DCC2C7}"/>
              </a:ext>
            </a:extLst>
          </p:cNvPr>
          <p:cNvSpPr/>
          <p:nvPr/>
        </p:nvSpPr>
        <p:spPr>
          <a:xfrm rot="281852">
            <a:off x="3112848" y="2431111"/>
            <a:ext cx="342429" cy="766240"/>
          </a:xfrm>
          <a:custGeom>
            <a:avLst/>
            <a:gdLst>
              <a:gd name="connsiteX0" fmla="*/ 260653 w 342429"/>
              <a:gd name="connsiteY0" fmla="*/ 0 h 705816"/>
              <a:gd name="connsiteX1" fmla="*/ 458 w 342429"/>
              <a:gd name="connsiteY1" fmla="*/ 691375 h 705816"/>
              <a:gd name="connsiteX2" fmla="*/ 201180 w 342429"/>
              <a:gd name="connsiteY2" fmla="*/ 438614 h 705816"/>
              <a:gd name="connsiteX3" fmla="*/ 342429 w 342429"/>
              <a:gd name="connsiteY3" fmla="*/ 74341 h 705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429" h="705816">
                <a:moveTo>
                  <a:pt x="260653" y="0"/>
                </a:moveTo>
                <a:cubicBezTo>
                  <a:pt x="135511" y="309136"/>
                  <a:pt x="10370" y="618273"/>
                  <a:pt x="458" y="691375"/>
                </a:cubicBezTo>
                <a:cubicBezTo>
                  <a:pt x="-9454" y="764477"/>
                  <a:pt x="144185" y="541453"/>
                  <a:pt x="201180" y="438614"/>
                </a:cubicBezTo>
                <a:cubicBezTo>
                  <a:pt x="258175" y="335775"/>
                  <a:pt x="300302" y="205058"/>
                  <a:pt x="342429" y="7434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2" name="Speech Bubble: Rectangle 91">
            <a:extLst>
              <a:ext uri="{FF2B5EF4-FFF2-40B4-BE49-F238E27FC236}">
                <a16:creationId xmlns:a16="http://schemas.microsoft.com/office/drawing/2014/main" id="{728506BA-84D6-43CA-B995-1F95B67D434D}"/>
              </a:ext>
            </a:extLst>
          </p:cNvPr>
          <p:cNvSpPr/>
          <p:nvPr/>
        </p:nvSpPr>
        <p:spPr>
          <a:xfrm>
            <a:off x="6654231" y="297047"/>
            <a:ext cx="2075337" cy="1279716"/>
          </a:xfrm>
          <a:custGeom>
            <a:avLst/>
            <a:gdLst>
              <a:gd name="connsiteX0" fmla="*/ 0 w 2075337"/>
              <a:gd name="connsiteY0" fmla="*/ 0 h 1279716"/>
              <a:gd name="connsiteX1" fmla="*/ 345890 w 2075337"/>
              <a:gd name="connsiteY1" fmla="*/ 0 h 1279716"/>
              <a:gd name="connsiteX2" fmla="*/ 345890 w 2075337"/>
              <a:gd name="connsiteY2" fmla="*/ 0 h 1279716"/>
              <a:gd name="connsiteX3" fmla="*/ 864724 w 2075337"/>
              <a:gd name="connsiteY3" fmla="*/ 0 h 1279716"/>
              <a:gd name="connsiteX4" fmla="*/ 1231943 w 2075337"/>
              <a:gd name="connsiteY4" fmla="*/ 0 h 1279716"/>
              <a:gd name="connsiteX5" fmla="*/ 1599163 w 2075337"/>
              <a:gd name="connsiteY5" fmla="*/ 0 h 1279716"/>
              <a:gd name="connsiteX6" fmla="*/ 2075337 w 2075337"/>
              <a:gd name="connsiteY6" fmla="*/ 0 h 1279716"/>
              <a:gd name="connsiteX7" fmla="*/ 2075337 w 2075337"/>
              <a:gd name="connsiteY7" fmla="*/ 365785 h 1279716"/>
              <a:gd name="connsiteX8" fmla="*/ 2075337 w 2075337"/>
              <a:gd name="connsiteY8" fmla="*/ 746501 h 1279716"/>
              <a:gd name="connsiteX9" fmla="*/ 2075337 w 2075337"/>
              <a:gd name="connsiteY9" fmla="*/ 746501 h 1279716"/>
              <a:gd name="connsiteX10" fmla="*/ 2075337 w 2075337"/>
              <a:gd name="connsiteY10" fmla="*/ 1066430 h 1279716"/>
              <a:gd name="connsiteX11" fmla="*/ 2075337 w 2075337"/>
              <a:gd name="connsiteY11" fmla="*/ 1279716 h 1279716"/>
              <a:gd name="connsiteX12" fmla="*/ 1659693 w 2075337"/>
              <a:gd name="connsiteY12" fmla="*/ 1279716 h 1279716"/>
              <a:gd name="connsiteX13" fmla="*/ 1268262 w 2075337"/>
              <a:gd name="connsiteY13" fmla="*/ 1279716 h 1279716"/>
              <a:gd name="connsiteX14" fmla="*/ 864724 w 2075337"/>
              <a:gd name="connsiteY14" fmla="*/ 1279716 h 1279716"/>
              <a:gd name="connsiteX15" fmla="*/ 427944 w 2075337"/>
              <a:gd name="connsiteY15" fmla="*/ 1461606 h 1279716"/>
              <a:gd name="connsiteX16" fmla="*/ 16607 w 2075337"/>
              <a:gd name="connsiteY16" fmla="*/ 1632901 h 1279716"/>
              <a:gd name="connsiteX17" fmla="*/ -407451 w 2075337"/>
              <a:gd name="connsiteY17" fmla="*/ 1809493 h 1279716"/>
              <a:gd name="connsiteX18" fmla="*/ -15714 w 2075337"/>
              <a:gd name="connsiteY18" fmla="*/ 1534009 h 1279716"/>
              <a:gd name="connsiteX19" fmla="*/ 345890 w 2075337"/>
              <a:gd name="connsiteY19" fmla="*/ 1279716 h 1279716"/>
              <a:gd name="connsiteX20" fmla="*/ 0 w 2075337"/>
              <a:gd name="connsiteY20" fmla="*/ 1279716 h 1279716"/>
              <a:gd name="connsiteX21" fmla="*/ 0 w 2075337"/>
              <a:gd name="connsiteY21" fmla="*/ 1066430 h 1279716"/>
              <a:gd name="connsiteX22" fmla="*/ 0 w 2075337"/>
              <a:gd name="connsiteY22" fmla="*/ 746501 h 1279716"/>
              <a:gd name="connsiteX23" fmla="*/ 0 w 2075337"/>
              <a:gd name="connsiteY23" fmla="*/ 746501 h 1279716"/>
              <a:gd name="connsiteX24" fmla="*/ 0 w 2075337"/>
              <a:gd name="connsiteY24" fmla="*/ 395646 h 1279716"/>
              <a:gd name="connsiteX25" fmla="*/ 0 w 2075337"/>
              <a:gd name="connsiteY25" fmla="*/ 0 h 1279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075337" h="1279716" fill="none" extrusionOk="0">
                <a:moveTo>
                  <a:pt x="0" y="0"/>
                </a:moveTo>
                <a:cubicBezTo>
                  <a:pt x="167913" y="-17341"/>
                  <a:pt x="249164" y="8375"/>
                  <a:pt x="345890" y="0"/>
                </a:cubicBezTo>
                <a:lnTo>
                  <a:pt x="345890" y="0"/>
                </a:lnTo>
                <a:cubicBezTo>
                  <a:pt x="557409" y="-21271"/>
                  <a:pt x="618001" y="58615"/>
                  <a:pt x="864724" y="0"/>
                </a:cubicBezTo>
                <a:cubicBezTo>
                  <a:pt x="1047548" y="-10676"/>
                  <a:pt x="1131581" y="6719"/>
                  <a:pt x="1231943" y="0"/>
                </a:cubicBezTo>
                <a:cubicBezTo>
                  <a:pt x="1332305" y="-6719"/>
                  <a:pt x="1501200" y="14726"/>
                  <a:pt x="1599163" y="0"/>
                </a:cubicBezTo>
                <a:cubicBezTo>
                  <a:pt x="1697126" y="-14726"/>
                  <a:pt x="1918737" y="24591"/>
                  <a:pt x="2075337" y="0"/>
                </a:cubicBezTo>
                <a:cubicBezTo>
                  <a:pt x="2095926" y="78288"/>
                  <a:pt x="2064231" y="213355"/>
                  <a:pt x="2075337" y="365785"/>
                </a:cubicBezTo>
                <a:cubicBezTo>
                  <a:pt x="2086443" y="518216"/>
                  <a:pt x="2030765" y="621600"/>
                  <a:pt x="2075337" y="746501"/>
                </a:cubicBezTo>
                <a:lnTo>
                  <a:pt x="2075337" y="746501"/>
                </a:lnTo>
                <a:cubicBezTo>
                  <a:pt x="2085185" y="876296"/>
                  <a:pt x="2044817" y="973034"/>
                  <a:pt x="2075337" y="1066430"/>
                </a:cubicBezTo>
                <a:cubicBezTo>
                  <a:pt x="2094318" y="1158131"/>
                  <a:pt x="2073609" y="1181225"/>
                  <a:pt x="2075337" y="1279716"/>
                </a:cubicBezTo>
                <a:cubicBezTo>
                  <a:pt x="1968742" y="1287539"/>
                  <a:pt x="1788368" y="1243665"/>
                  <a:pt x="1659693" y="1279716"/>
                </a:cubicBezTo>
                <a:cubicBezTo>
                  <a:pt x="1531018" y="1315767"/>
                  <a:pt x="1377058" y="1246914"/>
                  <a:pt x="1268262" y="1279716"/>
                </a:cubicBezTo>
                <a:cubicBezTo>
                  <a:pt x="1159466" y="1312518"/>
                  <a:pt x="1032775" y="1245394"/>
                  <a:pt x="864724" y="1279716"/>
                </a:cubicBezTo>
                <a:cubicBezTo>
                  <a:pt x="773392" y="1366451"/>
                  <a:pt x="518662" y="1422356"/>
                  <a:pt x="427944" y="1461606"/>
                </a:cubicBezTo>
                <a:cubicBezTo>
                  <a:pt x="337226" y="1500856"/>
                  <a:pt x="111750" y="1583401"/>
                  <a:pt x="16607" y="1632901"/>
                </a:cubicBezTo>
                <a:cubicBezTo>
                  <a:pt x="-78536" y="1682401"/>
                  <a:pt x="-321554" y="1716548"/>
                  <a:pt x="-407451" y="1809493"/>
                </a:cubicBezTo>
                <a:cubicBezTo>
                  <a:pt x="-292092" y="1706167"/>
                  <a:pt x="-118165" y="1656207"/>
                  <a:pt x="-15714" y="1534009"/>
                </a:cubicBezTo>
                <a:cubicBezTo>
                  <a:pt x="86738" y="1411811"/>
                  <a:pt x="279552" y="1351505"/>
                  <a:pt x="345890" y="1279716"/>
                </a:cubicBezTo>
                <a:cubicBezTo>
                  <a:pt x="230220" y="1319496"/>
                  <a:pt x="92048" y="1253805"/>
                  <a:pt x="0" y="1279716"/>
                </a:cubicBezTo>
                <a:cubicBezTo>
                  <a:pt x="-8958" y="1194067"/>
                  <a:pt x="6442" y="1159737"/>
                  <a:pt x="0" y="1066430"/>
                </a:cubicBezTo>
                <a:cubicBezTo>
                  <a:pt x="-4883" y="956516"/>
                  <a:pt x="32254" y="822392"/>
                  <a:pt x="0" y="746501"/>
                </a:cubicBezTo>
                <a:lnTo>
                  <a:pt x="0" y="746501"/>
                </a:lnTo>
                <a:cubicBezTo>
                  <a:pt x="-32854" y="645824"/>
                  <a:pt x="31574" y="568408"/>
                  <a:pt x="0" y="395646"/>
                </a:cubicBezTo>
                <a:cubicBezTo>
                  <a:pt x="-31574" y="222884"/>
                  <a:pt x="1345" y="157398"/>
                  <a:pt x="0" y="0"/>
                </a:cubicBezTo>
                <a:close/>
              </a:path>
              <a:path w="2075337" h="1279716" stroke="0" extrusionOk="0">
                <a:moveTo>
                  <a:pt x="0" y="0"/>
                </a:moveTo>
                <a:cubicBezTo>
                  <a:pt x="110205" y="-22621"/>
                  <a:pt x="179608" y="40654"/>
                  <a:pt x="345890" y="0"/>
                </a:cubicBezTo>
                <a:lnTo>
                  <a:pt x="345890" y="0"/>
                </a:lnTo>
                <a:cubicBezTo>
                  <a:pt x="494980" y="-40168"/>
                  <a:pt x="634060" y="33467"/>
                  <a:pt x="864724" y="0"/>
                </a:cubicBezTo>
                <a:cubicBezTo>
                  <a:pt x="951098" y="-26885"/>
                  <a:pt x="1153025" y="24985"/>
                  <a:pt x="1256156" y="0"/>
                </a:cubicBezTo>
                <a:cubicBezTo>
                  <a:pt x="1359287" y="-24985"/>
                  <a:pt x="1490380" y="42077"/>
                  <a:pt x="1671799" y="0"/>
                </a:cubicBezTo>
                <a:cubicBezTo>
                  <a:pt x="1853218" y="-42077"/>
                  <a:pt x="1976053" y="5915"/>
                  <a:pt x="2075337" y="0"/>
                </a:cubicBezTo>
                <a:cubicBezTo>
                  <a:pt x="2075397" y="180165"/>
                  <a:pt x="2072781" y="241254"/>
                  <a:pt x="2075337" y="388181"/>
                </a:cubicBezTo>
                <a:cubicBezTo>
                  <a:pt x="2077893" y="535108"/>
                  <a:pt x="2073441" y="572381"/>
                  <a:pt x="2075337" y="746501"/>
                </a:cubicBezTo>
                <a:lnTo>
                  <a:pt x="2075337" y="746501"/>
                </a:lnTo>
                <a:cubicBezTo>
                  <a:pt x="2077429" y="903342"/>
                  <a:pt x="2059406" y="908938"/>
                  <a:pt x="2075337" y="1066430"/>
                </a:cubicBezTo>
                <a:cubicBezTo>
                  <a:pt x="2080869" y="1172684"/>
                  <a:pt x="2074440" y="1218334"/>
                  <a:pt x="2075337" y="1279716"/>
                </a:cubicBezTo>
                <a:cubicBezTo>
                  <a:pt x="1965057" y="1293985"/>
                  <a:pt x="1793789" y="1266018"/>
                  <a:pt x="1696012" y="1279716"/>
                </a:cubicBezTo>
                <a:cubicBezTo>
                  <a:pt x="1598236" y="1293414"/>
                  <a:pt x="1426260" y="1271989"/>
                  <a:pt x="1304580" y="1279716"/>
                </a:cubicBezTo>
                <a:cubicBezTo>
                  <a:pt x="1182900" y="1287443"/>
                  <a:pt x="984343" y="1261896"/>
                  <a:pt x="864724" y="1279716"/>
                </a:cubicBezTo>
                <a:cubicBezTo>
                  <a:pt x="787644" y="1371434"/>
                  <a:pt x="637203" y="1361316"/>
                  <a:pt x="427944" y="1461606"/>
                </a:cubicBezTo>
                <a:cubicBezTo>
                  <a:pt x="218685" y="1561896"/>
                  <a:pt x="161395" y="1571499"/>
                  <a:pt x="-8836" y="1643496"/>
                </a:cubicBezTo>
                <a:cubicBezTo>
                  <a:pt x="-179067" y="1715493"/>
                  <a:pt x="-301249" y="1736928"/>
                  <a:pt x="-407451" y="1809493"/>
                </a:cubicBezTo>
                <a:cubicBezTo>
                  <a:pt x="-331194" y="1731801"/>
                  <a:pt x="-141967" y="1662646"/>
                  <a:pt x="-53381" y="1560498"/>
                </a:cubicBezTo>
                <a:cubicBezTo>
                  <a:pt x="35205" y="1458350"/>
                  <a:pt x="203369" y="1406518"/>
                  <a:pt x="345890" y="1279716"/>
                </a:cubicBezTo>
                <a:cubicBezTo>
                  <a:pt x="237954" y="1296053"/>
                  <a:pt x="165311" y="1252340"/>
                  <a:pt x="0" y="1279716"/>
                </a:cubicBezTo>
                <a:cubicBezTo>
                  <a:pt x="-10098" y="1210598"/>
                  <a:pt x="11473" y="1131802"/>
                  <a:pt x="0" y="1066430"/>
                </a:cubicBezTo>
                <a:cubicBezTo>
                  <a:pt x="-20803" y="967429"/>
                  <a:pt x="2091" y="882455"/>
                  <a:pt x="0" y="746501"/>
                </a:cubicBezTo>
                <a:lnTo>
                  <a:pt x="0" y="746501"/>
                </a:lnTo>
                <a:cubicBezTo>
                  <a:pt x="-13488" y="575646"/>
                  <a:pt x="28761" y="500158"/>
                  <a:pt x="0" y="358320"/>
                </a:cubicBezTo>
                <a:cubicBezTo>
                  <a:pt x="-28761" y="216482"/>
                  <a:pt x="15292" y="105814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69633"/>
                      <a:gd name="adj2" fmla="val 91398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A single unit </a:t>
            </a: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build</a:t>
            </a:r>
            <a:r>
              <a:rPr lang="nl-NL" sz="1200" dirty="0"/>
              <a:t> | test | </a:t>
            </a:r>
            <a:r>
              <a:rPr lang="nl-NL" sz="1200" dirty="0" err="1"/>
              <a:t>deploy</a:t>
            </a:r>
            <a:r>
              <a:rPr lang="nl-NL" sz="1200" dirty="0"/>
              <a:t> | </a:t>
            </a:r>
            <a:r>
              <a:rPr lang="nl-NL" sz="1200" dirty="0" err="1"/>
              <a:t>scale</a:t>
            </a:r>
            <a:r>
              <a:rPr lang="nl-NL" sz="1200" dirty="0"/>
              <a:t> | </a:t>
            </a:r>
            <a:r>
              <a:rPr lang="nl-NL" sz="1200" dirty="0" err="1"/>
              <a:t>fail</a:t>
            </a:r>
            <a:endParaRPr lang="nl-NL" sz="1200" dirty="0"/>
          </a:p>
          <a:p>
            <a:pPr algn="ctr"/>
            <a:r>
              <a:rPr lang="nl-NL" sz="1200" dirty="0" err="1"/>
              <a:t>Synchronous</a:t>
            </a:r>
            <a:r>
              <a:rPr lang="nl-NL" sz="1200" dirty="0"/>
              <a:t> (</a:t>
            </a:r>
            <a:r>
              <a:rPr lang="nl-NL" sz="1200" dirty="0" err="1"/>
              <a:t>internal</a:t>
            </a:r>
            <a:r>
              <a:rPr lang="nl-NL" sz="1200" dirty="0"/>
              <a:t>) </a:t>
            </a:r>
            <a:r>
              <a:rPr lang="nl-NL" sz="1200" dirty="0" err="1"/>
              <a:t>interactions</a:t>
            </a:r>
            <a:endParaRPr lang="nl-NL" sz="1200" dirty="0"/>
          </a:p>
          <a:p>
            <a:pPr algn="ctr"/>
            <a:r>
              <a:rPr lang="nl-NL" sz="1200" dirty="0"/>
              <a:t>No (built-in) monitoring | </a:t>
            </a:r>
            <a:r>
              <a:rPr lang="nl-NL" sz="1200" dirty="0" err="1"/>
              <a:t>logging</a:t>
            </a:r>
            <a:r>
              <a:rPr lang="nl-NL" sz="1200" dirty="0"/>
              <a:t> </a:t>
            </a:r>
            <a:endParaRPr lang="en-NL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6079936-923F-4A89-8DE4-8B6A4F016B05}"/>
              </a:ext>
            </a:extLst>
          </p:cNvPr>
          <p:cNvSpPr/>
          <p:nvPr/>
        </p:nvSpPr>
        <p:spPr>
          <a:xfrm>
            <a:off x="2845528" y="3024431"/>
            <a:ext cx="4314733" cy="1507225"/>
          </a:xfrm>
          <a:custGeom>
            <a:avLst/>
            <a:gdLst>
              <a:gd name="connsiteX0" fmla="*/ 0 w 4314733"/>
              <a:gd name="connsiteY0" fmla="*/ 0 h 1507225"/>
              <a:gd name="connsiteX1" fmla="*/ 573243 w 4314733"/>
              <a:gd name="connsiteY1" fmla="*/ 0 h 1507225"/>
              <a:gd name="connsiteX2" fmla="*/ 1189634 w 4314733"/>
              <a:gd name="connsiteY2" fmla="*/ 0 h 1507225"/>
              <a:gd name="connsiteX3" fmla="*/ 1806024 w 4314733"/>
              <a:gd name="connsiteY3" fmla="*/ 0 h 1507225"/>
              <a:gd name="connsiteX4" fmla="*/ 2465562 w 4314733"/>
              <a:gd name="connsiteY4" fmla="*/ 0 h 1507225"/>
              <a:gd name="connsiteX5" fmla="*/ 3081952 w 4314733"/>
              <a:gd name="connsiteY5" fmla="*/ 0 h 1507225"/>
              <a:gd name="connsiteX6" fmla="*/ 3741490 w 4314733"/>
              <a:gd name="connsiteY6" fmla="*/ 0 h 1507225"/>
              <a:gd name="connsiteX7" fmla="*/ 4314733 w 4314733"/>
              <a:gd name="connsiteY7" fmla="*/ 0 h 1507225"/>
              <a:gd name="connsiteX8" fmla="*/ 4314733 w 4314733"/>
              <a:gd name="connsiteY8" fmla="*/ 472264 h 1507225"/>
              <a:gd name="connsiteX9" fmla="*/ 4314733 w 4314733"/>
              <a:gd name="connsiteY9" fmla="*/ 944528 h 1507225"/>
              <a:gd name="connsiteX10" fmla="*/ 4314733 w 4314733"/>
              <a:gd name="connsiteY10" fmla="*/ 1507225 h 1507225"/>
              <a:gd name="connsiteX11" fmla="*/ 3655195 w 4314733"/>
              <a:gd name="connsiteY11" fmla="*/ 1507225 h 1507225"/>
              <a:gd name="connsiteX12" fmla="*/ 2995657 w 4314733"/>
              <a:gd name="connsiteY12" fmla="*/ 1507225 h 1507225"/>
              <a:gd name="connsiteX13" fmla="*/ 2336120 w 4314733"/>
              <a:gd name="connsiteY13" fmla="*/ 1507225 h 1507225"/>
              <a:gd name="connsiteX14" fmla="*/ 1719729 w 4314733"/>
              <a:gd name="connsiteY14" fmla="*/ 1507225 h 1507225"/>
              <a:gd name="connsiteX15" fmla="*/ 1060192 w 4314733"/>
              <a:gd name="connsiteY15" fmla="*/ 1507225 h 1507225"/>
              <a:gd name="connsiteX16" fmla="*/ 0 w 4314733"/>
              <a:gd name="connsiteY16" fmla="*/ 1507225 h 1507225"/>
              <a:gd name="connsiteX17" fmla="*/ 0 w 4314733"/>
              <a:gd name="connsiteY17" fmla="*/ 1004817 h 1507225"/>
              <a:gd name="connsiteX18" fmla="*/ 0 w 4314733"/>
              <a:gd name="connsiteY18" fmla="*/ 547625 h 1507225"/>
              <a:gd name="connsiteX19" fmla="*/ 0 w 4314733"/>
              <a:gd name="connsiteY19" fmla="*/ 0 h 1507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314733" h="1507225" extrusionOk="0">
                <a:moveTo>
                  <a:pt x="0" y="0"/>
                </a:moveTo>
                <a:cubicBezTo>
                  <a:pt x="283311" y="22990"/>
                  <a:pt x="387919" y="-18454"/>
                  <a:pt x="573243" y="0"/>
                </a:cubicBezTo>
                <a:cubicBezTo>
                  <a:pt x="758567" y="18454"/>
                  <a:pt x="891075" y="-9504"/>
                  <a:pt x="1189634" y="0"/>
                </a:cubicBezTo>
                <a:cubicBezTo>
                  <a:pt x="1488193" y="9504"/>
                  <a:pt x="1579677" y="25602"/>
                  <a:pt x="1806024" y="0"/>
                </a:cubicBezTo>
                <a:cubicBezTo>
                  <a:pt x="2032371" y="-25602"/>
                  <a:pt x="2152649" y="4441"/>
                  <a:pt x="2465562" y="0"/>
                </a:cubicBezTo>
                <a:cubicBezTo>
                  <a:pt x="2778475" y="-4441"/>
                  <a:pt x="2853073" y="18930"/>
                  <a:pt x="3081952" y="0"/>
                </a:cubicBezTo>
                <a:cubicBezTo>
                  <a:pt x="3310831" y="-18930"/>
                  <a:pt x="3579923" y="5549"/>
                  <a:pt x="3741490" y="0"/>
                </a:cubicBezTo>
                <a:cubicBezTo>
                  <a:pt x="3903057" y="-5549"/>
                  <a:pt x="4051909" y="-8042"/>
                  <a:pt x="4314733" y="0"/>
                </a:cubicBezTo>
                <a:cubicBezTo>
                  <a:pt x="4331421" y="151496"/>
                  <a:pt x="4331020" y="279435"/>
                  <a:pt x="4314733" y="472264"/>
                </a:cubicBezTo>
                <a:cubicBezTo>
                  <a:pt x="4298446" y="665093"/>
                  <a:pt x="4328976" y="717045"/>
                  <a:pt x="4314733" y="944528"/>
                </a:cubicBezTo>
                <a:cubicBezTo>
                  <a:pt x="4300490" y="1172011"/>
                  <a:pt x="4340165" y="1325608"/>
                  <a:pt x="4314733" y="1507225"/>
                </a:cubicBezTo>
                <a:cubicBezTo>
                  <a:pt x="4006407" y="1509030"/>
                  <a:pt x="3872435" y="1526051"/>
                  <a:pt x="3655195" y="1507225"/>
                </a:cubicBezTo>
                <a:cubicBezTo>
                  <a:pt x="3437955" y="1488399"/>
                  <a:pt x="3167818" y="1511455"/>
                  <a:pt x="2995657" y="1507225"/>
                </a:cubicBezTo>
                <a:cubicBezTo>
                  <a:pt x="2823496" y="1502995"/>
                  <a:pt x="2657118" y="1521711"/>
                  <a:pt x="2336120" y="1507225"/>
                </a:cubicBezTo>
                <a:cubicBezTo>
                  <a:pt x="2015122" y="1492739"/>
                  <a:pt x="1991645" y="1515243"/>
                  <a:pt x="1719729" y="1507225"/>
                </a:cubicBezTo>
                <a:cubicBezTo>
                  <a:pt x="1447813" y="1499207"/>
                  <a:pt x="1371007" y="1534778"/>
                  <a:pt x="1060192" y="1507225"/>
                </a:cubicBezTo>
                <a:cubicBezTo>
                  <a:pt x="749377" y="1479672"/>
                  <a:pt x="421766" y="1530497"/>
                  <a:pt x="0" y="1507225"/>
                </a:cubicBezTo>
                <a:cubicBezTo>
                  <a:pt x="-10621" y="1359726"/>
                  <a:pt x="11724" y="1245204"/>
                  <a:pt x="0" y="1004817"/>
                </a:cubicBezTo>
                <a:cubicBezTo>
                  <a:pt x="-11724" y="764430"/>
                  <a:pt x="-6841" y="642751"/>
                  <a:pt x="0" y="547625"/>
                </a:cubicBezTo>
                <a:cubicBezTo>
                  <a:pt x="6841" y="452499"/>
                  <a:pt x="17168" y="240964"/>
                  <a:pt x="0" y="0"/>
                </a:cubicBezTo>
                <a:close/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prstDash val="dash"/>
            <a:extLst>
              <a:ext uri="{C807C97D-BFC1-408E-A445-0C87EB9F89A2}">
                <ask:lineSketchStyleProps xmlns:ask="http://schemas.microsoft.com/office/drawing/2018/sketchyshapes" sd="115388055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7C1BCE60-B97D-49EE-9341-D98FDF3124C6}"/>
              </a:ext>
            </a:extLst>
          </p:cNvPr>
          <p:cNvSpPr/>
          <p:nvPr/>
        </p:nvSpPr>
        <p:spPr>
          <a:xfrm>
            <a:off x="6588000" y="3994531"/>
            <a:ext cx="2477516" cy="673683"/>
          </a:xfrm>
          <a:custGeom>
            <a:avLst/>
            <a:gdLst>
              <a:gd name="connsiteX0" fmla="*/ 0 w 2477516"/>
              <a:gd name="connsiteY0" fmla="*/ 0 h 673683"/>
              <a:gd name="connsiteX1" fmla="*/ 412919 w 2477516"/>
              <a:gd name="connsiteY1" fmla="*/ 0 h 673683"/>
              <a:gd name="connsiteX2" fmla="*/ 579194 w 2477516"/>
              <a:gd name="connsiteY2" fmla="*/ -365028 h 673683"/>
              <a:gd name="connsiteX3" fmla="*/ 1032298 w 2477516"/>
              <a:gd name="connsiteY3" fmla="*/ 0 h 673683"/>
              <a:gd name="connsiteX4" fmla="*/ 1514037 w 2477516"/>
              <a:gd name="connsiteY4" fmla="*/ 0 h 673683"/>
              <a:gd name="connsiteX5" fmla="*/ 1966872 w 2477516"/>
              <a:gd name="connsiteY5" fmla="*/ 0 h 673683"/>
              <a:gd name="connsiteX6" fmla="*/ 2477516 w 2477516"/>
              <a:gd name="connsiteY6" fmla="*/ 0 h 673683"/>
              <a:gd name="connsiteX7" fmla="*/ 2477516 w 2477516"/>
              <a:gd name="connsiteY7" fmla="*/ 112281 h 673683"/>
              <a:gd name="connsiteX8" fmla="*/ 2477516 w 2477516"/>
              <a:gd name="connsiteY8" fmla="*/ 112281 h 673683"/>
              <a:gd name="connsiteX9" fmla="*/ 2477516 w 2477516"/>
              <a:gd name="connsiteY9" fmla="*/ 280701 h 673683"/>
              <a:gd name="connsiteX10" fmla="*/ 2477516 w 2477516"/>
              <a:gd name="connsiteY10" fmla="*/ 673683 h 673683"/>
              <a:gd name="connsiteX11" fmla="*/ 2039133 w 2477516"/>
              <a:gd name="connsiteY11" fmla="*/ 673683 h 673683"/>
              <a:gd name="connsiteX12" fmla="*/ 1528490 w 2477516"/>
              <a:gd name="connsiteY12" fmla="*/ 673683 h 673683"/>
              <a:gd name="connsiteX13" fmla="*/ 1032298 w 2477516"/>
              <a:gd name="connsiteY13" fmla="*/ 673683 h 673683"/>
              <a:gd name="connsiteX14" fmla="*/ 710221 w 2477516"/>
              <a:gd name="connsiteY14" fmla="*/ 673683 h 673683"/>
              <a:gd name="connsiteX15" fmla="*/ 412919 w 2477516"/>
              <a:gd name="connsiteY15" fmla="*/ 673683 h 673683"/>
              <a:gd name="connsiteX16" fmla="*/ 412919 w 2477516"/>
              <a:gd name="connsiteY16" fmla="*/ 673683 h 673683"/>
              <a:gd name="connsiteX17" fmla="*/ 0 w 2477516"/>
              <a:gd name="connsiteY17" fmla="*/ 673683 h 673683"/>
              <a:gd name="connsiteX18" fmla="*/ 0 w 2477516"/>
              <a:gd name="connsiteY18" fmla="*/ 280701 h 673683"/>
              <a:gd name="connsiteX19" fmla="*/ 0 w 2477516"/>
              <a:gd name="connsiteY19" fmla="*/ 112281 h 673683"/>
              <a:gd name="connsiteX20" fmla="*/ 0 w 2477516"/>
              <a:gd name="connsiteY20" fmla="*/ 112281 h 673683"/>
              <a:gd name="connsiteX21" fmla="*/ 0 w 2477516"/>
              <a:gd name="connsiteY21" fmla="*/ 0 h 67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477516" h="673683" fill="none" extrusionOk="0">
                <a:moveTo>
                  <a:pt x="0" y="0"/>
                </a:moveTo>
                <a:cubicBezTo>
                  <a:pt x="119172" y="-12835"/>
                  <a:pt x="234047" y="35831"/>
                  <a:pt x="412919" y="0"/>
                </a:cubicBezTo>
                <a:cubicBezTo>
                  <a:pt x="431109" y="-89881"/>
                  <a:pt x="508254" y="-205911"/>
                  <a:pt x="579194" y="-365028"/>
                </a:cubicBezTo>
                <a:cubicBezTo>
                  <a:pt x="772436" y="-237956"/>
                  <a:pt x="857928" y="-114736"/>
                  <a:pt x="1032298" y="0"/>
                </a:cubicBezTo>
                <a:cubicBezTo>
                  <a:pt x="1230358" y="-50461"/>
                  <a:pt x="1345012" y="15691"/>
                  <a:pt x="1514037" y="0"/>
                </a:cubicBezTo>
                <a:cubicBezTo>
                  <a:pt x="1683062" y="-15691"/>
                  <a:pt x="1843350" y="49098"/>
                  <a:pt x="1966872" y="0"/>
                </a:cubicBezTo>
                <a:cubicBezTo>
                  <a:pt x="2090395" y="-49098"/>
                  <a:pt x="2254411" y="9255"/>
                  <a:pt x="2477516" y="0"/>
                </a:cubicBezTo>
                <a:cubicBezTo>
                  <a:pt x="2488369" y="51651"/>
                  <a:pt x="2472180" y="81455"/>
                  <a:pt x="2477516" y="112281"/>
                </a:cubicBezTo>
                <a:lnTo>
                  <a:pt x="2477516" y="112281"/>
                </a:lnTo>
                <a:cubicBezTo>
                  <a:pt x="2497568" y="192217"/>
                  <a:pt x="2468184" y="217351"/>
                  <a:pt x="2477516" y="280701"/>
                </a:cubicBezTo>
                <a:cubicBezTo>
                  <a:pt x="2484246" y="439888"/>
                  <a:pt x="2445890" y="493680"/>
                  <a:pt x="2477516" y="673683"/>
                </a:cubicBezTo>
                <a:cubicBezTo>
                  <a:pt x="2272886" y="685014"/>
                  <a:pt x="2186864" y="636761"/>
                  <a:pt x="2039133" y="673683"/>
                </a:cubicBezTo>
                <a:cubicBezTo>
                  <a:pt x="1891402" y="710605"/>
                  <a:pt x="1741496" y="669747"/>
                  <a:pt x="1528490" y="673683"/>
                </a:cubicBezTo>
                <a:cubicBezTo>
                  <a:pt x="1315484" y="677619"/>
                  <a:pt x="1274439" y="659939"/>
                  <a:pt x="1032298" y="673683"/>
                </a:cubicBezTo>
                <a:cubicBezTo>
                  <a:pt x="954040" y="702601"/>
                  <a:pt x="835639" y="666010"/>
                  <a:pt x="710221" y="673683"/>
                </a:cubicBezTo>
                <a:cubicBezTo>
                  <a:pt x="584803" y="681356"/>
                  <a:pt x="477607" y="638715"/>
                  <a:pt x="412919" y="673683"/>
                </a:cubicBezTo>
                <a:lnTo>
                  <a:pt x="412919" y="673683"/>
                </a:lnTo>
                <a:cubicBezTo>
                  <a:pt x="226017" y="688648"/>
                  <a:pt x="108436" y="648795"/>
                  <a:pt x="0" y="673683"/>
                </a:cubicBezTo>
                <a:cubicBezTo>
                  <a:pt x="-14970" y="592795"/>
                  <a:pt x="19324" y="467415"/>
                  <a:pt x="0" y="280701"/>
                </a:cubicBezTo>
                <a:cubicBezTo>
                  <a:pt x="-19745" y="223639"/>
                  <a:pt x="2419" y="181974"/>
                  <a:pt x="0" y="112281"/>
                </a:cubicBezTo>
                <a:lnTo>
                  <a:pt x="0" y="112281"/>
                </a:lnTo>
                <a:cubicBezTo>
                  <a:pt x="-4754" y="59682"/>
                  <a:pt x="13183" y="37879"/>
                  <a:pt x="0" y="0"/>
                </a:cubicBezTo>
                <a:close/>
              </a:path>
              <a:path w="2477516" h="673683" stroke="0" extrusionOk="0">
                <a:moveTo>
                  <a:pt x="0" y="0"/>
                </a:moveTo>
                <a:cubicBezTo>
                  <a:pt x="89099" y="-36788"/>
                  <a:pt x="297361" y="3367"/>
                  <a:pt x="412919" y="0"/>
                </a:cubicBezTo>
                <a:cubicBezTo>
                  <a:pt x="454915" y="-161486"/>
                  <a:pt x="522308" y="-176696"/>
                  <a:pt x="579194" y="-365028"/>
                </a:cubicBezTo>
                <a:cubicBezTo>
                  <a:pt x="776751" y="-239271"/>
                  <a:pt x="818806" y="-126009"/>
                  <a:pt x="1032298" y="0"/>
                </a:cubicBezTo>
                <a:cubicBezTo>
                  <a:pt x="1255717" y="-34538"/>
                  <a:pt x="1346821" y="22503"/>
                  <a:pt x="1528490" y="0"/>
                </a:cubicBezTo>
                <a:cubicBezTo>
                  <a:pt x="1710159" y="-22503"/>
                  <a:pt x="1869870" y="38068"/>
                  <a:pt x="2010229" y="0"/>
                </a:cubicBezTo>
                <a:cubicBezTo>
                  <a:pt x="2150588" y="-38068"/>
                  <a:pt x="2332651" y="26961"/>
                  <a:pt x="2477516" y="0"/>
                </a:cubicBezTo>
                <a:cubicBezTo>
                  <a:pt x="2485489" y="52384"/>
                  <a:pt x="2472749" y="71871"/>
                  <a:pt x="2477516" y="112281"/>
                </a:cubicBezTo>
                <a:lnTo>
                  <a:pt x="2477516" y="112281"/>
                </a:lnTo>
                <a:cubicBezTo>
                  <a:pt x="2493039" y="168452"/>
                  <a:pt x="2472527" y="213750"/>
                  <a:pt x="2477516" y="280701"/>
                </a:cubicBezTo>
                <a:cubicBezTo>
                  <a:pt x="2501308" y="456970"/>
                  <a:pt x="2467195" y="562622"/>
                  <a:pt x="2477516" y="673683"/>
                </a:cubicBezTo>
                <a:cubicBezTo>
                  <a:pt x="2322371" y="695246"/>
                  <a:pt x="2131808" y="671227"/>
                  <a:pt x="2010229" y="673683"/>
                </a:cubicBezTo>
                <a:cubicBezTo>
                  <a:pt x="1888650" y="676139"/>
                  <a:pt x="1695008" y="646396"/>
                  <a:pt x="1571846" y="673683"/>
                </a:cubicBezTo>
                <a:cubicBezTo>
                  <a:pt x="1448684" y="700970"/>
                  <a:pt x="1301242" y="644477"/>
                  <a:pt x="1032298" y="673683"/>
                </a:cubicBezTo>
                <a:cubicBezTo>
                  <a:pt x="965951" y="691086"/>
                  <a:pt x="812613" y="657548"/>
                  <a:pt x="716415" y="673683"/>
                </a:cubicBezTo>
                <a:cubicBezTo>
                  <a:pt x="620217" y="689818"/>
                  <a:pt x="557106" y="667610"/>
                  <a:pt x="412919" y="673683"/>
                </a:cubicBezTo>
                <a:lnTo>
                  <a:pt x="412919" y="673683"/>
                </a:lnTo>
                <a:cubicBezTo>
                  <a:pt x="259311" y="682502"/>
                  <a:pt x="152191" y="628043"/>
                  <a:pt x="0" y="673683"/>
                </a:cubicBezTo>
                <a:cubicBezTo>
                  <a:pt x="-10895" y="582699"/>
                  <a:pt x="27394" y="466255"/>
                  <a:pt x="0" y="280701"/>
                </a:cubicBezTo>
                <a:cubicBezTo>
                  <a:pt x="-7458" y="204377"/>
                  <a:pt x="14028" y="183993"/>
                  <a:pt x="0" y="112281"/>
                </a:cubicBezTo>
                <a:lnTo>
                  <a:pt x="0" y="112281"/>
                </a:lnTo>
                <a:cubicBezTo>
                  <a:pt x="-4109" y="83204"/>
                  <a:pt x="78" y="45740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26622"/>
                      <a:gd name="adj2" fmla="val -10418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Platform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Infrastructure</a:t>
            </a:r>
            <a:r>
              <a:rPr lang="nl-NL" sz="1200" dirty="0"/>
              <a:t> </a:t>
            </a:r>
            <a:br>
              <a:rPr lang="nl-NL" sz="1200" dirty="0"/>
            </a:br>
            <a:r>
              <a:rPr lang="nl-NL" sz="1200" dirty="0" err="1"/>
              <a:t>to</a:t>
            </a:r>
            <a:r>
              <a:rPr lang="nl-NL" sz="1200" dirty="0"/>
              <a:t> </a:t>
            </a:r>
            <a:r>
              <a:rPr lang="nl-NL" sz="1200" dirty="0" err="1"/>
              <a:t>install</a:t>
            </a:r>
            <a:r>
              <a:rPr lang="nl-NL" sz="1200" dirty="0"/>
              <a:t> | </a:t>
            </a:r>
            <a:r>
              <a:rPr lang="nl-NL" sz="1200" dirty="0" err="1"/>
              <a:t>configure</a:t>
            </a:r>
            <a:r>
              <a:rPr lang="nl-NL" sz="1200" dirty="0"/>
              <a:t> | secure | </a:t>
            </a:r>
            <a:r>
              <a:rPr lang="nl-NL" sz="1200" dirty="0" err="1"/>
              <a:t>operate</a:t>
            </a:r>
            <a:r>
              <a:rPr lang="nl-NL" sz="1200" dirty="0"/>
              <a:t> | </a:t>
            </a:r>
            <a:r>
              <a:rPr lang="nl-NL" sz="1200" dirty="0" err="1"/>
              <a:t>maintain</a:t>
            </a:r>
            <a:r>
              <a:rPr lang="nl-NL" sz="1200" dirty="0"/>
              <a:t> 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506044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  <p:bldP spid="65" grpId="0" animBg="1"/>
      <p:bldP spid="80" grpId="0" animBg="1"/>
      <p:bldP spid="8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Cloud Native Application on OCI:</a:t>
            </a:r>
            <a:br>
              <a:rPr lang="nl-NL" dirty="0"/>
            </a:br>
            <a:r>
              <a:rPr lang="nl-NL" i="1" dirty="0"/>
              <a:t>Tweets </a:t>
            </a:r>
            <a:r>
              <a:rPr lang="nl-NL" i="1" dirty="0" err="1"/>
              <a:t>to</a:t>
            </a:r>
            <a:r>
              <a:rPr lang="nl-NL" i="1" dirty="0"/>
              <a:t> </a:t>
            </a:r>
            <a:r>
              <a:rPr lang="nl-NL" i="1" dirty="0" err="1"/>
              <a:t>NoSQL</a:t>
            </a:r>
            <a:r>
              <a:rPr lang="nl-NL" i="1" dirty="0"/>
              <a:t>, Streaming &amp; Email</a:t>
            </a:r>
            <a:endParaRPr lang="en-NL" i="1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626805" y="1462855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290425" y="-1347358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2867147" y="-1725829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96665" y="-126246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118657" y="2001576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934414" y="-70245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705529" y="-187230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555548" y="-535413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3496066" y="-1312359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3841005" y="-1234239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499789" y="-189707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817478" y="-1273517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10258" y="-169640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591794" y="-148702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104123" y="4290122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032520" y="-248841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9199352" y="4264153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3475488" y="-1531423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150365" y="-708380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102659" y="-153375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506156" y="-163379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-2209131" y="3776086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53304" y="1844488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68532" y="2587902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607C55-83D7-4AC9-8370-28670B6711BA}"/>
              </a:ext>
            </a:extLst>
          </p:cNvPr>
          <p:cNvSpPr/>
          <p:nvPr/>
        </p:nvSpPr>
        <p:spPr>
          <a:xfrm rot="21219778">
            <a:off x="2039608" y="796390"/>
            <a:ext cx="6112771" cy="2958027"/>
          </a:xfrm>
          <a:custGeom>
            <a:avLst/>
            <a:gdLst>
              <a:gd name="connsiteX0" fmla="*/ 0 w 6427893"/>
              <a:gd name="connsiteY0" fmla="*/ 2958027 h 2958027"/>
              <a:gd name="connsiteX1" fmla="*/ 1293707 w 6427893"/>
              <a:gd name="connsiteY1" fmla="*/ 1061494 h 2958027"/>
              <a:gd name="connsiteX2" fmla="*/ 4111413 w 6427893"/>
              <a:gd name="connsiteY2" fmla="*/ 1826880 h 2958027"/>
              <a:gd name="connsiteX3" fmla="*/ 4402667 w 6427893"/>
              <a:gd name="connsiteY3" fmla="*/ 38720 h 2958027"/>
              <a:gd name="connsiteX4" fmla="*/ 5594773 w 6427893"/>
              <a:gd name="connsiteY4" fmla="*/ 600907 h 2958027"/>
              <a:gd name="connsiteX5" fmla="*/ 6427893 w 6427893"/>
              <a:gd name="connsiteY5" fmla="*/ 641547 h 2958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27893" h="2958027">
                <a:moveTo>
                  <a:pt x="0" y="2958027"/>
                </a:moveTo>
                <a:cubicBezTo>
                  <a:pt x="304236" y="2104022"/>
                  <a:pt x="608472" y="1250018"/>
                  <a:pt x="1293707" y="1061494"/>
                </a:cubicBezTo>
                <a:cubicBezTo>
                  <a:pt x="1978942" y="872970"/>
                  <a:pt x="3593253" y="1997342"/>
                  <a:pt x="4111413" y="1826880"/>
                </a:cubicBezTo>
                <a:cubicBezTo>
                  <a:pt x="4629573" y="1656418"/>
                  <a:pt x="4155440" y="243049"/>
                  <a:pt x="4402667" y="38720"/>
                </a:cubicBezTo>
                <a:cubicBezTo>
                  <a:pt x="4649894" y="-165609"/>
                  <a:pt x="5257235" y="500436"/>
                  <a:pt x="5594773" y="600907"/>
                </a:cubicBezTo>
                <a:cubicBezTo>
                  <a:pt x="5932311" y="701378"/>
                  <a:pt x="6180102" y="671462"/>
                  <a:pt x="6427893" y="641547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DF94B326-2C31-4FC6-96D8-B6EA2C59B392}"/>
              </a:ext>
            </a:extLst>
          </p:cNvPr>
          <p:cNvSpPr/>
          <p:nvPr/>
        </p:nvSpPr>
        <p:spPr>
          <a:xfrm rot="21306432">
            <a:off x="2531553" y="1720259"/>
            <a:ext cx="5553558" cy="2007782"/>
          </a:xfrm>
          <a:custGeom>
            <a:avLst/>
            <a:gdLst>
              <a:gd name="connsiteX0" fmla="*/ 0 w 6380480"/>
              <a:gd name="connsiteY0" fmla="*/ 2007782 h 2007782"/>
              <a:gd name="connsiteX1" fmla="*/ 5229013 w 6380480"/>
              <a:gd name="connsiteY1" fmla="*/ 1262715 h 2007782"/>
              <a:gd name="connsiteX2" fmla="*/ 4937760 w 6380480"/>
              <a:gd name="connsiteY2" fmla="*/ 77382 h 2007782"/>
              <a:gd name="connsiteX3" fmla="*/ 6380480 w 6380480"/>
              <a:gd name="connsiteY3" fmla="*/ 212848 h 2007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80480" h="2007782">
                <a:moveTo>
                  <a:pt x="0" y="2007782"/>
                </a:moveTo>
                <a:cubicBezTo>
                  <a:pt x="2203026" y="1796115"/>
                  <a:pt x="4406053" y="1584448"/>
                  <a:pt x="5229013" y="1262715"/>
                </a:cubicBezTo>
                <a:cubicBezTo>
                  <a:pt x="6051973" y="940982"/>
                  <a:pt x="4745849" y="252360"/>
                  <a:pt x="4937760" y="77382"/>
                </a:cubicBezTo>
                <a:cubicBezTo>
                  <a:pt x="5129671" y="-97596"/>
                  <a:pt x="5755075" y="57626"/>
                  <a:pt x="6380480" y="212848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EED1F21A-8709-4485-A26D-F1BF3CA71270}"/>
              </a:ext>
            </a:extLst>
          </p:cNvPr>
          <p:cNvSpPr/>
          <p:nvPr/>
        </p:nvSpPr>
        <p:spPr>
          <a:xfrm rot="20941732">
            <a:off x="2609481" y="3646949"/>
            <a:ext cx="4182114" cy="1135164"/>
          </a:xfrm>
          <a:custGeom>
            <a:avLst/>
            <a:gdLst>
              <a:gd name="connsiteX0" fmla="*/ 0 w 5208694"/>
              <a:gd name="connsiteY0" fmla="*/ 456795 h 1135164"/>
              <a:gd name="connsiteX1" fmla="*/ 2506134 w 5208694"/>
              <a:gd name="connsiteY1" fmla="*/ 1134128 h 1135164"/>
              <a:gd name="connsiteX2" fmla="*/ 3081867 w 5208694"/>
              <a:gd name="connsiteY2" fmla="*/ 321328 h 1135164"/>
              <a:gd name="connsiteX3" fmla="*/ 4050454 w 5208694"/>
              <a:gd name="connsiteY3" fmla="*/ 409382 h 1135164"/>
              <a:gd name="connsiteX4" fmla="*/ 4402667 w 5208694"/>
              <a:gd name="connsiteY4" fmla="*/ 2982 h 1135164"/>
              <a:gd name="connsiteX5" fmla="*/ 4944534 w 5208694"/>
              <a:gd name="connsiteY5" fmla="*/ 226502 h 1135164"/>
              <a:gd name="connsiteX6" fmla="*/ 5208694 w 5208694"/>
              <a:gd name="connsiteY6" fmla="*/ 253595 h 1135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4" h="1135164">
                <a:moveTo>
                  <a:pt x="0" y="456795"/>
                </a:moveTo>
                <a:cubicBezTo>
                  <a:pt x="996245" y="806750"/>
                  <a:pt x="1992490" y="1156706"/>
                  <a:pt x="2506134" y="1134128"/>
                </a:cubicBezTo>
                <a:cubicBezTo>
                  <a:pt x="3019778" y="1111550"/>
                  <a:pt x="2824480" y="442119"/>
                  <a:pt x="3081867" y="321328"/>
                </a:cubicBezTo>
                <a:cubicBezTo>
                  <a:pt x="3339254" y="200537"/>
                  <a:pt x="3830321" y="462440"/>
                  <a:pt x="4050454" y="409382"/>
                </a:cubicBezTo>
                <a:cubicBezTo>
                  <a:pt x="4270587" y="356324"/>
                  <a:pt x="4253654" y="33462"/>
                  <a:pt x="4402667" y="2982"/>
                </a:cubicBezTo>
                <a:cubicBezTo>
                  <a:pt x="4551680" y="-27498"/>
                  <a:pt x="4810196" y="184733"/>
                  <a:pt x="4944534" y="226502"/>
                </a:cubicBezTo>
                <a:cubicBezTo>
                  <a:pt x="5078872" y="268271"/>
                  <a:pt x="5143783" y="260933"/>
                  <a:pt x="5208694" y="253595"/>
                </a:cubicBezTo>
              </a:path>
            </a:pathLst>
          </a:custGeom>
          <a:noFill/>
          <a:ln>
            <a:solidFill>
              <a:srgbClr val="C00000"/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8BC552E5-8133-4FDE-B964-EE7FD27035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7" name="Graphic 56">
            <a:extLst>
              <a:ext uri="{FF2B5EF4-FFF2-40B4-BE49-F238E27FC236}">
                <a16:creationId xmlns:a16="http://schemas.microsoft.com/office/drawing/2014/main" id="{6CB84217-ED55-421C-9CCF-71D2AB7DFA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672412" y="730852"/>
            <a:ext cx="281442" cy="281442"/>
          </a:xfrm>
          <a:prstGeom prst="rect">
            <a:avLst/>
          </a:prstGeom>
        </p:spPr>
      </p:pic>
      <p:pic>
        <p:nvPicPr>
          <p:cNvPr id="59" name="Graphic 58">
            <a:extLst>
              <a:ext uri="{FF2B5EF4-FFF2-40B4-BE49-F238E27FC236}">
                <a16:creationId xmlns:a16="http://schemas.microsoft.com/office/drawing/2014/main" id="{18F2B6F0-D047-4605-A15D-1AE73A28F1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-778697" y="4572099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8E718FCD-32CF-4D16-A413-0529FE64A58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63879" y="-75246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553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design</a:t>
            </a:r>
            <a:br>
              <a:rPr lang="nl-NL" dirty="0"/>
            </a:br>
            <a:r>
              <a:rPr lang="nl-NL" dirty="0"/>
              <a:t>Tweets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/>
              <a:t>Streaming &amp; Email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437876" y="1283921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21670" y="1074540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3403206" y="1283921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190496" y="2038644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4" name="Speech Bubble: Rectangle with Corners Rounded 103">
            <a:extLst>
              <a:ext uri="{FF2B5EF4-FFF2-40B4-BE49-F238E27FC236}">
                <a16:creationId xmlns:a16="http://schemas.microsoft.com/office/drawing/2014/main" id="{7B9D7EDE-81D4-43D0-BA07-813E84571C18}"/>
              </a:ext>
            </a:extLst>
          </p:cNvPr>
          <p:cNvSpPr/>
          <p:nvPr/>
        </p:nvSpPr>
        <p:spPr>
          <a:xfrm>
            <a:off x="4494202" y="2703874"/>
            <a:ext cx="1043428" cy="512311"/>
          </a:xfrm>
          <a:prstGeom prst="wedgeRoundRectCallout">
            <a:avLst>
              <a:gd name="adj1" fmla="val -67146"/>
              <a:gd name="adj2" fmla="val -1595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8" name="Speech Bubble: Rectangle with Corners Rounded 107">
            <a:extLst>
              <a:ext uri="{FF2B5EF4-FFF2-40B4-BE49-F238E27FC236}">
                <a16:creationId xmlns:a16="http://schemas.microsoft.com/office/drawing/2014/main" id="{FA6D9E99-8F7B-4097-A6FE-F0C578F3ACF8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100596"/>
              <a:gd name="adj2" fmla="val 16005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9" name="Speech Bubble: Rectangle with Corners Rounded 108">
            <a:extLst>
              <a:ext uri="{FF2B5EF4-FFF2-40B4-BE49-F238E27FC236}">
                <a16:creationId xmlns:a16="http://schemas.microsoft.com/office/drawing/2014/main" id="{6FF7F571-EC86-4B05-8640-0641FF10ACEE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19241"/>
              <a:gd name="adj2" fmla="val 1082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C67EE2FD-7599-45F1-A874-4C9B6D15137B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13" name="Speech Bubble: Rectangle with Corners Rounded 112">
            <a:extLst>
              <a:ext uri="{FF2B5EF4-FFF2-40B4-BE49-F238E27FC236}">
                <a16:creationId xmlns:a16="http://schemas.microsoft.com/office/drawing/2014/main" id="{D2F1E09E-6754-4A1C-926D-A92E879559E0}"/>
              </a:ext>
            </a:extLst>
          </p:cNvPr>
          <p:cNvSpPr/>
          <p:nvPr/>
        </p:nvSpPr>
        <p:spPr>
          <a:xfrm>
            <a:off x="583890" y="876957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7" name="Speech Bubble: Rectangle with Corners Rounded 106">
            <a:extLst>
              <a:ext uri="{FF2B5EF4-FFF2-40B4-BE49-F238E27FC236}">
                <a16:creationId xmlns:a16="http://schemas.microsoft.com/office/drawing/2014/main" id="{2D69D8A8-37C0-42C6-9CF3-C469F931E5A8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Speech Bubble: Rectangle with Corners Rounded 139">
            <a:extLst>
              <a:ext uri="{FF2B5EF4-FFF2-40B4-BE49-F238E27FC236}">
                <a16:creationId xmlns:a16="http://schemas.microsoft.com/office/drawing/2014/main" id="{1EE10747-5E7B-481C-B1C8-33D934ED953B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</p:cNvCxnSpPr>
          <p:nvPr/>
        </p:nvCxnSpPr>
        <p:spPr>
          <a:xfrm>
            <a:off x="2020356" y="1716121"/>
            <a:ext cx="592248" cy="708321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7619" y="2462918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5728" y="1639923"/>
            <a:ext cx="422382" cy="422382"/>
          </a:xfrm>
          <a:prstGeom prst="rect">
            <a:avLst/>
          </a:prstGeom>
        </p:spPr>
      </p:pic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6E1AFDFB-AACC-4856-BD34-9C669DB5C12E}"/>
              </a:ext>
            </a:extLst>
          </p:cNvPr>
          <p:cNvSpPr/>
          <p:nvPr/>
        </p:nvSpPr>
        <p:spPr>
          <a:xfrm>
            <a:off x="2558818" y="1631595"/>
            <a:ext cx="1018016" cy="490353"/>
          </a:xfrm>
          <a:prstGeom prst="wedgeRoundRectCallout">
            <a:avLst>
              <a:gd name="adj1" fmla="val -1385"/>
              <a:gd name="adj2" fmla="val 981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5F58C96C-BACD-46D6-A076-040496B2E57A}"/>
              </a:ext>
            </a:extLst>
          </p:cNvPr>
          <p:cNvSpPr/>
          <p:nvPr/>
        </p:nvSpPr>
        <p:spPr>
          <a:xfrm>
            <a:off x="6066306" y="143715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Speech Bubble: Rectangle with Corners Rounded 91">
            <a:extLst>
              <a:ext uri="{FF2B5EF4-FFF2-40B4-BE49-F238E27FC236}">
                <a16:creationId xmlns:a16="http://schemas.microsoft.com/office/drawing/2014/main" id="{3E3D96E7-1208-4B2A-8DDB-F6CF1E47C3F3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3" name="Speech Bubble: Rectangle 92">
            <a:extLst>
              <a:ext uri="{FF2B5EF4-FFF2-40B4-BE49-F238E27FC236}">
                <a16:creationId xmlns:a16="http://schemas.microsoft.com/office/drawing/2014/main" id="{98F3C279-E371-4ACF-95F3-FAB160109358}"/>
              </a:ext>
            </a:extLst>
          </p:cNvPr>
          <p:cNvSpPr/>
          <p:nvPr/>
        </p:nvSpPr>
        <p:spPr>
          <a:xfrm>
            <a:off x="39068" y="2259181"/>
            <a:ext cx="2075337" cy="1473164"/>
          </a:xfrm>
          <a:custGeom>
            <a:avLst/>
            <a:gdLst>
              <a:gd name="connsiteX0" fmla="*/ 0 w 2075337"/>
              <a:gd name="connsiteY0" fmla="*/ 0 h 1473164"/>
              <a:gd name="connsiteX1" fmla="*/ 403538 w 2075337"/>
              <a:gd name="connsiteY1" fmla="*/ 0 h 1473164"/>
              <a:gd name="connsiteX2" fmla="*/ 782863 w 2075337"/>
              <a:gd name="connsiteY2" fmla="*/ 0 h 1473164"/>
              <a:gd name="connsiteX3" fmla="*/ 1210613 w 2075337"/>
              <a:gd name="connsiteY3" fmla="*/ 0 h 1473164"/>
              <a:gd name="connsiteX4" fmla="*/ 1210613 w 2075337"/>
              <a:gd name="connsiteY4" fmla="*/ 0 h 1473164"/>
              <a:gd name="connsiteX5" fmla="*/ 1729448 w 2075337"/>
              <a:gd name="connsiteY5" fmla="*/ 0 h 1473164"/>
              <a:gd name="connsiteX6" fmla="*/ 2075337 w 2075337"/>
              <a:gd name="connsiteY6" fmla="*/ 0 h 1473164"/>
              <a:gd name="connsiteX7" fmla="*/ 2075337 w 2075337"/>
              <a:gd name="connsiteY7" fmla="*/ 412486 h 1473164"/>
              <a:gd name="connsiteX8" fmla="*/ 2075337 w 2075337"/>
              <a:gd name="connsiteY8" fmla="*/ 859346 h 1473164"/>
              <a:gd name="connsiteX9" fmla="*/ 2423360 w 2075337"/>
              <a:gd name="connsiteY9" fmla="*/ 970956 h 1473164"/>
              <a:gd name="connsiteX10" fmla="*/ 2744612 w 2075337"/>
              <a:gd name="connsiteY10" fmla="*/ 1073981 h 1473164"/>
              <a:gd name="connsiteX11" fmla="*/ 2396589 w 2075337"/>
              <a:gd name="connsiteY11" fmla="*/ 1153882 h 1473164"/>
              <a:gd name="connsiteX12" fmla="*/ 2075337 w 2075337"/>
              <a:gd name="connsiteY12" fmla="*/ 1227637 h 1473164"/>
              <a:gd name="connsiteX13" fmla="*/ 2075337 w 2075337"/>
              <a:gd name="connsiteY13" fmla="*/ 1473164 h 1473164"/>
              <a:gd name="connsiteX14" fmla="*/ 1729448 w 2075337"/>
              <a:gd name="connsiteY14" fmla="*/ 1473164 h 1473164"/>
              <a:gd name="connsiteX15" fmla="*/ 1210613 w 2075337"/>
              <a:gd name="connsiteY15" fmla="*/ 1473164 h 1473164"/>
              <a:gd name="connsiteX16" fmla="*/ 1210613 w 2075337"/>
              <a:gd name="connsiteY16" fmla="*/ 1473164 h 1473164"/>
              <a:gd name="connsiteX17" fmla="*/ 794969 w 2075337"/>
              <a:gd name="connsiteY17" fmla="*/ 1473164 h 1473164"/>
              <a:gd name="connsiteX18" fmla="*/ 415644 w 2075337"/>
              <a:gd name="connsiteY18" fmla="*/ 1473164 h 1473164"/>
              <a:gd name="connsiteX19" fmla="*/ 0 w 2075337"/>
              <a:gd name="connsiteY19" fmla="*/ 1473164 h 1473164"/>
              <a:gd name="connsiteX20" fmla="*/ 0 w 2075337"/>
              <a:gd name="connsiteY20" fmla="*/ 1227637 h 1473164"/>
              <a:gd name="connsiteX21" fmla="*/ 0 w 2075337"/>
              <a:gd name="connsiteY21" fmla="*/ 859346 h 1473164"/>
              <a:gd name="connsiteX22" fmla="*/ 0 w 2075337"/>
              <a:gd name="connsiteY22" fmla="*/ 859346 h 1473164"/>
              <a:gd name="connsiteX23" fmla="*/ 0 w 2075337"/>
              <a:gd name="connsiteY23" fmla="*/ 421080 h 1473164"/>
              <a:gd name="connsiteX24" fmla="*/ 0 w 2075337"/>
              <a:gd name="connsiteY24" fmla="*/ 0 h 147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75337" h="1473164" fill="none" extrusionOk="0">
                <a:moveTo>
                  <a:pt x="0" y="0"/>
                </a:moveTo>
                <a:cubicBezTo>
                  <a:pt x="126318" y="-23358"/>
                  <a:pt x="229438" y="44336"/>
                  <a:pt x="403538" y="0"/>
                </a:cubicBezTo>
                <a:cubicBezTo>
                  <a:pt x="577638" y="-44336"/>
                  <a:pt x="691027" y="16730"/>
                  <a:pt x="782863" y="0"/>
                </a:cubicBezTo>
                <a:cubicBezTo>
                  <a:pt x="874699" y="-16730"/>
                  <a:pt x="1010414" y="1865"/>
                  <a:pt x="1210613" y="0"/>
                </a:cubicBezTo>
                <a:lnTo>
                  <a:pt x="1210613" y="0"/>
                </a:lnTo>
                <a:cubicBezTo>
                  <a:pt x="1331558" y="-44644"/>
                  <a:pt x="1610242" y="42932"/>
                  <a:pt x="1729448" y="0"/>
                </a:cubicBezTo>
                <a:cubicBezTo>
                  <a:pt x="1851730" y="-20270"/>
                  <a:pt x="1993060" y="30533"/>
                  <a:pt x="2075337" y="0"/>
                </a:cubicBezTo>
                <a:cubicBezTo>
                  <a:pt x="2124215" y="189988"/>
                  <a:pt x="2066261" y="239637"/>
                  <a:pt x="2075337" y="412486"/>
                </a:cubicBezTo>
                <a:cubicBezTo>
                  <a:pt x="2084413" y="585335"/>
                  <a:pt x="2031599" y="748869"/>
                  <a:pt x="2075337" y="859346"/>
                </a:cubicBezTo>
                <a:cubicBezTo>
                  <a:pt x="2235505" y="884544"/>
                  <a:pt x="2281972" y="959098"/>
                  <a:pt x="2423360" y="970956"/>
                </a:cubicBezTo>
                <a:cubicBezTo>
                  <a:pt x="2564748" y="982814"/>
                  <a:pt x="2641519" y="1062692"/>
                  <a:pt x="2744612" y="1073981"/>
                </a:cubicBezTo>
                <a:cubicBezTo>
                  <a:pt x="2597955" y="1108221"/>
                  <a:pt x="2509785" y="1092114"/>
                  <a:pt x="2396589" y="1153882"/>
                </a:cubicBezTo>
                <a:cubicBezTo>
                  <a:pt x="2283393" y="1215650"/>
                  <a:pt x="2145365" y="1200156"/>
                  <a:pt x="2075337" y="1227637"/>
                </a:cubicBezTo>
                <a:cubicBezTo>
                  <a:pt x="2081071" y="1285119"/>
                  <a:pt x="2068955" y="1397237"/>
                  <a:pt x="2075337" y="1473164"/>
                </a:cubicBezTo>
                <a:cubicBezTo>
                  <a:pt x="1902857" y="1507470"/>
                  <a:pt x="1861835" y="1433585"/>
                  <a:pt x="1729448" y="1473164"/>
                </a:cubicBezTo>
                <a:cubicBezTo>
                  <a:pt x="1608755" y="1477949"/>
                  <a:pt x="1319047" y="1441190"/>
                  <a:pt x="1210613" y="1473164"/>
                </a:cubicBezTo>
                <a:lnTo>
                  <a:pt x="1210613" y="1473164"/>
                </a:lnTo>
                <a:cubicBezTo>
                  <a:pt x="1069315" y="1515294"/>
                  <a:pt x="917415" y="1446087"/>
                  <a:pt x="794969" y="1473164"/>
                </a:cubicBezTo>
                <a:cubicBezTo>
                  <a:pt x="672523" y="1500241"/>
                  <a:pt x="542455" y="1451289"/>
                  <a:pt x="415644" y="1473164"/>
                </a:cubicBezTo>
                <a:cubicBezTo>
                  <a:pt x="288834" y="1495039"/>
                  <a:pt x="129300" y="1442297"/>
                  <a:pt x="0" y="1473164"/>
                </a:cubicBezTo>
                <a:cubicBezTo>
                  <a:pt x="-6467" y="1413340"/>
                  <a:pt x="9015" y="1299611"/>
                  <a:pt x="0" y="1227637"/>
                </a:cubicBezTo>
                <a:cubicBezTo>
                  <a:pt x="-24561" y="1082090"/>
                  <a:pt x="7239" y="973072"/>
                  <a:pt x="0" y="859346"/>
                </a:cubicBezTo>
                <a:lnTo>
                  <a:pt x="0" y="859346"/>
                </a:lnTo>
                <a:cubicBezTo>
                  <a:pt x="-26730" y="695149"/>
                  <a:pt x="13847" y="596913"/>
                  <a:pt x="0" y="421080"/>
                </a:cubicBezTo>
                <a:cubicBezTo>
                  <a:pt x="-13847" y="245247"/>
                  <a:pt x="39486" y="143669"/>
                  <a:pt x="0" y="0"/>
                </a:cubicBezTo>
                <a:close/>
              </a:path>
              <a:path w="2075337" h="1473164" stroke="0" extrusionOk="0">
                <a:moveTo>
                  <a:pt x="0" y="0"/>
                </a:moveTo>
                <a:cubicBezTo>
                  <a:pt x="158499" y="-13930"/>
                  <a:pt x="307422" y="30561"/>
                  <a:pt x="415644" y="0"/>
                </a:cubicBezTo>
                <a:cubicBezTo>
                  <a:pt x="523866" y="-30561"/>
                  <a:pt x="634980" y="13636"/>
                  <a:pt x="831288" y="0"/>
                </a:cubicBezTo>
                <a:cubicBezTo>
                  <a:pt x="1027596" y="-13636"/>
                  <a:pt x="1074901" y="407"/>
                  <a:pt x="1210613" y="0"/>
                </a:cubicBezTo>
                <a:lnTo>
                  <a:pt x="1210613" y="0"/>
                </a:lnTo>
                <a:cubicBezTo>
                  <a:pt x="1326397" y="-54622"/>
                  <a:pt x="1542812" y="41984"/>
                  <a:pt x="1729448" y="0"/>
                </a:cubicBezTo>
                <a:cubicBezTo>
                  <a:pt x="1809438" y="-8563"/>
                  <a:pt x="1938289" y="7601"/>
                  <a:pt x="2075337" y="0"/>
                </a:cubicBezTo>
                <a:cubicBezTo>
                  <a:pt x="2097930" y="152856"/>
                  <a:pt x="2034835" y="270702"/>
                  <a:pt x="2075337" y="446860"/>
                </a:cubicBezTo>
                <a:cubicBezTo>
                  <a:pt x="2115839" y="623018"/>
                  <a:pt x="2033782" y="663714"/>
                  <a:pt x="2075337" y="859346"/>
                </a:cubicBezTo>
                <a:cubicBezTo>
                  <a:pt x="2172632" y="847538"/>
                  <a:pt x="2299205" y="969357"/>
                  <a:pt x="2416667" y="968810"/>
                </a:cubicBezTo>
                <a:cubicBezTo>
                  <a:pt x="2534129" y="968263"/>
                  <a:pt x="2654371" y="1059957"/>
                  <a:pt x="2744612" y="1073981"/>
                </a:cubicBezTo>
                <a:cubicBezTo>
                  <a:pt x="2612156" y="1124473"/>
                  <a:pt x="2485171" y="1094976"/>
                  <a:pt x="2396589" y="1153882"/>
                </a:cubicBezTo>
                <a:cubicBezTo>
                  <a:pt x="2308007" y="1212788"/>
                  <a:pt x="2220643" y="1168310"/>
                  <a:pt x="2075337" y="1227637"/>
                </a:cubicBezTo>
                <a:cubicBezTo>
                  <a:pt x="2098674" y="1288047"/>
                  <a:pt x="2049585" y="1383280"/>
                  <a:pt x="2075337" y="1473164"/>
                </a:cubicBezTo>
                <a:cubicBezTo>
                  <a:pt x="1940790" y="1503100"/>
                  <a:pt x="1849605" y="1467646"/>
                  <a:pt x="1729448" y="1473164"/>
                </a:cubicBezTo>
                <a:cubicBezTo>
                  <a:pt x="1524759" y="1504485"/>
                  <a:pt x="1325553" y="1467906"/>
                  <a:pt x="1210613" y="1473164"/>
                </a:cubicBezTo>
                <a:lnTo>
                  <a:pt x="1210613" y="1473164"/>
                </a:lnTo>
                <a:cubicBezTo>
                  <a:pt x="1029596" y="1476490"/>
                  <a:pt x="948632" y="1442888"/>
                  <a:pt x="843394" y="1473164"/>
                </a:cubicBezTo>
                <a:cubicBezTo>
                  <a:pt x="738156" y="1503440"/>
                  <a:pt x="569551" y="1437432"/>
                  <a:pt x="476174" y="1473164"/>
                </a:cubicBezTo>
                <a:cubicBezTo>
                  <a:pt x="382797" y="1508896"/>
                  <a:pt x="192306" y="1431604"/>
                  <a:pt x="0" y="1473164"/>
                </a:cubicBezTo>
                <a:cubicBezTo>
                  <a:pt x="-7771" y="1406819"/>
                  <a:pt x="17068" y="1307571"/>
                  <a:pt x="0" y="1227637"/>
                </a:cubicBezTo>
                <a:cubicBezTo>
                  <a:pt x="-15359" y="1145419"/>
                  <a:pt x="434" y="970409"/>
                  <a:pt x="0" y="859346"/>
                </a:cubicBezTo>
                <a:lnTo>
                  <a:pt x="0" y="859346"/>
                </a:lnTo>
                <a:cubicBezTo>
                  <a:pt x="-10367" y="640087"/>
                  <a:pt x="26932" y="585095"/>
                  <a:pt x="0" y="412486"/>
                </a:cubicBezTo>
                <a:cubicBezTo>
                  <a:pt x="-26932" y="239877"/>
                  <a:pt x="14658" y="146997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249"/>
                      <a:gd name="adj2" fmla="val 22903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Custom</a:t>
            </a:r>
            <a:r>
              <a:rPr lang="nl-NL" sz="1100" dirty="0"/>
              <a:t> code in multiple small units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each</a:t>
            </a:r>
            <a:r>
              <a:rPr lang="nl-NL" sz="1100" dirty="0"/>
              <a:t> </a:t>
            </a:r>
            <a:r>
              <a:rPr lang="nl-NL" sz="1100" dirty="0" err="1"/>
              <a:t>build</a:t>
            </a:r>
            <a:r>
              <a:rPr lang="nl-NL" sz="1100" dirty="0"/>
              <a:t> | test | </a:t>
            </a:r>
            <a:r>
              <a:rPr lang="nl-NL" sz="1100" dirty="0" err="1"/>
              <a:t>deploy</a:t>
            </a:r>
            <a:r>
              <a:rPr lang="nl-NL" sz="1100" dirty="0"/>
              <a:t> | </a:t>
            </a:r>
            <a:r>
              <a:rPr lang="nl-NL" sz="1100" dirty="0" err="1"/>
              <a:t>scale</a:t>
            </a:r>
            <a:r>
              <a:rPr lang="nl-NL" sz="1100" dirty="0"/>
              <a:t> | </a:t>
            </a:r>
            <a:r>
              <a:rPr lang="nl-NL" sz="1100" dirty="0" err="1"/>
              <a:t>fail</a:t>
            </a:r>
            <a:endParaRPr lang="nl-NL" sz="1100" dirty="0"/>
          </a:p>
          <a:p>
            <a:pPr algn="ctr"/>
            <a:r>
              <a:rPr lang="nl-NL" sz="1100" dirty="0" err="1"/>
              <a:t>Asynchronous</a:t>
            </a:r>
            <a:r>
              <a:rPr lang="nl-NL" sz="1100" dirty="0"/>
              <a:t> </a:t>
            </a:r>
            <a:r>
              <a:rPr lang="nl-NL" sz="1100" dirty="0" err="1"/>
              <a:t>interactions</a:t>
            </a:r>
            <a:endParaRPr lang="nl-NL" sz="1100" dirty="0"/>
          </a:p>
          <a:p>
            <a:pPr algn="ctr"/>
            <a:r>
              <a:rPr lang="nl-NL" sz="1100" dirty="0" err="1"/>
              <a:t>Managed</a:t>
            </a:r>
            <a:r>
              <a:rPr lang="nl-NL" sz="1100" dirty="0"/>
              <a:t> Platform (</a:t>
            </a:r>
            <a:r>
              <a:rPr lang="nl-NL" sz="1100" dirty="0" err="1"/>
              <a:t>and</a:t>
            </a:r>
            <a:r>
              <a:rPr lang="nl-NL" sz="1100" dirty="0"/>
              <a:t> </a:t>
            </a:r>
            <a:r>
              <a:rPr lang="nl-NL" sz="1100" dirty="0" err="1"/>
              <a:t>underlying</a:t>
            </a:r>
            <a:r>
              <a:rPr lang="nl-NL" sz="1100" dirty="0"/>
              <a:t> Infra) </a:t>
            </a:r>
            <a:r>
              <a:rPr lang="nl-NL" sz="1100" dirty="0" err="1"/>
              <a:t>with</a:t>
            </a:r>
            <a:r>
              <a:rPr lang="nl-NL" sz="1100" dirty="0"/>
              <a:t> built in </a:t>
            </a:r>
            <a:r>
              <a:rPr lang="nl-NL" sz="1100" dirty="0" err="1"/>
              <a:t>logging</a:t>
            </a:r>
            <a:r>
              <a:rPr lang="nl-NL" sz="1100" dirty="0"/>
              <a:t> | monitoring | </a:t>
            </a:r>
            <a:r>
              <a:rPr lang="nl-NL" sz="1100" dirty="0" err="1"/>
              <a:t>Ops</a:t>
            </a:r>
            <a:r>
              <a:rPr lang="nl-NL" sz="1100" dirty="0"/>
              <a:t> </a:t>
            </a:r>
            <a:br>
              <a:rPr lang="nl-NL" sz="1100" dirty="0"/>
            </a:br>
            <a:r>
              <a:rPr lang="nl-NL" sz="1100" dirty="0" err="1"/>
              <a:t>Configured</a:t>
            </a:r>
            <a:r>
              <a:rPr lang="nl-NL" sz="1100" dirty="0"/>
              <a:t> </a:t>
            </a:r>
            <a:r>
              <a:rPr lang="nl-NL" sz="1100" dirty="0" err="1"/>
              <a:t>through</a:t>
            </a:r>
            <a:r>
              <a:rPr lang="nl-NL" sz="1100" dirty="0"/>
              <a:t> Infra as Code</a:t>
            </a:r>
            <a:endParaRPr lang="en-NL" sz="1100" dirty="0"/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C26A2520-0956-4191-B5F6-1938848ED816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05834D4-9A33-400A-98D1-2E7A2DE06ECC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342CD365-0572-41E9-B5A4-922EB2A2F1D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99" name="Graphic 90">
            <a:extLst>
              <a:ext uri="{FF2B5EF4-FFF2-40B4-BE49-F238E27FC236}">
                <a16:creationId xmlns:a16="http://schemas.microsoft.com/office/drawing/2014/main" id="{A063934D-FB5D-4AAA-A4F2-E01D4E17738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1" name="Graphic 106">
            <a:extLst>
              <a:ext uri="{FF2B5EF4-FFF2-40B4-BE49-F238E27FC236}">
                <a16:creationId xmlns:a16="http://schemas.microsoft.com/office/drawing/2014/main" id="{7AC4740A-08FD-4FB8-8382-DFBE5A7C935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2" name="Graphic 8">
            <a:extLst>
              <a:ext uri="{FF2B5EF4-FFF2-40B4-BE49-F238E27FC236}">
                <a16:creationId xmlns:a16="http://schemas.microsoft.com/office/drawing/2014/main" id="{E2965D53-4016-406D-8E0D-06CB94FECB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05D3BA3C-4BC4-410C-8E36-890FA6261050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6EEE3597-95E1-4DB0-BDCB-07D1A0A2AA7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10" name="Rectangle 109">
            <a:extLst>
              <a:ext uri="{FF2B5EF4-FFF2-40B4-BE49-F238E27FC236}">
                <a16:creationId xmlns:a16="http://schemas.microsoft.com/office/drawing/2014/main" id="{26FCFB62-1990-47EB-A973-3883C1B3413C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1" name="Graphic 110">
            <a:extLst>
              <a:ext uri="{FF2B5EF4-FFF2-40B4-BE49-F238E27FC236}">
                <a16:creationId xmlns:a16="http://schemas.microsoft.com/office/drawing/2014/main" id="{BBA80E82-71D5-4758-80FF-379F44251DF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15" name="Graphic 114">
            <a:extLst>
              <a:ext uri="{FF2B5EF4-FFF2-40B4-BE49-F238E27FC236}">
                <a16:creationId xmlns:a16="http://schemas.microsoft.com/office/drawing/2014/main" id="{F06AD3F2-8501-47D4-A0E6-EC2009B6B0E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18" name="Graphic 117">
            <a:extLst>
              <a:ext uri="{FF2B5EF4-FFF2-40B4-BE49-F238E27FC236}">
                <a16:creationId xmlns:a16="http://schemas.microsoft.com/office/drawing/2014/main" id="{7A523090-C747-45B1-A223-598DADFB22A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19" name="Graphic 118">
            <a:extLst>
              <a:ext uri="{FF2B5EF4-FFF2-40B4-BE49-F238E27FC236}">
                <a16:creationId xmlns:a16="http://schemas.microsoft.com/office/drawing/2014/main" id="{3EE7D9D0-A37E-4105-BE21-02A82DB972B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57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104" grpId="0" animBg="1"/>
      <p:bldP spid="106" grpId="0" animBg="1"/>
      <p:bldP spid="108" grpId="0" animBg="1"/>
      <p:bldP spid="109" grpId="0" animBg="1"/>
      <p:bldP spid="112" grpId="0" animBg="1"/>
      <p:bldP spid="113" grpId="0" animBg="1"/>
      <p:bldP spid="107" grpId="0" animBg="1"/>
      <p:bldP spid="140" grpId="0" animBg="1"/>
      <p:bldP spid="87" grpId="0" animBg="1"/>
      <p:bldP spid="88" grpId="0" animBg="1"/>
      <p:bldP spid="9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Decoupling</a:t>
            </a:r>
            <a:endParaRPr lang="en-NL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131055" cy="1140026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101837" y="1423585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44220" y="1764157"/>
            <a:ext cx="1215471" cy="1291491"/>
            <a:chOff x="343358" y="1039735"/>
            <a:chExt cx="1215471" cy="129149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 Topic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12604" y="2195725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653084" y="1154313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endCxn id="55" idx="1"/>
          </p:cNvCxnSpPr>
          <p:nvPr/>
        </p:nvCxnSpPr>
        <p:spPr>
          <a:xfrm>
            <a:off x="3237788" y="2830710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307478" y="1458584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652417" y="1536704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447344" y="1129548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843932" y="2522102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39032" y="2856077"/>
            <a:ext cx="687906" cy="239347"/>
          </a:xfrm>
          <a:prstGeom prst="bentConnector3">
            <a:avLst>
              <a:gd name="adj1" fmla="val 63607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86900" y="1239520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961777" y="2062563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7050214" y="1492868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453711" y="1392823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641" y="1661358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677957" y="2038637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62729" y="2782051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5EB199-9E33-4EC0-A375-12850BA3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 dirty="0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472716-1909-4372-AC79-5CBB45AA464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A52F3075-FACF-4FC0-A810-FD0A7843DBB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090BFEFF-3831-45DC-9540-96A6404A9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097" y="127804"/>
            <a:ext cx="839014" cy="83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Speech Bubble: Rectangle with Corners Rounded 92">
            <a:extLst>
              <a:ext uri="{FF2B5EF4-FFF2-40B4-BE49-F238E27FC236}">
                <a16:creationId xmlns:a16="http://schemas.microsoft.com/office/drawing/2014/main" id="{AF0C9A76-6BD9-4A83-A8BE-5CE965BBFABB}"/>
              </a:ext>
            </a:extLst>
          </p:cNvPr>
          <p:cNvSpPr/>
          <p:nvPr/>
        </p:nvSpPr>
        <p:spPr>
          <a:xfrm>
            <a:off x="87633" y="794319"/>
            <a:ext cx="1917419" cy="2166181"/>
          </a:xfrm>
          <a:custGeom>
            <a:avLst/>
            <a:gdLst>
              <a:gd name="connsiteX0" fmla="*/ 0 w 1917419"/>
              <a:gd name="connsiteY0" fmla="*/ 319576 h 2166181"/>
              <a:gd name="connsiteX1" fmla="*/ 319576 w 1917419"/>
              <a:gd name="connsiteY1" fmla="*/ 0 h 2166181"/>
              <a:gd name="connsiteX2" fmla="*/ 735013 w 1917419"/>
              <a:gd name="connsiteY2" fmla="*/ 0 h 2166181"/>
              <a:gd name="connsiteX3" fmla="*/ 1118494 w 1917419"/>
              <a:gd name="connsiteY3" fmla="*/ 0 h 2166181"/>
              <a:gd name="connsiteX4" fmla="*/ 1118494 w 1917419"/>
              <a:gd name="connsiteY4" fmla="*/ 0 h 2166181"/>
              <a:gd name="connsiteX5" fmla="*/ 1597849 w 1917419"/>
              <a:gd name="connsiteY5" fmla="*/ 0 h 2166181"/>
              <a:gd name="connsiteX6" fmla="*/ 1597843 w 1917419"/>
              <a:gd name="connsiteY6" fmla="*/ 0 h 2166181"/>
              <a:gd name="connsiteX7" fmla="*/ 1917419 w 1917419"/>
              <a:gd name="connsiteY7" fmla="*/ 319576 h 2166181"/>
              <a:gd name="connsiteX8" fmla="*/ 1917419 w 1917419"/>
              <a:gd name="connsiteY8" fmla="*/ 361030 h 2166181"/>
              <a:gd name="connsiteX9" fmla="*/ 2112379 w 1917419"/>
              <a:gd name="connsiteY9" fmla="*/ 146478 h 2166181"/>
              <a:gd name="connsiteX10" fmla="*/ 2323586 w 1917419"/>
              <a:gd name="connsiteY10" fmla="*/ -85954 h 2166181"/>
              <a:gd name="connsiteX11" fmla="*/ 2116441 w 1917419"/>
              <a:gd name="connsiteY11" fmla="*/ 418196 h 2166181"/>
              <a:gd name="connsiteX12" fmla="*/ 1917419 w 1917419"/>
              <a:gd name="connsiteY12" fmla="*/ 902575 h 2166181"/>
              <a:gd name="connsiteX13" fmla="*/ 1917419 w 1917419"/>
              <a:gd name="connsiteY13" fmla="*/ 1374590 h 2166181"/>
              <a:gd name="connsiteX14" fmla="*/ 1917419 w 1917419"/>
              <a:gd name="connsiteY14" fmla="*/ 1846605 h 2166181"/>
              <a:gd name="connsiteX15" fmla="*/ 1597843 w 1917419"/>
              <a:gd name="connsiteY15" fmla="*/ 2166181 h 2166181"/>
              <a:gd name="connsiteX16" fmla="*/ 1597849 w 1917419"/>
              <a:gd name="connsiteY16" fmla="*/ 2166181 h 2166181"/>
              <a:gd name="connsiteX17" fmla="*/ 1118494 w 1917419"/>
              <a:gd name="connsiteY17" fmla="*/ 2166181 h 2166181"/>
              <a:gd name="connsiteX18" fmla="*/ 1118494 w 1917419"/>
              <a:gd name="connsiteY18" fmla="*/ 2166181 h 2166181"/>
              <a:gd name="connsiteX19" fmla="*/ 719035 w 1917419"/>
              <a:gd name="connsiteY19" fmla="*/ 2166181 h 2166181"/>
              <a:gd name="connsiteX20" fmla="*/ 319576 w 1917419"/>
              <a:gd name="connsiteY20" fmla="*/ 2166181 h 2166181"/>
              <a:gd name="connsiteX21" fmla="*/ 0 w 1917419"/>
              <a:gd name="connsiteY21" fmla="*/ 1846605 h 2166181"/>
              <a:gd name="connsiteX22" fmla="*/ 0 w 1917419"/>
              <a:gd name="connsiteY22" fmla="*/ 1365150 h 2166181"/>
              <a:gd name="connsiteX23" fmla="*/ 0 w 1917419"/>
              <a:gd name="connsiteY23" fmla="*/ 902575 h 2166181"/>
              <a:gd name="connsiteX24" fmla="*/ 0 w 1917419"/>
              <a:gd name="connsiteY24" fmla="*/ 361030 h 2166181"/>
              <a:gd name="connsiteX25" fmla="*/ 0 w 1917419"/>
              <a:gd name="connsiteY25" fmla="*/ 361030 h 2166181"/>
              <a:gd name="connsiteX26" fmla="*/ 0 w 1917419"/>
              <a:gd name="connsiteY26" fmla="*/ 319576 h 2166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17419" h="2166181" fill="none" extrusionOk="0">
                <a:moveTo>
                  <a:pt x="0" y="319576"/>
                </a:moveTo>
                <a:cubicBezTo>
                  <a:pt x="-15326" y="127030"/>
                  <a:pt x="149467" y="-27744"/>
                  <a:pt x="319576" y="0"/>
                </a:cubicBezTo>
                <a:cubicBezTo>
                  <a:pt x="406420" y="-48609"/>
                  <a:pt x="529855" y="18821"/>
                  <a:pt x="735013" y="0"/>
                </a:cubicBezTo>
                <a:cubicBezTo>
                  <a:pt x="940171" y="-18821"/>
                  <a:pt x="1007245" y="14221"/>
                  <a:pt x="1118494" y="0"/>
                </a:cubicBezTo>
                <a:lnTo>
                  <a:pt x="1118494" y="0"/>
                </a:lnTo>
                <a:cubicBezTo>
                  <a:pt x="1255442" y="-52212"/>
                  <a:pt x="1384875" y="53222"/>
                  <a:pt x="1597849" y="0"/>
                </a:cubicBezTo>
                <a:lnTo>
                  <a:pt x="1597843" y="0"/>
                </a:lnTo>
                <a:cubicBezTo>
                  <a:pt x="1751706" y="-34382"/>
                  <a:pt x="1942537" y="153352"/>
                  <a:pt x="1917419" y="319576"/>
                </a:cubicBezTo>
                <a:cubicBezTo>
                  <a:pt x="1919666" y="332761"/>
                  <a:pt x="1917335" y="345158"/>
                  <a:pt x="1917419" y="361030"/>
                </a:cubicBezTo>
                <a:cubicBezTo>
                  <a:pt x="2003996" y="264364"/>
                  <a:pt x="2043591" y="251384"/>
                  <a:pt x="2112379" y="146478"/>
                </a:cubicBezTo>
                <a:cubicBezTo>
                  <a:pt x="2181167" y="41572"/>
                  <a:pt x="2243777" y="41812"/>
                  <a:pt x="2323586" y="-85954"/>
                </a:cubicBezTo>
                <a:cubicBezTo>
                  <a:pt x="2299255" y="99468"/>
                  <a:pt x="2179978" y="216275"/>
                  <a:pt x="2116441" y="418196"/>
                </a:cubicBezTo>
                <a:cubicBezTo>
                  <a:pt x="2052903" y="620116"/>
                  <a:pt x="1962111" y="652066"/>
                  <a:pt x="1917419" y="902575"/>
                </a:cubicBezTo>
                <a:cubicBezTo>
                  <a:pt x="1921971" y="1007226"/>
                  <a:pt x="1910555" y="1151730"/>
                  <a:pt x="1917419" y="1374590"/>
                </a:cubicBezTo>
                <a:cubicBezTo>
                  <a:pt x="1924283" y="1597450"/>
                  <a:pt x="1904687" y="1746488"/>
                  <a:pt x="1917419" y="1846605"/>
                </a:cubicBezTo>
                <a:cubicBezTo>
                  <a:pt x="1898027" y="2034861"/>
                  <a:pt x="1764116" y="2121935"/>
                  <a:pt x="1597843" y="2166181"/>
                </a:cubicBezTo>
                <a:lnTo>
                  <a:pt x="1597849" y="2166181"/>
                </a:lnTo>
                <a:cubicBezTo>
                  <a:pt x="1454478" y="2184288"/>
                  <a:pt x="1281392" y="2122091"/>
                  <a:pt x="1118494" y="2166181"/>
                </a:cubicBezTo>
                <a:lnTo>
                  <a:pt x="1118494" y="2166181"/>
                </a:lnTo>
                <a:cubicBezTo>
                  <a:pt x="974874" y="2178433"/>
                  <a:pt x="827930" y="2123961"/>
                  <a:pt x="719035" y="2166181"/>
                </a:cubicBezTo>
                <a:cubicBezTo>
                  <a:pt x="610140" y="2208401"/>
                  <a:pt x="424950" y="2150330"/>
                  <a:pt x="319576" y="2166181"/>
                </a:cubicBezTo>
                <a:cubicBezTo>
                  <a:pt x="162868" y="2191539"/>
                  <a:pt x="18654" y="1996380"/>
                  <a:pt x="0" y="1846605"/>
                </a:cubicBezTo>
                <a:cubicBezTo>
                  <a:pt x="-10433" y="1653065"/>
                  <a:pt x="16664" y="1588377"/>
                  <a:pt x="0" y="1365150"/>
                </a:cubicBezTo>
                <a:cubicBezTo>
                  <a:pt x="-16664" y="1141923"/>
                  <a:pt x="54574" y="1046332"/>
                  <a:pt x="0" y="902575"/>
                </a:cubicBezTo>
                <a:cubicBezTo>
                  <a:pt x="-15195" y="700730"/>
                  <a:pt x="18372" y="528624"/>
                  <a:pt x="0" y="361030"/>
                </a:cubicBezTo>
                <a:lnTo>
                  <a:pt x="0" y="361030"/>
                </a:lnTo>
                <a:cubicBezTo>
                  <a:pt x="-1968" y="351570"/>
                  <a:pt x="3964" y="339100"/>
                  <a:pt x="0" y="319576"/>
                </a:cubicBezTo>
                <a:close/>
              </a:path>
              <a:path w="1917419" h="2166181" stroke="0" extrusionOk="0">
                <a:moveTo>
                  <a:pt x="0" y="319576"/>
                </a:moveTo>
                <a:cubicBezTo>
                  <a:pt x="9777" y="170995"/>
                  <a:pt x="175549" y="-20276"/>
                  <a:pt x="319576" y="0"/>
                </a:cubicBezTo>
                <a:cubicBezTo>
                  <a:pt x="402419" y="-19238"/>
                  <a:pt x="570398" y="5097"/>
                  <a:pt x="711046" y="0"/>
                </a:cubicBezTo>
                <a:cubicBezTo>
                  <a:pt x="851694" y="-5097"/>
                  <a:pt x="987496" y="22919"/>
                  <a:pt x="1118494" y="0"/>
                </a:cubicBezTo>
                <a:lnTo>
                  <a:pt x="1118494" y="0"/>
                </a:lnTo>
                <a:cubicBezTo>
                  <a:pt x="1250133" y="-39391"/>
                  <a:pt x="1485225" y="56825"/>
                  <a:pt x="1597849" y="0"/>
                </a:cubicBezTo>
                <a:lnTo>
                  <a:pt x="1597843" y="0"/>
                </a:lnTo>
                <a:cubicBezTo>
                  <a:pt x="1743676" y="19804"/>
                  <a:pt x="1914742" y="145707"/>
                  <a:pt x="1917419" y="319576"/>
                </a:cubicBezTo>
                <a:cubicBezTo>
                  <a:pt x="1919541" y="335609"/>
                  <a:pt x="1914960" y="348651"/>
                  <a:pt x="1917419" y="361030"/>
                </a:cubicBezTo>
                <a:cubicBezTo>
                  <a:pt x="1931683" y="293393"/>
                  <a:pt x="2088526" y="197545"/>
                  <a:pt x="2116441" y="142008"/>
                </a:cubicBezTo>
                <a:cubicBezTo>
                  <a:pt x="2144356" y="86471"/>
                  <a:pt x="2254557" y="4526"/>
                  <a:pt x="2323586" y="-85954"/>
                </a:cubicBezTo>
                <a:cubicBezTo>
                  <a:pt x="2287275" y="21997"/>
                  <a:pt x="2129746" y="256197"/>
                  <a:pt x="2128626" y="388540"/>
                </a:cubicBezTo>
                <a:cubicBezTo>
                  <a:pt x="2127506" y="520883"/>
                  <a:pt x="1960123" y="772548"/>
                  <a:pt x="1917419" y="902575"/>
                </a:cubicBezTo>
                <a:cubicBezTo>
                  <a:pt x="1933757" y="1009878"/>
                  <a:pt x="1909821" y="1141403"/>
                  <a:pt x="1917419" y="1346269"/>
                </a:cubicBezTo>
                <a:cubicBezTo>
                  <a:pt x="1925017" y="1551135"/>
                  <a:pt x="1905841" y="1707074"/>
                  <a:pt x="1917419" y="1846605"/>
                </a:cubicBezTo>
                <a:cubicBezTo>
                  <a:pt x="1922610" y="2031234"/>
                  <a:pt x="1741202" y="2153158"/>
                  <a:pt x="1597843" y="2166181"/>
                </a:cubicBezTo>
                <a:lnTo>
                  <a:pt x="1597849" y="2166181"/>
                </a:lnTo>
                <a:cubicBezTo>
                  <a:pt x="1420206" y="2197850"/>
                  <a:pt x="1357869" y="2125522"/>
                  <a:pt x="1118494" y="2166181"/>
                </a:cubicBezTo>
                <a:lnTo>
                  <a:pt x="1118494" y="2166181"/>
                </a:lnTo>
                <a:cubicBezTo>
                  <a:pt x="1037762" y="2167165"/>
                  <a:pt x="853872" y="2156309"/>
                  <a:pt x="727024" y="2166181"/>
                </a:cubicBezTo>
                <a:cubicBezTo>
                  <a:pt x="600176" y="2176053"/>
                  <a:pt x="492019" y="2166143"/>
                  <a:pt x="319576" y="2166181"/>
                </a:cubicBezTo>
                <a:cubicBezTo>
                  <a:pt x="180821" y="2155331"/>
                  <a:pt x="-2258" y="1971134"/>
                  <a:pt x="0" y="1846605"/>
                </a:cubicBezTo>
                <a:cubicBezTo>
                  <a:pt x="-35194" y="1728711"/>
                  <a:pt x="41898" y="1481229"/>
                  <a:pt x="0" y="1374590"/>
                </a:cubicBezTo>
                <a:cubicBezTo>
                  <a:pt x="-41898" y="1267951"/>
                  <a:pt x="7953" y="1088115"/>
                  <a:pt x="0" y="902575"/>
                </a:cubicBezTo>
                <a:cubicBezTo>
                  <a:pt x="-60171" y="742243"/>
                  <a:pt x="16969" y="510218"/>
                  <a:pt x="0" y="361030"/>
                </a:cubicBezTo>
                <a:lnTo>
                  <a:pt x="0" y="361030"/>
                </a:lnTo>
                <a:cubicBezTo>
                  <a:pt x="-1489" y="344231"/>
                  <a:pt x="1760" y="329049"/>
                  <a:pt x="0" y="319576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1183"/>
                      <a:gd name="adj2" fmla="val -5396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Encapsulation</a:t>
            </a:r>
            <a:r>
              <a:rPr lang="nl-NL" sz="1100" dirty="0"/>
              <a:t> (of </a:t>
            </a:r>
            <a:r>
              <a:rPr lang="nl-NL" sz="1100" dirty="0" err="1"/>
              <a:t>implementation</a:t>
            </a:r>
            <a:r>
              <a:rPr lang="nl-NL" sz="1100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Run time availability </a:t>
            </a:r>
            <a:r>
              <a:rPr lang="nl-NL" sz="1100" dirty="0" err="1"/>
              <a:t>independence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Independent release / </a:t>
            </a:r>
            <a:r>
              <a:rPr lang="nl-NL" sz="1100" dirty="0" err="1"/>
              <a:t>reconfigure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Independence of </a:t>
            </a:r>
            <a:r>
              <a:rPr lang="nl-NL" sz="1100" dirty="0" err="1"/>
              <a:t>scaling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Volume Load </a:t>
            </a:r>
            <a:r>
              <a:rPr lang="nl-NL" sz="1100" dirty="0" err="1"/>
              <a:t>Throttling</a:t>
            </a:r>
            <a:r>
              <a:rPr lang="nl-NL" sz="1100" dirty="0"/>
              <a:t>/</a:t>
            </a:r>
            <a:r>
              <a:rPr lang="nl-NL" sz="1100" dirty="0" err="1"/>
              <a:t>Absorption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</a:t>
            </a:r>
            <a:r>
              <a:rPr lang="nl-NL" sz="1100" dirty="0" err="1"/>
              <a:t>Boundary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Failure </a:t>
            </a:r>
            <a:r>
              <a:rPr lang="nl-NL" sz="1100" dirty="0" err="1"/>
              <a:t>isolation</a:t>
            </a:r>
            <a:endParaRPr lang="en-NL" sz="1100" dirty="0"/>
          </a:p>
        </p:txBody>
      </p:sp>
      <p:pic>
        <p:nvPicPr>
          <p:cNvPr id="94" name="Picture 2">
            <a:extLst>
              <a:ext uri="{FF2B5EF4-FFF2-40B4-BE49-F238E27FC236}">
                <a16:creationId xmlns:a16="http://schemas.microsoft.com/office/drawing/2014/main" id="{68E89C7F-4471-4C77-9ABC-C826D6903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4873" y="748612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305EF950-F6EF-4074-8DF0-FBE73CBC85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1352" y="1829319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7" name="Picture 2">
            <a:extLst>
              <a:ext uri="{FF2B5EF4-FFF2-40B4-BE49-F238E27FC236}">
                <a16:creationId xmlns:a16="http://schemas.microsoft.com/office/drawing/2014/main" id="{15FB61B4-FAE8-4AE1-A7FA-5D9BF75994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6086" y="18178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99" name="Picture 2">
            <a:extLst>
              <a:ext uri="{FF2B5EF4-FFF2-40B4-BE49-F238E27FC236}">
                <a16:creationId xmlns:a16="http://schemas.microsoft.com/office/drawing/2014/main" id="{F680FBAC-8314-4BCD-B692-29251BD8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678" y="195400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1" name="Picture 2">
            <a:extLst>
              <a:ext uri="{FF2B5EF4-FFF2-40B4-BE49-F238E27FC236}">
                <a16:creationId xmlns:a16="http://schemas.microsoft.com/office/drawing/2014/main" id="{89636DB4-F302-41EB-9C0B-3514C30095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1520" y="679993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pic>
        <p:nvPicPr>
          <p:cNvPr id="102" name="Picture 2">
            <a:extLst>
              <a:ext uri="{FF2B5EF4-FFF2-40B4-BE49-F238E27FC236}">
                <a16:creationId xmlns:a16="http://schemas.microsoft.com/office/drawing/2014/main" id="{97ACACED-0A71-4DF6-81F3-28DC19374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1923" y="2332377"/>
            <a:ext cx="349689" cy="349689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F6EE10BD-266E-4460-8ADA-8216191D0232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AE019492-56EF-4FCE-9446-DF7549717A4D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B6BBE5F5-74B0-4222-AD6F-737A820E2343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7" name="Graphic 90">
            <a:extLst>
              <a:ext uri="{FF2B5EF4-FFF2-40B4-BE49-F238E27FC236}">
                <a16:creationId xmlns:a16="http://schemas.microsoft.com/office/drawing/2014/main" id="{2BC6A2A5-A43A-4E47-8645-27C442886AB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88" name="Graphic 106">
            <a:extLst>
              <a:ext uri="{FF2B5EF4-FFF2-40B4-BE49-F238E27FC236}">
                <a16:creationId xmlns:a16="http://schemas.microsoft.com/office/drawing/2014/main" id="{27239148-8F90-4641-9120-65E853A776B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92" name="Graphic 8">
            <a:extLst>
              <a:ext uri="{FF2B5EF4-FFF2-40B4-BE49-F238E27FC236}">
                <a16:creationId xmlns:a16="http://schemas.microsoft.com/office/drawing/2014/main" id="{EEB683F4-0005-42A0-90A1-E0D2EDB70F1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3" name="Rectangle 102">
            <a:extLst>
              <a:ext uri="{FF2B5EF4-FFF2-40B4-BE49-F238E27FC236}">
                <a16:creationId xmlns:a16="http://schemas.microsoft.com/office/drawing/2014/main" id="{3E0FC72C-698A-4F09-8E1F-2933FB68D9B8}"/>
              </a:ext>
            </a:extLst>
          </p:cNvPr>
          <p:cNvSpPr/>
          <p:nvPr/>
        </p:nvSpPr>
        <p:spPr>
          <a:xfrm>
            <a:off x="6525455" y="4308660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4" name="Graphic 103">
            <a:extLst>
              <a:ext uri="{FF2B5EF4-FFF2-40B4-BE49-F238E27FC236}">
                <a16:creationId xmlns:a16="http://schemas.microsoft.com/office/drawing/2014/main" id="{EA0B0ACB-3F36-4944-98BE-1D472F701E3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5" name="Rectangle 104">
            <a:extLst>
              <a:ext uri="{FF2B5EF4-FFF2-40B4-BE49-F238E27FC236}">
                <a16:creationId xmlns:a16="http://schemas.microsoft.com/office/drawing/2014/main" id="{06A46B47-F8F6-4F24-B192-776D849083DA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6" name="Graphic 105">
            <a:extLst>
              <a:ext uri="{FF2B5EF4-FFF2-40B4-BE49-F238E27FC236}">
                <a16:creationId xmlns:a16="http://schemas.microsoft.com/office/drawing/2014/main" id="{A58B7B53-DF68-4B96-B33D-E1F868470E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pic>
        <p:nvPicPr>
          <p:cNvPr id="107" name="Graphic 106">
            <a:extLst>
              <a:ext uri="{FF2B5EF4-FFF2-40B4-BE49-F238E27FC236}">
                <a16:creationId xmlns:a16="http://schemas.microsoft.com/office/drawing/2014/main" id="{CBCE8393-4DB8-40FA-BB2E-EA95981C8D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665255" y="2347419"/>
            <a:ext cx="281442" cy="281442"/>
          </a:xfrm>
          <a:prstGeom prst="rect">
            <a:avLst/>
          </a:prstGeom>
        </p:spPr>
      </p:pic>
      <p:pic>
        <p:nvPicPr>
          <p:cNvPr id="108" name="Graphic 107">
            <a:extLst>
              <a:ext uri="{FF2B5EF4-FFF2-40B4-BE49-F238E27FC236}">
                <a16:creationId xmlns:a16="http://schemas.microsoft.com/office/drawing/2014/main" id="{D8013F4B-DE0C-47F8-A71A-C72918A0998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797311" y="2990363"/>
            <a:ext cx="431901" cy="431901"/>
          </a:xfrm>
          <a:prstGeom prst="rect">
            <a:avLst/>
          </a:prstGeom>
        </p:spPr>
      </p:pic>
      <p:pic>
        <p:nvPicPr>
          <p:cNvPr id="109" name="Graphic 108">
            <a:extLst>
              <a:ext uri="{FF2B5EF4-FFF2-40B4-BE49-F238E27FC236}">
                <a16:creationId xmlns:a16="http://schemas.microsoft.com/office/drawing/2014/main" id="{064313DF-719A-4D48-9C1F-15C08DE8A2E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701546" y="864100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208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Platform </a:t>
            </a:r>
            <a:r>
              <a:rPr lang="nl-NL" dirty="0" err="1"/>
              <a:t>Preparation</a:t>
            </a:r>
            <a:r>
              <a:rPr lang="nl-NL" dirty="0"/>
              <a:t> – </a:t>
            </a:r>
            <a:r>
              <a:rPr lang="nl-NL" dirty="0" err="1"/>
              <a:t>Infrastructure</a:t>
            </a:r>
            <a:r>
              <a:rPr lang="nl-NL" dirty="0"/>
              <a:t> as Code</a:t>
            </a:r>
            <a:br>
              <a:rPr lang="nl-NL" dirty="0"/>
            </a:br>
            <a:r>
              <a:rPr lang="nl-NL" dirty="0" err="1"/>
              <a:t>using</a:t>
            </a:r>
            <a:r>
              <a:rPr lang="nl-NL" dirty="0"/>
              <a:t> Resource Manager &amp; </a:t>
            </a:r>
            <a:r>
              <a:rPr lang="nl-NL" dirty="0" err="1"/>
              <a:t>Terraform</a:t>
            </a:r>
            <a:r>
              <a:rPr lang="nl-NL" dirty="0"/>
              <a:t> plan 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2635068" y="1046120"/>
            <a:ext cx="788159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Object Storage Bucket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4627312" y="3930956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1947820" y="3478556"/>
            <a:ext cx="1043428" cy="597162"/>
          </a:xfrm>
          <a:prstGeom prst="wedgeRoundRectCallout">
            <a:avLst>
              <a:gd name="adj1" fmla="val 99249"/>
              <a:gd name="adj2" fmla="val -74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Secure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Keys for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F013826A-E643-458C-9744-E08F5C963550}"/>
              </a:ext>
            </a:extLst>
          </p:cNvPr>
          <p:cNvSpPr/>
          <p:nvPr/>
        </p:nvSpPr>
        <p:spPr>
          <a:xfrm>
            <a:off x="5206078" y="3137701"/>
            <a:ext cx="1043428" cy="597162"/>
          </a:xfrm>
          <a:prstGeom prst="wedgeRoundRectCallout">
            <a:avLst>
              <a:gd name="adj1" fmla="val -52307"/>
              <a:gd name="adj2" fmla="val 111458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Compartment</a:t>
            </a:r>
            <a:r>
              <a:rPr lang="nl-NL" sz="900" dirty="0">
                <a:solidFill>
                  <a:schemeClr val="dk1"/>
                </a:solidFill>
              </a:rPr>
              <a:t> for Application resources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0F94F6FB-A181-4444-A2C3-1A8C0F66E90E}"/>
              </a:ext>
            </a:extLst>
          </p:cNvPr>
          <p:cNvSpPr/>
          <p:nvPr/>
        </p:nvSpPr>
        <p:spPr>
          <a:xfrm>
            <a:off x="8015869" y="2660083"/>
            <a:ext cx="1043428" cy="597162"/>
          </a:xfrm>
          <a:prstGeom prst="wedgeRoundRectCallout">
            <a:avLst>
              <a:gd name="adj1" fmla="val -46875"/>
              <a:gd name="adj2" fmla="val 13303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Configuration</a:t>
            </a:r>
            <a:r>
              <a:rPr lang="nl-NL" sz="900" dirty="0">
                <a:solidFill>
                  <a:schemeClr val="dk1"/>
                </a:solidFill>
              </a:rPr>
              <a:t> of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E181EAE-1162-4BC7-89AF-72A850EFE493}"/>
              </a:ext>
            </a:extLst>
          </p:cNvPr>
          <p:cNvGrpSpPr/>
          <p:nvPr/>
        </p:nvGrpSpPr>
        <p:grpSpPr>
          <a:xfrm>
            <a:off x="5713637" y="2086631"/>
            <a:ext cx="911906" cy="951487"/>
            <a:chOff x="9986753" y="1468849"/>
            <a:chExt cx="911906" cy="951487"/>
          </a:xfrm>
        </p:grpSpPr>
        <p:grpSp>
          <p:nvGrpSpPr>
            <p:cNvPr id="134" name="Group 133">
              <a:extLst>
                <a:ext uri="{FF2B5EF4-FFF2-40B4-BE49-F238E27FC236}">
                  <a16:creationId xmlns:a16="http://schemas.microsoft.com/office/drawing/2014/main" id="{26729ACD-84E3-4872-8CD9-F5824A667189}"/>
                </a:ext>
              </a:extLst>
            </p:cNvPr>
            <p:cNvGrpSpPr/>
            <p:nvPr/>
          </p:nvGrpSpPr>
          <p:grpSpPr>
            <a:xfrm>
              <a:off x="10131618" y="1468849"/>
              <a:ext cx="582945" cy="635162"/>
              <a:chOff x="10131618" y="1758788"/>
              <a:chExt cx="582945" cy="635162"/>
            </a:xfrm>
          </p:grpSpPr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9147B4FE-2389-446D-B1A3-00A4D44D115C}"/>
                  </a:ext>
                </a:extLst>
              </p:cNvPr>
              <p:cNvSpPr/>
              <p:nvPr/>
            </p:nvSpPr>
            <p:spPr>
              <a:xfrm>
                <a:off x="10131618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37" name="Group 136">
                <a:extLst>
                  <a:ext uri="{FF2B5EF4-FFF2-40B4-BE49-F238E27FC236}">
                    <a16:creationId xmlns:a16="http://schemas.microsoft.com/office/drawing/2014/main" id="{6517C4A0-9D0B-4D28-A2A4-F1E2EF2CB001}"/>
                  </a:ext>
                </a:extLst>
              </p:cNvPr>
              <p:cNvGrpSpPr/>
              <p:nvPr/>
            </p:nvGrpSpPr>
            <p:grpSpPr>
              <a:xfrm>
                <a:off x="10214652" y="1854090"/>
                <a:ext cx="421184" cy="421184"/>
                <a:chOff x="6894513" y="4081463"/>
                <a:chExt cx="509587" cy="509587"/>
              </a:xfrm>
            </p:grpSpPr>
            <p:sp>
              <p:nvSpPr>
                <p:cNvPr id="138" name="Freeform 31">
                  <a:extLst>
                    <a:ext uri="{FF2B5EF4-FFF2-40B4-BE49-F238E27FC236}">
                      <a16:creationId xmlns:a16="http://schemas.microsoft.com/office/drawing/2014/main" id="{D74D9461-B558-433C-AC4C-8C131EAF20A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38988" y="4381500"/>
                  <a:ext cx="109537" cy="80963"/>
                </a:xfrm>
                <a:custGeom>
                  <a:avLst/>
                  <a:gdLst>
                    <a:gd name="T0" fmla="*/ 18 w 303"/>
                    <a:gd name="T1" fmla="*/ 0 h 227"/>
                    <a:gd name="T2" fmla="*/ 0 w 303"/>
                    <a:gd name="T3" fmla="*/ 27 h 227"/>
                    <a:gd name="T4" fmla="*/ 76 w 303"/>
                    <a:gd name="T5" fmla="*/ 218 h 227"/>
                    <a:gd name="T6" fmla="*/ 81 w 303"/>
                    <a:gd name="T7" fmla="*/ 218 h 227"/>
                    <a:gd name="T8" fmla="*/ 115 w 303"/>
                    <a:gd name="T9" fmla="*/ 226 h 227"/>
                    <a:gd name="T10" fmla="*/ 302 w 303"/>
                    <a:gd name="T11" fmla="*/ 48 h 227"/>
                    <a:gd name="T12" fmla="*/ 296 w 303"/>
                    <a:gd name="T13" fmla="*/ 32 h 227"/>
                    <a:gd name="T14" fmla="*/ 18 w 303"/>
                    <a:gd name="T15" fmla="*/ 0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303" h="227">
                      <a:moveTo>
                        <a:pt x="18" y="0"/>
                      </a:moveTo>
                      <a:cubicBezTo>
                        <a:pt x="13" y="11"/>
                        <a:pt x="8" y="19"/>
                        <a:pt x="0" y="27"/>
                      </a:cubicBezTo>
                      <a:lnTo>
                        <a:pt x="76" y="218"/>
                      </a:lnTo>
                      <a:cubicBezTo>
                        <a:pt x="79" y="218"/>
                        <a:pt x="79" y="218"/>
                        <a:pt x="81" y="218"/>
                      </a:cubicBezTo>
                      <a:cubicBezTo>
                        <a:pt x="94" y="218"/>
                        <a:pt x="105" y="221"/>
                        <a:pt x="115" y="226"/>
                      </a:cubicBezTo>
                      <a:lnTo>
                        <a:pt x="302" y="48"/>
                      </a:lnTo>
                      <a:cubicBezTo>
                        <a:pt x="299" y="42"/>
                        <a:pt x="296" y="37"/>
                        <a:pt x="296" y="32"/>
                      </a:cubicBezTo>
                      <a:lnTo>
                        <a:pt x="18" y="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39" name="Freeform 32">
                  <a:extLst>
                    <a:ext uri="{FF2B5EF4-FFF2-40B4-BE49-F238E27FC236}">
                      <a16:creationId xmlns:a16="http://schemas.microsoft.com/office/drawing/2014/main" id="{436A4D77-C4ED-4811-8BF4-06F0348006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53263" y="4381500"/>
                  <a:ext cx="96837" cy="80963"/>
                </a:xfrm>
                <a:custGeom>
                  <a:avLst/>
                  <a:gdLst>
                    <a:gd name="T0" fmla="*/ 194 w 271"/>
                    <a:gd name="T1" fmla="*/ 39 h 227"/>
                    <a:gd name="T2" fmla="*/ 131 w 271"/>
                    <a:gd name="T3" fmla="*/ 0 h 227"/>
                    <a:gd name="T4" fmla="*/ 2 w 271"/>
                    <a:gd name="T5" fmla="*/ 21 h 227"/>
                    <a:gd name="T6" fmla="*/ 0 w 271"/>
                    <a:gd name="T7" fmla="*/ 32 h 227"/>
                    <a:gd name="T8" fmla="*/ 270 w 271"/>
                    <a:gd name="T9" fmla="*/ 226 h 227"/>
                    <a:gd name="T10" fmla="*/ 196 w 271"/>
                    <a:gd name="T11" fmla="*/ 39 h 227"/>
                    <a:gd name="T12" fmla="*/ 194 w 271"/>
                    <a:gd name="T13" fmla="*/ 39 h 2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71" h="227">
                      <a:moveTo>
                        <a:pt x="194" y="39"/>
                      </a:moveTo>
                      <a:cubicBezTo>
                        <a:pt x="167" y="39"/>
                        <a:pt x="144" y="24"/>
                        <a:pt x="131" y="0"/>
                      </a:cubicBezTo>
                      <a:lnTo>
                        <a:pt x="2" y="21"/>
                      </a:lnTo>
                      <a:cubicBezTo>
                        <a:pt x="2" y="24"/>
                        <a:pt x="0" y="29"/>
                        <a:pt x="0" y="32"/>
                      </a:cubicBezTo>
                      <a:lnTo>
                        <a:pt x="270" y="226"/>
                      </a:lnTo>
                      <a:lnTo>
                        <a:pt x="196" y="39"/>
                      </a:lnTo>
                      <a:lnTo>
                        <a:pt x="194" y="3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0" name="Freeform 33">
                  <a:extLst>
                    <a:ext uri="{FF2B5EF4-FFF2-40B4-BE49-F238E27FC236}">
                      <a16:creationId xmlns:a16="http://schemas.microsoft.com/office/drawing/2014/main" id="{66C85DCC-4AB7-4C38-8B23-C718B3EDF81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42150" y="4267200"/>
                  <a:ext cx="63500" cy="107950"/>
                </a:xfrm>
                <a:custGeom>
                  <a:avLst/>
                  <a:gdLst>
                    <a:gd name="T0" fmla="*/ 176 w 177"/>
                    <a:gd name="T1" fmla="*/ 235 h 299"/>
                    <a:gd name="T2" fmla="*/ 68 w 177"/>
                    <a:gd name="T3" fmla="*/ 0 h 299"/>
                    <a:gd name="T4" fmla="*/ 66 w 177"/>
                    <a:gd name="T5" fmla="*/ 0 h 299"/>
                    <a:gd name="T6" fmla="*/ 0 w 177"/>
                    <a:gd name="T7" fmla="*/ 269 h 299"/>
                    <a:gd name="T8" fmla="*/ 26 w 177"/>
                    <a:gd name="T9" fmla="*/ 298 h 299"/>
                    <a:gd name="T10" fmla="*/ 155 w 177"/>
                    <a:gd name="T11" fmla="*/ 277 h 299"/>
                    <a:gd name="T12" fmla="*/ 176 w 177"/>
                    <a:gd name="T13" fmla="*/ 235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77" h="299">
                      <a:moveTo>
                        <a:pt x="176" y="235"/>
                      </a:moveTo>
                      <a:lnTo>
                        <a:pt x="68" y="0"/>
                      </a:lnTo>
                      <a:lnTo>
                        <a:pt x="66" y="0"/>
                      </a:lnTo>
                      <a:lnTo>
                        <a:pt x="0" y="269"/>
                      </a:lnTo>
                      <a:cubicBezTo>
                        <a:pt x="11" y="277"/>
                        <a:pt x="18" y="285"/>
                        <a:pt x="26" y="298"/>
                      </a:cubicBezTo>
                      <a:lnTo>
                        <a:pt x="155" y="277"/>
                      </a:lnTo>
                      <a:cubicBezTo>
                        <a:pt x="157" y="261"/>
                        <a:pt x="165" y="246"/>
                        <a:pt x="176" y="23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1" name="Freeform 34">
                  <a:extLst>
                    <a:ext uri="{FF2B5EF4-FFF2-40B4-BE49-F238E27FC236}">
                      <a16:creationId xmlns:a16="http://schemas.microsoft.com/office/drawing/2014/main" id="{00678B1D-1FFC-4C96-A808-B65047FFAF8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080250" y="4251325"/>
                  <a:ext cx="144463" cy="96838"/>
                </a:xfrm>
                <a:custGeom>
                  <a:avLst/>
                  <a:gdLst>
                    <a:gd name="T0" fmla="*/ 118 w 402"/>
                    <a:gd name="T1" fmla="*/ 261 h 270"/>
                    <a:gd name="T2" fmla="*/ 149 w 402"/>
                    <a:gd name="T3" fmla="*/ 269 h 270"/>
                    <a:gd name="T4" fmla="*/ 401 w 402"/>
                    <a:gd name="T5" fmla="*/ 18 h 270"/>
                    <a:gd name="T6" fmla="*/ 395 w 402"/>
                    <a:gd name="T7" fmla="*/ 8 h 270"/>
                    <a:gd name="T8" fmla="*/ 18 w 402"/>
                    <a:gd name="T9" fmla="*/ 0 h 270"/>
                    <a:gd name="T10" fmla="*/ 0 w 402"/>
                    <a:gd name="T11" fmla="*/ 29 h 270"/>
                    <a:gd name="T12" fmla="*/ 107 w 402"/>
                    <a:gd name="T13" fmla="*/ 263 h 270"/>
                    <a:gd name="T14" fmla="*/ 118 w 402"/>
                    <a:gd name="T15" fmla="*/ 261 h 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02" h="270">
                      <a:moveTo>
                        <a:pt x="118" y="261"/>
                      </a:moveTo>
                      <a:cubicBezTo>
                        <a:pt x="128" y="261"/>
                        <a:pt x="141" y="263"/>
                        <a:pt x="149" y="269"/>
                      </a:cubicBezTo>
                      <a:lnTo>
                        <a:pt x="401" y="18"/>
                      </a:lnTo>
                      <a:cubicBezTo>
                        <a:pt x="398" y="15"/>
                        <a:pt x="398" y="10"/>
                        <a:pt x="395" y="8"/>
                      </a:cubicBezTo>
                      <a:lnTo>
                        <a:pt x="18" y="0"/>
                      </a:lnTo>
                      <a:cubicBezTo>
                        <a:pt x="15" y="10"/>
                        <a:pt x="7" y="21"/>
                        <a:pt x="0" y="29"/>
                      </a:cubicBezTo>
                      <a:lnTo>
                        <a:pt x="107" y="263"/>
                      </a:lnTo>
                      <a:cubicBezTo>
                        <a:pt x="112" y="261"/>
                        <a:pt x="115" y="261"/>
                        <a:pt x="118" y="261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2" name="Freeform 35">
                  <a:extLst>
                    <a:ext uri="{FF2B5EF4-FFF2-40B4-BE49-F238E27FC236}">
                      <a16:creationId xmlns:a16="http://schemas.microsoft.com/office/drawing/2014/main" id="{D2C57A72-6644-4227-8890-04A987628A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145338" y="4268788"/>
                  <a:ext cx="112712" cy="107950"/>
                </a:xfrm>
                <a:custGeom>
                  <a:avLst/>
                  <a:gdLst>
                    <a:gd name="T0" fmla="*/ 252 w 311"/>
                    <a:gd name="T1" fmla="*/ 0 h 299"/>
                    <a:gd name="T2" fmla="*/ 0 w 311"/>
                    <a:gd name="T3" fmla="*/ 251 h 299"/>
                    <a:gd name="T4" fmla="*/ 6 w 311"/>
                    <a:gd name="T5" fmla="*/ 269 h 299"/>
                    <a:gd name="T6" fmla="*/ 278 w 311"/>
                    <a:gd name="T7" fmla="*/ 298 h 299"/>
                    <a:gd name="T8" fmla="*/ 310 w 311"/>
                    <a:gd name="T9" fmla="*/ 264 h 299"/>
                    <a:gd name="T10" fmla="*/ 270 w 311"/>
                    <a:gd name="T11" fmla="*/ 8 h 299"/>
                    <a:gd name="T12" fmla="*/ 252 w 311"/>
                    <a:gd name="T13" fmla="*/ 0 h 2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11" h="299">
                      <a:moveTo>
                        <a:pt x="252" y="0"/>
                      </a:moveTo>
                      <a:lnTo>
                        <a:pt x="0" y="251"/>
                      </a:lnTo>
                      <a:cubicBezTo>
                        <a:pt x="3" y="256"/>
                        <a:pt x="6" y="262"/>
                        <a:pt x="6" y="269"/>
                      </a:cubicBezTo>
                      <a:lnTo>
                        <a:pt x="278" y="298"/>
                      </a:lnTo>
                      <a:cubicBezTo>
                        <a:pt x="286" y="283"/>
                        <a:pt x="297" y="272"/>
                        <a:pt x="310" y="264"/>
                      </a:cubicBezTo>
                      <a:lnTo>
                        <a:pt x="270" y="8"/>
                      </a:lnTo>
                      <a:cubicBezTo>
                        <a:pt x="265" y="6"/>
                        <a:pt x="257" y="3"/>
                        <a:pt x="252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43" name="Freeform 36">
                  <a:extLst>
                    <a:ext uri="{FF2B5EF4-FFF2-40B4-BE49-F238E27FC236}">
                      <a16:creationId xmlns:a16="http://schemas.microsoft.com/office/drawing/2014/main" id="{9626371A-4481-4BF9-B528-C08010E21E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894513" y="4081463"/>
                  <a:ext cx="509587" cy="509587"/>
                </a:xfrm>
                <a:custGeom>
                  <a:avLst/>
                  <a:gdLst>
                    <a:gd name="T0" fmla="*/ 708 w 1417"/>
                    <a:gd name="T1" fmla="*/ 0 h 1415"/>
                    <a:gd name="T2" fmla="*/ 0 w 1417"/>
                    <a:gd name="T3" fmla="*/ 707 h 1415"/>
                    <a:gd name="T4" fmla="*/ 708 w 1417"/>
                    <a:gd name="T5" fmla="*/ 1414 h 1415"/>
                    <a:gd name="T6" fmla="*/ 1416 w 1417"/>
                    <a:gd name="T7" fmla="*/ 707 h 1415"/>
                    <a:gd name="T8" fmla="*/ 708 w 1417"/>
                    <a:gd name="T9" fmla="*/ 0 h 1415"/>
                    <a:gd name="T10" fmla="*/ 1041 w 1417"/>
                    <a:gd name="T11" fmla="*/ 919 h 1415"/>
                    <a:gd name="T12" fmla="*/ 1007 w 1417"/>
                    <a:gd name="T13" fmla="*/ 911 h 1415"/>
                    <a:gd name="T14" fmla="*/ 821 w 1417"/>
                    <a:gd name="T15" fmla="*/ 1089 h 1415"/>
                    <a:gd name="T16" fmla="*/ 828 w 1417"/>
                    <a:gd name="T17" fmla="*/ 1121 h 1415"/>
                    <a:gd name="T18" fmla="*/ 758 w 1417"/>
                    <a:gd name="T19" fmla="*/ 1192 h 1415"/>
                    <a:gd name="T20" fmla="*/ 687 w 1417"/>
                    <a:gd name="T21" fmla="*/ 1121 h 1415"/>
                    <a:gd name="T22" fmla="*/ 690 w 1417"/>
                    <a:gd name="T23" fmla="*/ 1100 h 1415"/>
                    <a:gd name="T24" fmla="*/ 412 w 1417"/>
                    <a:gd name="T25" fmla="*/ 903 h 1415"/>
                    <a:gd name="T26" fmla="*/ 370 w 1417"/>
                    <a:gd name="T27" fmla="*/ 916 h 1415"/>
                    <a:gd name="T28" fmla="*/ 299 w 1417"/>
                    <a:gd name="T29" fmla="*/ 846 h 1415"/>
                    <a:gd name="T30" fmla="*/ 364 w 1417"/>
                    <a:gd name="T31" fmla="*/ 775 h 1415"/>
                    <a:gd name="T32" fmla="*/ 430 w 1417"/>
                    <a:gd name="T33" fmla="*/ 506 h 1415"/>
                    <a:gd name="T34" fmla="*/ 396 w 1417"/>
                    <a:gd name="T35" fmla="*/ 445 h 1415"/>
                    <a:gd name="T36" fmla="*/ 467 w 1417"/>
                    <a:gd name="T37" fmla="*/ 375 h 1415"/>
                    <a:gd name="T38" fmla="*/ 535 w 1417"/>
                    <a:gd name="T39" fmla="*/ 424 h 1415"/>
                    <a:gd name="T40" fmla="*/ 912 w 1417"/>
                    <a:gd name="T41" fmla="*/ 432 h 1415"/>
                    <a:gd name="T42" fmla="*/ 978 w 1417"/>
                    <a:gd name="T43" fmla="*/ 385 h 1415"/>
                    <a:gd name="T44" fmla="*/ 1049 w 1417"/>
                    <a:gd name="T45" fmla="*/ 456 h 1415"/>
                    <a:gd name="T46" fmla="*/ 1009 w 1417"/>
                    <a:gd name="T47" fmla="*/ 519 h 1415"/>
                    <a:gd name="T48" fmla="*/ 1049 w 1417"/>
                    <a:gd name="T49" fmla="*/ 775 h 1415"/>
                    <a:gd name="T50" fmla="*/ 1109 w 1417"/>
                    <a:gd name="T51" fmla="*/ 846 h 1415"/>
                    <a:gd name="T52" fmla="*/ 1041 w 1417"/>
                    <a:gd name="T53" fmla="*/ 919 h 14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1417" h="1415">
                      <a:moveTo>
                        <a:pt x="708" y="0"/>
                      </a:moveTo>
                      <a:cubicBezTo>
                        <a:pt x="317" y="0"/>
                        <a:pt x="0" y="317"/>
                        <a:pt x="0" y="707"/>
                      </a:cubicBezTo>
                      <a:cubicBezTo>
                        <a:pt x="0" y="1098"/>
                        <a:pt x="317" y="1414"/>
                        <a:pt x="708" y="1414"/>
                      </a:cubicBezTo>
                      <a:cubicBezTo>
                        <a:pt x="1099" y="1414"/>
                        <a:pt x="1416" y="1097"/>
                        <a:pt x="1416" y="707"/>
                      </a:cubicBezTo>
                      <a:cubicBezTo>
                        <a:pt x="1413" y="314"/>
                        <a:pt x="1099" y="0"/>
                        <a:pt x="708" y="0"/>
                      </a:cubicBezTo>
                      <a:close/>
                      <a:moveTo>
                        <a:pt x="1041" y="919"/>
                      </a:moveTo>
                      <a:cubicBezTo>
                        <a:pt x="1028" y="919"/>
                        <a:pt x="1017" y="916"/>
                        <a:pt x="1007" y="911"/>
                      </a:cubicBezTo>
                      <a:lnTo>
                        <a:pt x="821" y="1089"/>
                      </a:lnTo>
                      <a:cubicBezTo>
                        <a:pt x="826" y="1100"/>
                        <a:pt x="828" y="1110"/>
                        <a:pt x="828" y="1121"/>
                      </a:cubicBezTo>
                      <a:cubicBezTo>
                        <a:pt x="828" y="1160"/>
                        <a:pt x="798" y="1192"/>
                        <a:pt x="758" y="1192"/>
                      </a:cubicBezTo>
                      <a:cubicBezTo>
                        <a:pt x="719" y="1192"/>
                        <a:pt x="687" y="1160"/>
                        <a:pt x="687" y="1121"/>
                      </a:cubicBezTo>
                      <a:cubicBezTo>
                        <a:pt x="687" y="1113"/>
                        <a:pt x="690" y="1108"/>
                        <a:pt x="690" y="1100"/>
                      </a:cubicBezTo>
                      <a:lnTo>
                        <a:pt x="412" y="903"/>
                      </a:lnTo>
                      <a:cubicBezTo>
                        <a:pt x="399" y="911"/>
                        <a:pt x="385" y="916"/>
                        <a:pt x="370" y="916"/>
                      </a:cubicBezTo>
                      <a:cubicBezTo>
                        <a:pt x="330" y="916"/>
                        <a:pt x="299" y="885"/>
                        <a:pt x="299" y="846"/>
                      </a:cubicBezTo>
                      <a:cubicBezTo>
                        <a:pt x="299" y="809"/>
                        <a:pt x="328" y="777"/>
                        <a:pt x="364" y="775"/>
                      </a:cubicBezTo>
                      <a:lnTo>
                        <a:pt x="430" y="506"/>
                      </a:lnTo>
                      <a:cubicBezTo>
                        <a:pt x="409" y="493"/>
                        <a:pt x="396" y="472"/>
                        <a:pt x="396" y="445"/>
                      </a:cubicBezTo>
                      <a:cubicBezTo>
                        <a:pt x="396" y="406"/>
                        <a:pt x="427" y="375"/>
                        <a:pt x="467" y="375"/>
                      </a:cubicBezTo>
                      <a:cubicBezTo>
                        <a:pt x="498" y="375"/>
                        <a:pt x="524" y="396"/>
                        <a:pt x="535" y="424"/>
                      </a:cubicBezTo>
                      <a:lnTo>
                        <a:pt x="912" y="432"/>
                      </a:lnTo>
                      <a:cubicBezTo>
                        <a:pt x="923" y="404"/>
                        <a:pt x="949" y="385"/>
                        <a:pt x="978" y="385"/>
                      </a:cubicBezTo>
                      <a:cubicBezTo>
                        <a:pt x="1017" y="385"/>
                        <a:pt x="1049" y="417"/>
                        <a:pt x="1049" y="456"/>
                      </a:cubicBezTo>
                      <a:cubicBezTo>
                        <a:pt x="1049" y="485"/>
                        <a:pt x="1033" y="508"/>
                        <a:pt x="1009" y="519"/>
                      </a:cubicBezTo>
                      <a:lnTo>
                        <a:pt x="1049" y="775"/>
                      </a:lnTo>
                      <a:cubicBezTo>
                        <a:pt x="1083" y="780"/>
                        <a:pt x="1109" y="809"/>
                        <a:pt x="1109" y="846"/>
                      </a:cubicBezTo>
                      <a:cubicBezTo>
                        <a:pt x="1112" y="885"/>
                        <a:pt x="1080" y="919"/>
                        <a:pt x="1041" y="919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390224E0-0363-4C57-8AF3-FDD38B8E0F3A}"/>
                </a:ext>
              </a:extLst>
            </p:cNvPr>
            <p:cNvSpPr/>
            <p:nvPr/>
          </p:nvSpPr>
          <p:spPr>
            <a:xfrm>
              <a:off x="9986753" y="2081782"/>
              <a:ext cx="91190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Cloud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Network</a:t>
              </a:r>
            </a:p>
          </p:txBody>
        </p:sp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5688887A-911C-4E3E-861F-4BA5FCBF58CF}"/>
              </a:ext>
            </a:extLst>
          </p:cNvPr>
          <p:cNvGrpSpPr/>
          <p:nvPr/>
        </p:nvGrpSpPr>
        <p:grpSpPr>
          <a:xfrm>
            <a:off x="4975803" y="1419394"/>
            <a:ext cx="805942" cy="973131"/>
            <a:chOff x="1526467" y="2625219"/>
            <a:chExt cx="805942" cy="973131"/>
          </a:xfrm>
        </p:grpSpPr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A288C41A-F9B8-48AE-A237-74DC104C2C6A}"/>
                </a:ext>
              </a:extLst>
            </p:cNvPr>
            <p:cNvGrpSpPr/>
            <p:nvPr/>
          </p:nvGrpSpPr>
          <p:grpSpPr>
            <a:xfrm>
              <a:off x="1604613" y="2625219"/>
              <a:ext cx="667030" cy="635162"/>
              <a:chOff x="1604613" y="2882206"/>
              <a:chExt cx="667030" cy="635162"/>
            </a:xfrm>
          </p:grpSpPr>
          <p:sp>
            <p:nvSpPr>
              <p:cNvPr id="149" name="Rectangle 148">
                <a:extLst>
                  <a:ext uri="{FF2B5EF4-FFF2-40B4-BE49-F238E27FC236}">
                    <a16:creationId xmlns:a16="http://schemas.microsoft.com/office/drawing/2014/main" id="{37561AF9-1C61-4D3E-BC45-326CBE6A5328}"/>
                  </a:ext>
                </a:extLst>
              </p:cNvPr>
              <p:cNvSpPr/>
              <p:nvPr/>
            </p:nvSpPr>
            <p:spPr>
              <a:xfrm>
                <a:off x="1604613" y="2882206"/>
                <a:ext cx="667030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0" name="Group 149">
                <a:extLst>
                  <a:ext uri="{FF2B5EF4-FFF2-40B4-BE49-F238E27FC236}">
                    <a16:creationId xmlns:a16="http://schemas.microsoft.com/office/drawing/2014/main" id="{CFF97244-95F5-436B-8A69-D9660EC0E45B}"/>
                  </a:ext>
                </a:extLst>
              </p:cNvPr>
              <p:cNvGrpSpPr/>
              <p:nvPr/>
            </p:nvGrpSpPr>
            <p:grpSpPr>
              <a:xfrm>
                <a:off x="1656520" y="2969367"/>
                <a:ext cx="566826" cy="444800"/>
                <a:chOff x="4667251" y="5094288"/>
                <a:chExt cx="685799" cy="538161"/>
              </a:xfrm>
            </p:grpSpPr>
            <p:sp>
              <p:nvSpPr>
                <p:cNvPr id="151" name="Freeform 53">
                  <a:extLst>
                    <a:ext uri="{FF2B5EF4-FFF2-40B4-BE49-F238E27FC236}">
                      <a16:creationId xmlns:a16="http://schemas.microsoft.com/office/drawing/2014/main" id="{EE7878A0-9193-42BF-9325-AF4833A02E0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7450" y="5094288"/>
                  <a:ext cx="355600" cy="201612"/>
                </a:xfrm>
                <a:custGeom>
                  <a:avLst/>
                  <a:gdLst>
                    <a:gd name="T0" fmla="*/ 809 w 988"/>
                    <a:gd name="T1" fmla="*/ 199 h 559"/>
                    <a:gd name="T2" fmla="*/ 793 w 988"/>
                    <a:gd name="T3" fmla="*/ 199 h 559"/>
                    <a:gd name="T4" fmla="*/ 623 w 988"/>
                    <a:gd name="T5" fmla="*/ 76 h 559"/>
                    <a:gd name="T6" fmla="*/ 565 w 988"/>
                    <a:gd name="T7" fmla="*/ 86 h 559"/>
                    <a:gd name="T8" fmla="*/ 400 w 988"/>
                    <a:gd name="T9" fmla="*/ 0 h 559"/>
                    <a:gd name="T10" fmla="*/ 206 w 988"/>
                    <a:gd name="T11" fmla="*/ 154 h 559"/>
                    <a:gd name="T12" fmla="*/ 201 w 988"/>
                    <a:gd name="T13" fmla="*/ 154 h 559"/>
                    <a:gd name="T14" fmla="*/ 0 w 988"/>
                    <a:gd name="T15" fmla="*/ 356 h 559"/>
                    <a:gd name="T16" fmla="*/ 201 w 988"/>
                    <a:gd name="T17" fmla="*/ 558 h 559"/>
                    <a:gd name="T18" fmla="*/ 809 w 988"/>
                    <a:gd name="T19" fmla="*/ 558 h 559"/>
                    <a:gd name="T20" fmla="*/ 987 w 988"/>
                    <a:gd name="T21" fmla="*/ 380 h 559"/>
                    <a:gd name="T22" fmla="*/ 809 w 988"/>
                    <a:gd name="T23" fmla="*/ 199 h 5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</a:cxnLst>
                  <a:rect l="0" t="0" r="r" b="b"/>
                  <a:pathLst>
                    <a:path w="988" h="559">
                      <a:moveTo>
                        <a:pt x="809" y="199"/>
                      </a:moveTo>
                      <a:cubicBezTo>
                        <a:pt x="803" y="199"/>
                        <a:pt x="798" y="199"/>
                        <a:pt x="793" y="199"/>
                      </a:cubicBezTo>
                      <a:cubicBezTo>
                        <a:pt x="769" y="128"/>
                        <a:pt x="704" y="76"/>
                        <a:pt x="623" y="76"/>
                      </a:cubicBezTo>
                      <a:cubicBezTo>
                        <a:pt x="602" y="76"/>
                        <a:pt x="583" y="78"/>
                        <a:pt x="565" y="86"/>
                      </a:cubicBezTo>
                      <a:cubicBezTo>
                        <a:pt x="528" y="34"/>
                        <a:pt x="468" y="0"/>
                        <a:pt x="400" y="0"/>
                      </a:cubicBezTo>
                      <a:cubicBezTo>
                        <a:pt x="305" y="0"/>
                        <a:pt x="227" y="65"/>
                        <a:pt x="206" y="154"/>
                      </a:cubicBezTo>
                      <a:cubicBezTo>
                        <a:pt x="203" y="154"/>
                        <a:pt x="203" y="154"/>
                        <a:pt x="201" y="154"/>
                      </a:cubicBezTo>
                      <a:cubicBezTo>
                        <a:pt x="90" y="154"/>
                        <a:pt x="0" y="244"/>
                        <a:pt x="0" y="356"/>
                      </a:cubicBezTo>
                      <a:cubicBezTo>
                        <a:pt x="0" y="469"/>
                        <a:pt x="88" y="558"/>
                        <a:pt x="201" y="558"/>
                      </a:cubicBezTo>
                      <a:lnTo>
                        <a:pt x="809" y="558"/>
                      </a:lnTo>
                      <a:cubicBezTo>
                        <a:pt x="906" y="558"/>
                        <a:pt x="987" y="480"/>
                        <a:pt x="987" y="380"/>
                      </a:cubicBezTo>
                      <a:cubicBezTo>
                        <a:pt x="987" y="278"/>
                        <a:pt x="906" y="199"/>
                        <a:pt x="809" y="19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Freeform 54">
                  <a:extLst>
                    <a:ext uri="{FF2B5EF4-FFF2-40B4-BE49-F238E27FC236}">
                      <a16:creationId xmlns:a16="http://schemas.microsoft.com/office/drawing/2014/main" id="{984A711E-E41E-4BC4-A033-9DD6B46CF2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18075" y="5287963"/>
                  <a:ext cx="127000" cy="112712"/>
                </a:xfrm>
                <a:custGeom>
                  <a:avLst/>
                  <a:gdLst>
                    <a:gd name="T0" fmla="*/ 48 w 354"/>
                    <a:gd name="T1" fmla="*/ 314 h 315"/>
                    <a:gd name="T2" fmla="*/ 0 w 354"/>
                    <a:gd name="T3" fmla="*/ 259 h 315"/>
                    <a:gd name="T4" fmla="*/ 45 w 354"/>
                    <a:gd name="T5" fmla="*/ 223 h 315"/>
                    <a:gd name="T6" fmla="*/ 92 w 354"/>
                    <a:gd name="T7" fmla="*/ 278 h 315"/>
                    <a:gd name="T8" fmla="*/ 48 w 354"/>
                    <a:gd name="T9" fmla="*/ 314 h 315"/>
                    <a:gd name="T10" fmla="*/ 134 w 354"/>
                    <a:gd name="T11" fmla="*/ 241 h 315"/>
                    <a:gd name="T12" fmla="*/ 87 w 354"/>
                    <a:gd name="T13" fmla="*/ 186 h 315"/>
                    <a:gd name="T14" fmla="*/ 132 w 354"/>
                    <a:gd name="T15" fmla="*/ 149 h 315"/>
                    <a:gd name="T16" fmla="*/ 179 w 354"/>
                    <a:gd name="T17" fmla="*/ 204 h 315"/>
                    <a:gd name="T18" fmla="*/ 134 w 354"/>
                    <a:gd name="T19" fmla="*/ 241 h 315"/>
                    <a:gd name="T20" fmla="*/ 223 w 354"/>
                    <a:gd name="T21" fmla="*/ 165 h 315"/>
                    <a:gd name="T22" fmla="*/ 176 w 354"/>
                    <a:gd name="T23" fmla="*/ 110 h 315"/>
                    <a:gd name="T24" fmla="*/ 221 w 354"/>
                    <a:gd name="T25" fmla="*/ 73 h 315"/>
                    <a:gd name="T26" fmla="*/ 267 w 354"/>
                    <a:gd name="T27" fmla="*/ 128 h 315"/>
                    <a:gd name="T28" fmla="*/ 223 w 354"/>
                    <a:gd name="T29" fmla="*/ 165 h 315"/>
                    <a:gd name="T30" fmla="*/ 309 w 354"/>
                    <a:gd name="T31" fmla="*/ 92 h 315"/>
                    <a:gd name="T32" fmla="*/ 262 w 354"/>
                    <a:gd name="T33" fmla="*/ 37 h 315"/>
                    <a:gd name="T34" fmla="*/ 306 w 354"/>
                    <a:gd name="T35" fmla="*/ 0 h 315"/>
                    <a:gd name="T36" fmla="*/ 353 w 354"/>
                    <a:gd name="T37" fmla="*/ 55 h 315"/>
                    <a:gd name="T38" fmla="*/ 309 w 354"/>
                    <a:gd name="T39" fmla="*/ 92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354" h="315">
                      <a:moveTo>
                        <a:pt x="48" y="314"/>
                      </a:moveTo>
                      <a:lnTo>
                        <a:pt x="0" y="259"/>
                      </a:lnTo>
                      <a:lnTo>
                        <a:pt x="45" y="223"/>
                      </a:lnTo>
                      <a:lnTo>
                        <a:pt x="92" y="278"/>
                      </a:lnTo>
                      <a:lnTo>
                        <a:pt x="48" y="314"/>
                      </a:lnTo>
                      <a:close/>
                      <a:moveTo>
                        <a:pt x="134" y="241"/>
                      </a:moveTo>
                      <a:lnTo>
                        <a:pt x="87" y="186"/>
                      </a:lnTo>
                      <a:lnTo>
                        <a:pt x="132" y="149"/>
                      </a:lnTo>
                      <a:lnTo>
                        <a:pt x="179" y="204"/>
                      </a:lnTo>
                      <a:lnTo>
                        <a:pt x="134" y="241"/>
                      </a:lnTo>
                      <a:close/>
                      <a:moveTo>
                        <a:pt x="223" y="165"/>
                      </a:moveTo>
                      <a:lnTo>
                        <a:pt x="176" y="110"/>
                      </a:lnTo>
                      <a:lnTo>
                        <a:pt x="221" y="73"/>
                      </a:lnTo>
                      <a:lnTo>
                        <a:pt x="267" y="128"/>
                      </a:lnTo>
                      <a:lnTo>
                        <a:pt x="223" y="165"/>
                      </a:lnTo>
                      <a:close/>
                      <a:moveTo>
                        <a:pt x="309" y="92"/>
                      </a:moveTo>
                      <a:lnTo>
                        <a:pt x="262" y="37"/>
                      </a:lnTo>
                      <a:lnTo>
                        <a:pt x="306" y="0"/>
                      </a:lnTo>
                      <a:lnTo>
                        <a:pt x="353" y="55"/>
                      </a:lnTo>
                      <a:lnTo>
                        <a:pt x="309" y="92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53" name="Freeform 55">
                  <a:extLst>
                    <a:ext uri="{FF2B5EF4-FFF2-40B4-BE49-F238E27FC236}">
                      <a16:creationId xmlns:a16="http://schemas.microsoft.com/office/drawing/2014/main" id="{35323EC3-9CC2-4E02-B121-0D592E8F76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67251" y="5346699"/>
                  <a:ext cx="285750" cy="285750"/>
                </a:xfrm>
                <a:custGeom>
                  <a:avLst/>
                  <a:gdLst>
                    <a:gd name="T0" fmla="*/ 396 w 793"/>
                    <a:gd name="T1" fmla="*/ 0 h 793"/>
                    <a:gd name="T2" fmla="*/ 0 w 793"/>
                    <a:gd name="T3" fmla="*/ 396 h 793"/>
                    <a:gd name="T4" fmla="*/ 396 w 793"/>
                    <a:gd name="T5" fmla="*/ 792 h 793"/>
                    <a:gd name="T6" fmla="*/ 792 w 793"/>
                    <a:gd name="T7" fmla="*/ 396 h 793"/>
                    <a:gd name="T8" fmla="*/ 396 w 793"/>
                    <a:gd name="T9" fmla="*/ 0 h 793"/>
                    <a:gd name="T10" fmla="*/ 103 w 793"/>
                    <a:gd name="T11" fmla="*/ 375 h 793"/>
                    <a:gd name="T12" fmla="*/ 202 w 793"/>
                    <a:gd name="T13" fmla="*/ 375 h 793"/>
                    <a:gd name="T14" fmla="*/ 202 w 793"/>
                    <a:gd name="T15" fmla="*/ 312 h 793"/>
                    <a:gd name="T16" fmla="*/ 344 w 793"/>
                    <a:gd name="T17" fmla="*/ 394 h 793"/>
                    <a:gd name="T18" fmla="*/ 202 w 793"/>
                    <a:gd name="T19" fmla="*/ 475 h 793"/>
                    <a:gd name="T20" fmla="*/ 202 w 793"/>
                    <a:gd name="T21" fmla="*/ 412 h 793"/>
                    <a:gd name="T22" fmla="*/ 103 w 793"/>
                    <a:gd name="T23" fmla="*/ 412 h 793"/>
                    <a:gd name="T24" fmla="*/ 103 w 793"/>
                    <a:gd name="T25" fmla="*/ 375 h 793"/>
                    <a:gd name="T26" fmla="*/ 399 w 793"/>
                    <a:gd name="T27" fmla="*/ 687 h 793"/>
                    <a:gd name="T28" fmla="*/ 318 w 793"/>
                    <a:gd name="T29" fmla="*/ 546 h 793"/>
                    <a:gd name="T30" fmla="*/ 381 w 793"/>
                    <a:gd name="T31" fmla="*/ 546 h 793"/>
                    <a:gd name="T32" fmla="*/ 381 w 793"/>
                    <a:gd name="T33" fmla="*/ 247 h 793"/>
                    <a:gd name="T34" fmla="*/ 318 w 793"/>
                    <a:gd name="T35" fmla="*/ 247 h 793"/>
                    <a:gd name="T36" fmla="*/ 399 w 793"/>
                    <a:gd name="T37" fmla="*/ 105 h 793"/>
                    <a:gd name="T38" fmla="*/ 480 w 793"/>
                    <a:gd name="T39" fmla="*/ 247 h 793"/>
                    <a:gd name="T40" fmla="*/ 417 w 793"/>
                    <a:gd name="T41" fmla="*/ 247 h 793"/>
                    <a:gd name="T42" fmla="*/ 417 w 793"/>
                    <a:gd name="T43" fmla="*/ 543 h 793"/>
                    <a:gd name="T44" fmla="*/ 480 w 793"/>
                    <a:gd name="T45" fmla="*/ 543 h 793"/>
                    <a:gd name="T46" fmla="*/ 399 w 793"/>
                    <a:gd name="T47" fmla="*/ 687 h 793"/>
                    <a:gd name="T48" fmla="*/ 596 w 793"/>
                    <a:gd name="T49" fmla="*/ 480 h 793"/>
                    <a:gd name="T50" fmla="*/ 454 w 793"/>
                    <a:gd name="T51" fmla="*/ 399 h 793"/>
                    <a:gd name="T52" fmla="*/ 596 w 793"/>
                    <a:gd name="T53" fmla="*/ 318 h 793"/>
                    <a:gd name="T54" fmla="*/ 596 w 793"/>
                    <a:gd name="T55" fmla="*/ 380 h 793"/>
                    <a:gd name="T56" fmla="*/ 695 w 793"/>
                    <a:gd name="T57" fmla="*/ 380 h 793"/>
                    <a:gd name="T58" fmla="*/ 695 w 793"/>
                    <a:gd name="T59" fmla="*/ 422 h 793"/>
                    <a:gd name="T60" fmla="*/ 596 w 793"/>
                    <a:gd name="T61" fmla="*/ 422 h 793"/>
                    <a:gd name="T62" fmla="*/ 596 w 793"/>
                    <a:gd name="T63" fmla="*/ 48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93" h="793">
                      <a:moveTo>
                        <a:pt x="396" y="0"/>
                      </a:moveTo>
                      <a:cubicBezTo>
                        <a:pt x="178" y="0"/>
                        <a:pt x="0" y="179"/>
                        <a:pt x="0" y="396"/>
                      </a:cubicBezTo>
                      <a:cubicBezTo>
                        <a:pt x="0" y="614"/>
                        <a:pt x="178" y="792"/>
                        <a:pt x="396" y="792"/>
                      </a:cubicBezTo>
                      <a:cubicBezTo>
                        <a:pt x="613" y="792"/>
                        <a:pt x="792" y="614"/>
                        <a:pt x="792" y="396"/>
                      </a:cubicBezTo>
                      <a:cubicBezTo>
                        <a:pt x="792" y="176"/>
                        <a:pt x="613" y="0"/>
                        <a:pt x="396" y="0"/>
                      </a:cubicBezTo>
                      <a:close/>
                      <a:moveTo>
                        <a:pt x="103" y="375"/>
                      </a:moveTo>
                      <a:lnTo>
                        <a:pt x="202" y="375"/>
                      </a:lnTo>
                      <a:lnTo>
                        <a:pt x="202" y="312"/>
                      </a:lnTo>
                      <a:lnTo>
                        <a:pt x="344" y="394"/>
                      </a:lnTo>
                      <a:lnTo>
                        <a:pt x="202" y="475"/>
                      </a:lnTo>
                      <a:lnTo>
                        <a:pt x="202" y="412"/>
                      </a:lnTo>
                      <a:lnTo>
                        <a:pt x="103" y="412"/>
                      </a:lnTo>
                      <a:lnTo>
                        <a:pt x="103" y="375"/>
                      </a:lnTo>
                      <a:close/>
                      <a:moveTo>
                        <a:pt x="399" y="687"/>
                      </a:moveTo>
                      <a:lnTo>
                        <a:pt x="318" y="546"/>
                      </a:lnTo>
                      <a:lnTo>
                        <a:pt x="381" y="546"/>
                      </a:lnTo>
                      <a:lnTo>
                        <a:pt x="381" y="247"/>
                      </a:lnTo>
                      <a:lnTo>
                        <a:pt x="318" y="247"/>
                      </a:lnTo>
                      <a:lnTo>
                        <a:pt x="399" y="105"/>
                      </a:lnTo>
                      <a:lnTo>
                        <a:pt x="480" y="247"/>
                      </a:lnTo>
                      <a:lnTo>
                        <a:pt x="417" y="247"/>
                      </a:lnTo>
                      <a:lnTo>
                        <a:pt x="417" y="543"/>
                      </a:lnTo>
                      <a:lnTo>
                        <a:pt x="480" y="543"/>
                      </a:lnTo>
                      <a:lnTo>
                        <a:pt x="399" y="687"/>
                      </a:lnTo>
                      <a:close/>
                      <a:moveTo>
                        <a:pt x="596" y="480"/>
                      </a:moveTo>
                      <a:lnTo>
                        <a:pt x="454" y="399"/>
                      </a:lnTo>
                      <a:lnTo>
                        <a:pt x="596" y="318"/>
                      </a:lnTo>
                      <a:lnTo>
                        <a:pt x="596" y="380"/>
                      </a:lnTo>
                      <a:lnTo>
                        <a:pt x="695" y="380"/>
                      </a:lnTo>
                      <a:lnTo>
                        <a:pt x="695" y="422"/>
                      </a:lnTo>
                      <a:lnTo>
                        <a:pt x="596" y="422"/>
                      </a:lnTo>
                      <a:lnTo>
                        <a:pt x="596" y="480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A367E060-B31E-46C9-A228-20ACDE1702C1}"/>
                </a:ext>
              </a:extLst>
            </p:cNvPr>
            <p:cNvSpPr/>
            <p:nvPr/>
          </p:nvSpPr>
          <p:spPr>
            <a:xfrm>
              <a:off x="1526467" y="3259796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Internet Gateway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93729923-ABB3-4B76-9C02-1E2A3E791635}"/>
              </a:ext>
            </a:extLst>
          </p:cNvPr>
          <p:cNvGrpSpPr/>
          <p:nvPr/>
        </p:nvGrpSpPr>
        <p:grpSpPr>
          <a:xfrm>
            <a:off x="5704022" y="1246261"/>
            <a:ext cx="863192" cy="801008"/>
            <a:chOff x="10011110" y="2625219"/>
            <a:chExt cx="863192" cy="801008"/>
          </a:xfrm>
        </p:grpSpPr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7E93BDA9-80CF-4F23-90F2-49373CB9BD0E}"/>
                </a:ext>
              </a:extLst>
            </p:cNvPr>
            <p:cNvGrpSpPr/>
            <p:nvPr/>
          </p:nvGrpSpPr>
          <p:grpSpPr>
            <a:xfrm>
              <a:off x="10131618" y="2625219"/>
              <a:ext cx="582945" cy="546202"/>
              <a:chOff x="10131618" y="2882206"/>
              <a:chExt cx="582945" cy="546202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C2976612-DAAE-48D1-AB27-3C3EFBDF6862}"/>
                  </a:ext>
                </a:extLst>
              </p:cNvPr>
              <p:cNvSpPr/>
              <p:nvPr/>
            </p:nvSpPr>
            <p:spPr>
              <a:xfrm>
                <a:off x="10131618" y="2882206"/>
                <a:ext cx="582945" cy="54620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8" name="Group 157">
                <a:extLst>
                  <a:ext uri="{FF2B5EF4-FFF2-40B4-BE49-F238E27FC236}">
                    <a16:creationId xmlns:a16="http://schemas.microsoft.com/office/drawing/2014/main" id="{97CEB242-7B10-47AA-9D94-CFC6281D422B}"/>
                  </a:ext>
                </a:extLst>
              </p:cNvPr>
              <p:cNvGrpSpPr/>
              <p:nvPr/>
            </p:nvGrpSpPr>
            <p:grpSpPr>
              <a:xfrm>
                <a:off x="10244335" y="2981585"/>
                <a:ext cx="363452" cy="358203"/>
                <a:chOff x="5998087" y="3035933"/>
                <a:chExt cx="439738" cy="433387"/>
              </a:xfrm>
            </p:grpSpPr>
            <p:sp>
              <p:nvSpPr>
                <p:cNvPr id="159" name="Freeform 4">
                  <a:extLst>
                    <a:ext uri="{FF2B5EF4-FFF2-40B4-BE49-F238E27FC236}">
                      <a16:creationId xmlns:a16="http://schemas.microsoft.com/office/drawing/2014/main" id="{02087129-D326-4690-9295-F9D2EB729E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035933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Freeform 5">
                  <a:extLst>
                    <a:ext uri="{FF2B5EF4-FFF2-40B4-BE49-F238E27FC236}">
                      <a16:creationId xmlns:a16="http://schemas.microsoft.com/office/drawing/2014/main" id="{6139BD87-AE1D-448E-9378-AFBC12F49A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035933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121 h 316"/>
                    <a:gd name="T12" fmla="*/ 627 w 822"/>
                    <a:gd name="T13" fmla="*/ 121 h 316"/>
                    <a:gd name="T14" fmla="*/ 650 w 822"/>
                    <a:gd name="T15" fmla="*/ 163 h 316"/>
                    <a:gd name="T16" fmla="*/ 676 w 822"/>
                    <a:gd name="T17" fmla="*/ 121 h 316"/>
                    <a:gd name="T18" fmla="*/ 716 w 822"/>
                    <a:gd name="T19" fmla="*/ 121 h 316"/>
                    <a:gd name="T20" fmla="*/ 674 w 822"/>
                    <a:gd name="T21" fmla="*/ 183 h 316"/>
                    <a:gd name="T22" fmla="*/ 716 w 822"/>
                    <a:gd name="T23" fmla="*/ 249 h 316"/>
                    <a:gd name="T24" fmla="*/ 671 w 822"/>
                    <a:gd name="T25" fmla="*/ 249 h 316"/>
                    <a:gd name="T26" fmla="*/ 645 w 822"/>
                    <a:gd name="T27" fmla="*/ 202 h 316"/>
                    <a:gd name="T28" fmla="*/ 619 w 822"/>
                    <a:gd name="T29" fmla="*/ 249 h 316"/>
                    <a:gd name="T30" fmla="*/ 579 w 822"/>
                    <a:gd name="T31" fmla="*/ 249 h 316"/>
                    <a:gd name="T32" fmla="*/ 621 w 822"/>
                    <a:gd name="T33" fmla="*/ 181 h 316"/>
                    <a:gd name="T34" fmla="*/ 582 w 822"/>
                    <a:gd name="T35" fmla="*/ 121 h 316"/>
                    <a:gd name="T36" fmla="*/ 514 w 822"/>
                    <a:gd name="T37" fmla="*/ 215 h 316"/>
                    <a:gd name="T38" fmla="*/ 545 w 822"/>
                    <a:gd name="T39" fmla="*/ 215 h 316"/>
                    <a:gd name="T40" fmla="*/ 545 w 822"/>
                    <a:gd name="T41" fmla="*/ 249 h 316"/>
                    <a:gd name="T42" fmla="*/ 514 w 822"/>
                    <a:gd name="T43" fmla="*/ 249 h 316"/>
                    <a:gd name="T44" fmla="*/ 514 w 822"/>
                    <a:gd name="T45" fmla="*/ 215 h 316"/>
                    <a:gd name="T46" fmla="*/ 343 w 822"/>
                    <a:gd name="T47" fmla="*/ 121 h 316"/>
                    <a:gd name="T48" fmla="*/ 388 w 822"/>
                    <a:gd name="T49" fmla="*/ 121 h 316"/>
                    <a:gd name="T50" fmla="*/ 412 w 822"/>
                    <a:gd name="T51" fmla="*/ 163 h 316"/>
                    <a:gd name="T52" fmla="*/ 438 w 822"/>
                    <a:gd name="T53" fmla="*/ 121 h 316"/>
                    <a:gd name="T54" fmla="*/ 477 w 822"/>
                    <a:gd name="T55" fmla="*/ 121 h 316"/>
                    <a:gd name="T56" fmla="*/ 435 w 822"/>
                    <a:gd name="T57" fmla="*/ 183 h 316"/>
                    <a:gd name="T58" fmla="*/ 477 w 822"/>
                    <a:gd name="T59" fmla="*/ 249 h 316"/>
                    <a:gd name="T60" fmla="*/ 433 w 822"/>
                    <a:gd name="T61" fmla="*/ 249 h 316"/>
                    <a:gd name="T62" fmla="*/ 406 w 822"/>
                    <a:gd name="T63" fmla="*/ 202 h 316"/>
                    <a:gd name="T64" fmla="*/ 380 w 822"/>
                    <a:gd name="T65" fmla="*/ 249 h 316"/>
                    <a:gd name="T66" fmla="*/ 341 w 822"/>
                    <a:gd name="T67" fmla="*/ 249 h 316"/>
                    <a:gd name="T68" fmla="*/ 383 w 822"/>
                    <a:gd name="T69" fmla="*/ 181 h 316"/>
                    <a:gd name="T70" fmla="*/ 343 w 822"/>
                    <a:gd name="T71" fmla="*/ 121 h 316"/>
                    <a:gd name="T72" fmla="*/ 275 w 822"/>
                    <a:gd name="T73" fmla="*/ 215 h 316"/>
                    <a:gd name="T74" fmla="*/ 307 w 822"/>
                    <a:gd name="T75" fmla="*/ 215 h 316"/>
                    <a:gd name="T76" fmla="*/ 307 w 822"/>
                    <a:gd name="T77" fmla="*/ 249 h 316"/>
                    <a:gd name="T78" fmla="*/ 275 w 822"/>
                    <a:gd name="T79" fmla="*/ 249 h 316"/>
                    <a:gd name="T80" fmla="*/ 275 w 822"/>
                    <a:gd name="T81" fmla="*/ 215 h 316"/>
                    <a:gd name="T82" fmla="*/ 173 w 822"/>
                    <a:gd name="T83" fmla="*/ 163 h 316"/>
                    <a:gd name="T84" fmla="*/ 199 w 822"/>
                    <a:gd name="T85" fmla="*/ 121 h 316"/>
                    <a:gd name="T86" fmla="*/ 239 w 822"/>
                    <a:gd name="T87" fmla="*/ 121 h 316"/>
                    <a:gd name="T88" fmla="*/ 197 w 822"/>
                    <a:gd name="T89" fmla="*/ 183 h 316"/>
                    <a:gd name="T90" fmla="*/ 239 w 822"/>
                    <a:gd name="T91" fmla="*/ 249 h 316"/>
                    <a:gd name="T92" fmla="*/ 194 w 822"/>
                    <a:gd name="T93" fmla="*/ 249 h 316"/>
                    <a:gd name="T94" fmla="*/ 168 w 822"/>
                    <a:gd name="T95" fmla="*/ 202 h 316"/>
                    <a:gd name="T96" fmla="*/ 142 w 822"/>
                    <a:gd name="T97" fmla="*/ 249 h 316"/>
                    <a:gd name="T98" fmla="*/ 102 w 822"/>
                    <a:gd name="T99" fmla="*/ 249 h 316"/>
                    <a:gd name="T100" fmla="*/ 144 w 822"/>
                    <a:gd name="T101" fmla="*/ 181 h 316"/>
                    <a:gd name="T102" fmla="*/ 102 w 822"/>
                    <a:gd name="T103" fmla="*/ 121 h 316"/>
                    <a:gd name="T104" fmla="*/ 150 w 822"/>
                    <a:gd name="T105" fmla="*/ 121 h 316"/>
                    <a:gd name="T106" fmla="*/ 173 w 822"/>
                    <a:gd name="T107" fmla="*/ 163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121"/>
                      </a:moveTo>
                      <a:lnTo>
                        <a:pt x="627" y="121"/>
                      </a:lnTo>
                      <a:lnTo>
                        <a:pt x="650" y="163"/>
                      </a:lnTo>
                      <a:lnTo>
                        <a:pt x="676" y="121"/>
                      </a:lnTo>
                      <a:lnTo>
                        <a:pt x="716" y="121"/>
                      </a:lnTo>
                      <a:lnTo>
                        <a:pt x="674" y="183"/>
                      </a:lnTo>
                      <a:lnTo>
                        <a:pt x="716" y="249"/>
                      </a:lnTo>
                      <a:lnTo>
                        <a:pt x="671" y="249"/>
                      </a:lnTo>
                      <a:lnTo>
                        <a:pt x="645" y="202"/>
                      </a:lnTo>
                      <a:lnTo>
                        <a:pt x="619" y="249"/>
                      </a:lnTo>
                      <a:lnTo>
                        <a:pt x="579" y="249"/>
                      </a:lnTo>
                      <a:lnTo>
                        <a:pt x="621" y="181"/>
                      </a:lnTo>
                      <a:lnTo>
                        <a:pt x="582" y="121"/>
                      </a:lnTo>
                      <a:close/>
                      <a:moveTo>
                        <a:pt x="514" y="215"/>
                      </a:moveTo>
                      <a:lnTo>
                        <a:pt x="545" y="215"/>
                      </a:lnTo>
                      <a:lnTo>
                        <a:pt x="545" y="249"/>
                      </a:lnTo>
                      <a:lnTo>
                        <a:pt x="514" y="249"/>
                      </a:lnTo>
                      <a:lnTo>
                        <a:pt x="514" y="215"/>
                      </a:lnTo>
                      <a:close/>
                      <a:moveTo>
                        <a:pt x="343" y="121"/>
                      </a:moveTo>
                      <a:lnTo>
                        <a:pt x="388" y="121"/>
                      </a:lnTo>
                      <a:lnTo>
                        <a:pt x="412" y="163"/>
                      </a:lnTo>
                      <a:lnTo>
                        <a:pt x="438" y="121"/>
                      </a:lnTo>
                      <a:lnTo>
                        <a:pt x="477" y="121"/>
                      </a:lnTo>
                      <a:lnTo>
                        <a:pt x="435" y="183"/>
                      </a:lnTo>
                      <a:lnTo>
                        <a:pt x="477" y="249"/>
                      </a:lnTo>
                      <a:lnTo>
                        <a:pt x="433" y="249"/>
                      </a:lnTo>
                      <a:lnTo>
                        <a:pt x="406" y="202"/>
                      </a:lnTo>
                      <a:lnTo>
                        <a:pt x="380" y="249"/>
                      </a:lnTo>
                      <a:lnTo>
                        <a:pt x="341" y="249"/>
                      </a:lnTo>
                      <a:lnTo>
                        <a:pt x="383" y="181"/>
                      </a:lnTo>
                      <a:lnTo>
                        <a:pt x="343" y="121"/>
                      </a:lnTo>
                      <a:close/>
                      <a:moveTo>
                        <a:pt x="275" y="215"/>
                      </a:moveTo>
                      <a:lnTo>
                        <a:pt x="307" y="215"/>
                      </a:lnTo>
                      <a:lnTo>
                        <a:pt x="307" y="249"/>
                      </a:lnTo>
                      <a:lnTo>
                        <a:pt x="275" y="249"/>
                      </a:lnTo>
                      <a:lnTo>
                        <a:pt x="275" y="215"/>
                      </a:lnTo>
                      <a:close/>
                      <a:moveTo>
                        <a:pt x="173" y="163"/>
                      </a:moveTo>
                      <a:lnTo>
                        <a:pt x="199" y="121"/>
                      </a:lnTo>
                      <a:lnTo>
                        <a:pt x="239" y="121"/>
                      </a:lnTo>
                      <a:lnTo>
                        <a:pt x="197" y="183"/>
                      </a:lnTo>
                      <a:lnTo>
                        <a:pt x="239" y="249"/>
                      </a:lnTo>
                      <a:lnTo>
                        <a:pt x="194" y="249"/>
                      </a:lnTo>
                      <a:lnTo>
                        <a:pt x="168" y="202"/>
                      </a:lnTo>
                      <a:lnTo>
                        <a:pt x="142" y="249"/>
                      </a:lnTo>
                      <a:lnTo>
                        <a:pt x="102" y="249"/>
                      </a:lnTo>
                      <a:lnTo>
                        <a:pt x="144" y="181"/>
                      </a:lnTo>
                      <a:lnTo>
                        <a:pt x="102" y="121"/>
                      </a:lnTo>
                      <a:lnTo>
                        <a:pt x="150" y="121"/>
                      </a:lnTo>
                      <a:lnTo>
                        <a:pt x="173" y="163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Freeform 6">
                  <a:extLst>
                    <a:ext uri="{FF2B5EF4-FFF2-40B4-BE49-F238E27FC236}">
                      <a16:creationId xmlns:a16="http://schemas.microsoft.com/office/drawing/2014/main" id="{8EF08A52-280E-471D-BCBB-2154E6DD858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194683"/>
                  <a:ext cx="109538" cy="112712"/>
                </a:xfrm>
                <a:custGeom>
                  <a:avLst/>
                  <a:gdLst>
                    <a:gd name="T0" fmla="*/ 152 w 305"/>
                    <a:gd name="T1" fmla="*/ 314 h 315"/>
                    <a:gd name="T2" fmla="*/ 0 w 305"/>
                    <a:gd name="T3" fmla="*/ 314 h 315"/>
                    <a:gd name="T4" fmla="*/ 0 w 305"/>
                    <a:gd name="T5" fmla="*/ 0 h 315"/>
                    <a:gd name="T6" fmla="*/ 304 w 305"/>
                    <a:gd name="T7" fmla="*/ 0 h 315"/>
                    <a:gd name="T8" fmla="*/ 304 w 305"/>
                    <a:gd name="T9" fmla="*/ 314 h 315"/>
                    <a:gd name="T10" fmla="*/ 152 w 305"/>
                    <a:gd name="T11" fmla="*/ 314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5">
                      <a:moveTo>
                        <a:pt x="152" y="314"/>
                      </a:moveTo>
                      <a:lnTo>
                        <a:pt x="0" y="314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4"/>
                      </a:lnTo>
                      <a:lnTo>
                        <a:pt x="152" y="314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2" name="Freeform 7">
                  <a:extLst>
                    <a:ext uri="{FF2B5EF4-FFF2-40B4-BE49-F238E27FC236}">
                      <a16:creationId xmlns:a16="http://schemas.microsoft.com/office/drawing/2014/main" id="{D7364A95-B503-4B10-B174-82C2C391587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194683"/>
                  <a:ext cx="295275" cy="112712"/>
                </a:xfrm>
                <a:custGeom>
                  <a:avLst/>
                  <a:gdLst>
                    <a:gd name="T0" fmla="*/ 821 w 822"/>
                    <a:gd name="T1" fmla="*/ 314 h 315"/>
                    <a:gd name="T2" fmla="*/ 821 w 822"/>
                    <a:gd name="T3" fmla="*/ 0 h 315"/>
                    <a:gd name="T4" fmla="*/ 0 w 822"/>
                    <a:gd name="T5" fmla="*/ 0 h 315"/>
                    <a:gd name="T6" fmla="*/ 0 w 822"/>
                    <a:gd name="T7" fmla="*/ 314 h 315"/>
                    <a:gd name="T8" fmla="*/ 821 w 822"/>
                    <a:gd name="T9" fmla="*/ 314 h 315"/>
                    <a:gd name="T10" fmla="*/ 582 w 822"/>
                    <a:gd name="T11" fmla="*/ 105 h 315"/>
                    <a:gd name="T12" fmla="*/ 627 w 822"/>
                    <a:gd name="T13" fmla="*/ 105 h 315"/>
                    <a:gd name="T14" fmla="*/ 650 w 822"/>
                    <a:gd name="T15" fmla="*/ 147 h 315"/>
                    <a:gd name="T16" fmla="*/ 676 w 822"/>
                    <a:gd name="T17" fmla="*/ 105 h 315"/>
                    <a:gd name="T18" fmla="*/ 716 w 822"/>
                    <a:gd name="T19" fmla="*/ 105 h 315"/>
                    <a:gd name="T20" fmla="*/ 674 w 822"/>
                    <a:gd name="T21" fmla="*/ 168 h 315"/>
                    <a:gd name="T22" fmla="*/ 716 w 822"/>
                    <a:gd name="T23" fmla="*/ 232 h 315"/>
                    <a:gd name="T24" fmla="*/ 671 w 822"/>
                    <a:gd name="T25" fmla="*/ 232 h 315"/>
                    <a:gd name="T26" fmla="*/ 645 w 822"/>
                    <a:gd name="T27" fmla="*/ 186 h 315"/>
                    <a:gd name="T28" fmla="*/ 619 w 822"/>
                    <a:gd name="T29" fmla="*/ 232 h 315"/>
                    <a:gd name="T30" fmla="*/ 579 w 822"/>
                    <a:gd name="T31" fmla="*/ 232 h 315"/>
                    <a:gd name="T32" fmla="*/ 621 w 822"/>
                    <a:gd name="T33" fmla="*/ 165 h 315"/>
                    <a:gd name="T34" fmla="*/ 582 w 822"/>
                    <a:gd name="T35" fmla="*/ 105 h 315"/>
                    <a:gd name="T36" fmla="*/ 514 w 822"/>
                    <a:gd name="T37" fmla="*/ 199 h 315"/>
                    <a:gd name="T38" fmla="*/ 545 w 822"/>
                    <a:gd name="T39" fmla="*/ 199 h 315"/>
                    <a:gd name="T40" fmla="*/ 545 w 822"/>
                    <a:gd name="T41" fmla="*/ 232 h 315"/>
                    <a:gd name="T42" fmla="*/ 514 w 822"/>
                    <a:gd name="T43" fmla="*/ 232 h 315"/>
                    <a:gd name="T44" fmla="*/ 514 w 822"/>
                    <a:gd name="T45" fmla="*/ 199 h 315"/>
                    <a:gd name="T46" fmla="*/ 343 w 822"/>
                    <a:gd name="T47" fmla="*/ 105 h 315"/>
                    <a:gd name="T48" fmla="*/ 388 w 822"/>
                    <a:gd name="T49" fmla="*/ 105 h 315"/>
                    <a:gd name="T50" fmla="*/ 412 w 822"/>
                    <a:gd name="T51" fmla="*/ 147 h 315"/>
                    <a:gd name="T52" fmla="*/ 438 w 822"/>
                    <a:gd name="T53" fmla="*/ 105 h 315"/>
                    <a:gd name="T54" fmla="*/ 477 w 822"/>
                    <a:gd name="T55" fmla="*/ 105 h 315"/>
                    <a:gd name="T56" fmla="*/ 435 w 822"/>
                    <a:gd name="T57" fmla="*/ 168 h 315"/>
                    <a:gd name="T58" fmla="*/ 477 w 822"/>
                    <a:gd name="T59" fmla="*/ 232 h 315"/>
                    <a:gd name="T60" fmla="*/ 433 w 822"/>
                    <a:gd name="T61" fmla="*/ 232 h 315"/>
                    <a:gd name="T62" fmla="*/ 406 w 822"/>
                    <a:gd name="T63" fmla="*/ 186 h 315"/>
                    <a:gd name="T64" fmla="*/ 380 w 822"/>
                    <a:gd name="T65" fmla="*/ 232 h 315"/>
                    <a:gd name="T66" fmla="*/ 341 w 822"/>
                    <a:gd name="T67" fmla="*/ 232 h 315"/>
                    <a:gd name="T68" fmla="*/ 383 w 822"/>
                    <a:gd name="T69" fmla="*/ 165 h 315"/>
                    <a:gd name="T70" fmla="*/ 343 w 822"/>
                    <a:gd name="T71" fmla="*/ 105 h 315"/>
                    <a:gd name="T72" fmla="*/ 275 w 822"/>
                    <a:gd name="T73" fmla="*/ 199 h 315"/>
                    <a:gd name="T74" fmla="*/ 307 w 822"/>
                    <a:gd name="T75" fmla="*/ 199 h 315"/>
                    <a:gd name="T76" fmla="*/ 307 w 822"/>
                    <a:gd name="T77" fmla="*/ 232 h 315"/>
                    <a:gd name="T78" fmla="*/ 275 w 822"/>
                    <a:gd name="T79" fmla="*/ 232 h 315"/>
                    <a:gd name="T80" fmla="*/ 275 w 822"/>
                    <a:gd name="T81" fmla="*/ 199 h 315"/>
                    <a:gd name="T82" fmla="*/ 173 w 822"/>
                    <a:gd name="T83" fmla="*/ 147 h 315"/>
                    <a:gd name="T84" fmla="*/ 199 w 822"/>
                    <a:gd name="T85" fmla="*/ 105 h 315"/>
                    <a:gd name="T86" fmla="*/ 239 w 822"/>
                    <a:gd name="T87" fmla="*/ 105 h 315"/>
                    <a:gd name="T88" fmla="*/ 197 w 822"/>
                    <a:gd name="T89" fmla="*/ 168 h 315"/>
                    <a:gd name="T90" fmla="*/ 239 w 822"/>
                    <a:gd name="T91" fmla="*/ 232 h 315"/>
                    <a:gd name="T92" fmla="*/ 194 w 822"/>
                    <a:gd name="T93" fmla="*/ 232 h 315"/>
                    <a:gd name="T94" fmla="*/ 168 w 822"/>
                    <a:gd name="T95" fmla="*/ 186 h 315"/>
                    <a:gd name="T96" fmla="*/ 142 w 822"/>
                    <a:gd name="T97" fmla="*/ 232 h 315"/>
                    <a:gd name="T98" fmla="*/ 102 w 822"/>
                    <a:gd name="T99" fmla="*/ 232 h 315"/>
                    <a:gd name="T100" fmla="*/ 144 w 822"/>
                    <a:gd name="T101" fmla="*/ 165 h 315"/>
                    <a:gd name="T102" fmla="*/ 102 w 822"/>
                    <a:gd name="T103" fmla="*/ 105 h 315"/>
                    <a:gd name="T104" fmla="*/ 150 w 822"/>
                    <a:gd name="T105" fmla="*/ 105 h 315"/>
                    <a:gd name="T106" fmla="*/ 173 w 822"/>
                    <a:gd name="T107" fmla="*/ 147 h 31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5">
                      <a:moveTo>
                        <a:pt x="821" y="314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4"/>
                      </a:lnTo>
                      <a:lnTo>
                        <a:pt x="821" y="314"/>
                      </a:lnTo>
                      <a:close/>
                      <a:moveTo>
                        <a:pt x="582" y="105"/>
                      </a:moveTo>
                      <a:lnTo>
                        <a:pt x="627" y="105"/>
                      </a:lnTo>
                      <a:lnTo>
                        <a:pt x="650" y="147"/>
                      </a:lnTo>
                      <a:lnTo>
                        <a:pt x="676" y="105"/>
                      </a:lnTo>
                      <a:lnTo>
                        <a:pt x="716" y="105"/>
                      </a:lnTo>
                      <a:lnTo>
                        <a:pt x="674" y="168"/>
                      </a:lnTo>
                      <a:lnTo>
                        <a:pt x="716" y="232"/>
                      </a:lnTo>
                      <a:lnTo>
                        <a:pt x="671" y="232"/>
                      </a:lnTo>
                      <a:lnTo>
                        <a:pt x="645" y="186"/>
                      </a:lnTo>
                      <a:lnTo>
                        <a:pt x="619" y="232"/>
                      </a:lnTo>
                      <a:lnTo>
                        <a:pt x="579" y="232"/>
                      </a:lnTo>
                      <a:lnTo>
                        <a:pt x="621" y="165"/>
                      </a:lnTo>
                      <a:lnTo>
                        <a:pt x="582" y="105"/>
                      </a:lnTo>
                      <a:close/>
                      <a:moveTo>
                        <a:pt x="514" y="199"/>
                      </a:moveTo>
                      <a:lnTo>
                        <a:pt x="545" y="199"/>
                      </a:lnTo>
                      <a:lnTo>
                        <a:pt x="545" y="232"/>
                      </a:lnTo>
                      <a:lnTo>
                        <a:pt x="514" y="232"/>
                      </a:lnTo>
                      <a:lnTo>
                        <a:pt x="514" y="199"/>
                      </a:lnTo>
                      <a:close/>
                      <a:moveTo>
                        <a:pt x="343" y="105"/>
                      </a:moveTo>
                      <a:lnTo>
                        <a:pt x="388" y="105"/>
                      </a:lnTo>
                      <a:lnTo>
                        <a:pt x="412" y="147"/>
                      </a:lnTo>
                      <a:lnTo>
                        <a:pt x="438" y="105"/>
                      </a:lnTo>
                      <a:lnTo>
                        <a:pt x="477" y="105"/>
                      </a:lnTo>
                      <a:lnTo>
                        <a:pt x="435" y="168"/>
                      </a:lnTo>
                      <a:lnTo>
                        <a:pt x="477" y="232"/>
                      </a:lnTo>
                      <a:lnTo>
                        <a:pt x="433" y="232"/>
                      </a:lnTo>
                      <a:lnTo>
                        <a:pt x="406" y="186"/>
                      </a:lnTo>
                      <a:lnTo>
                        <a:pt x="380" y="232"/>
                      </a:lnTo>
                      <a:lnTo>
                        <a:pt x="341" y="232"/>
                      </a:lnTo>
                      <a:lnTo>
                        <a:pt x="383" y="165"/>
                      </a:lnTo>
                      <a:lnTo>
                        <a:pt x="343" y="105"/>
                      </a:lnTo>
                      <a:close/>
                      <a:moveTo>
                        <a:pt x="275" y="199"/>
                      </a:moveTo>
                      <a:lnTo>
                        <a:pt x="307" y="199"/>
                      </a:lnTo>
                      <a:lnTo>
                        <a:pt x="307" y="232"/>
                      </a:lnTo>
                      <a:lnTo>
                        <a:pt x="275" y="232"/>
                      </a:lnTo>
                      <a:lnTo>
                        <a:pt x="275" y="199"/>
                      </a:lnTo>
                      <a:close/>
                      <a:moveTo>
                        <a:pt x="173" y="147"/>
                      </a:moveTo>
                      <a:lnTo>
                        <a:pt x="199" y="105"/>
                      </a:lnTo>
                      <a:lnTo>
                        <a:pt x="239" y="105"/>
                      </a:lnTo>
                      <a:lnTo>
                        <a:pt x="197" y="168"/>
                      </a:lnTo>
                      <a:lnTo>
                        <a:pt x="239" y="232"/>
                      </a:lnTo>
                      <a:lnTo>
                        <a:pt x="194" y="232"/>
                      </a:lnTo>
                      <a:lnTo>
                        <a:pt x="168" y="186"/>
                      </a:lnTo>
                      <a:lnTo>
                        <a:pt x="142" y="232"/>
                      </a:lnTo>
                      <a:lnTo>
                        <a:pt x="102" y="232"/>
                      </a:lnTo>
                      <a:lnTo>
                        <a:pt x="144" y="165"/>
                      </a:lnTo>
                      <a:lnTo>
                        <a:pt x="102" y="105"/>
                      </a:lnTo>
                      <a:lnTo>
                        <a:pt x="150" y="105"/>
                      </a:lnTo>
                      <a:lnTo>
                        <a:pt x="173" y="147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3" name="Freeform 8">
                  <a:extLst>
                    <a:ext uri="{FF2B5EF4-FFF2-40B4-BE49-F238E27FC236}">
                      <a16:creationId xmlns:a16="http://schemas.microsoft.com/office/drawing/2014/main" id="{4CBE4EFC-9FF9-49C6-8D11-C849AE5A49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42550" y="3355020"/>
                  <a:ext cx="295275" cy="114300"/>
                </a:xfrm>
                <a:custGeom>
                  <a:avLst/>
                  <a:gdLst>
                    <a:gd name="T0" fmla="*/ 821 w 822"/>
                    <a:gd name="T1" fmla="*/ 315 h 316"/>
                    <a:gd name="T2" fmla="*/ 821 w 822"/>
                    <a:gd name="T3" fmla="*/ 0 h 316"/>
                    <a:gd name="T4" fmla="*/ 0 w 822"/>
                    <a:gd name="T5" fmla="*/ 0 h 316"/>
                    <a:gd name="T6" fmla="*/ 0 w 822"/>
                    <a:gd name="T7" fmla="*/ 315 h 316"/>
                    <a:gd name="T8" fmla="*/ 821 w 822"/>
                    <a:gd name="T9" fmla="*/ 315 h 316"/>
                    <a:gd name="T10" fmla="*/ 582 w 822"/>
                    <a:gd name="T11" fmla="*/ 89 h 316"/>
                    <a:gd name="T12" fmla="*/ 627 w 822"/>
                    <a:gd name="T13" fmla="*/ 89 h 316"/>
                    <a:gd name="T14" fmla="*/ 650 w 822"/>
                    <a:gd name="T15" fmla="*/ 131 h 316"/>
                    <a:gd name="T16" fmla="*/ 676 w 822"/>
                    <a:gd name="T17" fmla="*/ 89 h 316"/>
                    <a:gd name="T18" fmla="*/ 716 w 822"/>
                    <a:gd name="T19" fmla="*/ 89 h 316"/>
                    <a:gd name="T20" fmla="*/ 674 w 822"/>
                    <a:gd name="T21" fmla="*/ 152 h 316"/>
                    <a:gd name="T22" fmla="*/ 716 w 822"/>
                    <a:gd name="T23" fmla="*/ 218 h 316"/>
                    <a:gd name="T24" fmla="*/ 671 w 822"/>
                    <a:gd name="T25" fmla="*/ 218 h 316"/>
                    <a:gd name="T26" fmla="*/ 645 w 822"/>
                    <a:gd name="T27" fmla="*/ 170 h 316"/>
                    <a:gd name="T28" fmla="*/ 619 w 822"/>
                    <a:gd name="T29" fmla="*/ 218 h 316"/>
                    <a:gd name="T30" fmla="*/ 579 w 822"/>
                    <a:gd name="T31" fmla="*/ 218 h 316"/>
                    <a:gd name="T32" fmla="*/ 621 w 822"/>
                    <a:gd name="T33" fmla="*/ 149 h 316"/>
                    <a:gd name="T34" fmla="*/ 582 w 822"/>
                    <a:gd name="T35" fmla="*/ 89 h 316"/>
                    <a:gd name="T36" fmla="*/ 514 w 822"/>
                    <a:gd name="T37" fmla="*/ 184 h 316"/>
                    <a:gd name="T38" fmla="*/ 545 w 822"/>
                    <a:gd name="T39" fmla="*/ 184 h 316"/>
                    <a:gd name="T40" fmla="*/ 545 w 822"/>
                    <a:gd name="T41" fmla="*/ 218 h 316"/>
                    <a:gd name="T42" fmla="*/ 514 w 822"/>
                    <a:gd name="T43" fmla="*/ 218 h 316"/>
                    <a:gd name="T44" fmla="*/ 514 w 822"/>
                    <a:gd name="T45" fmla="*/ 184 h 316"/>
                    <a:gd name="T46" fmla="*/ 343 w 822"/>
                    <a:gd name="T47" fmla="*/ 89 h 316"/>
                    <a:gd name="T48" fmla="*/ 388 w 822"/>
                    <a:gd name="T49" fmla="*/ 89 h 316"/>
                    <a:gd name="T50" fmla="*/ 412 w 822"/>
                    <a:gd name="T51" fmla="*/ 131 h 316"/>
                    <a:gd name="T52" fmla="*/ 438 w 822"/>
                    <a:gd name="T53" fmla="*/ 89 h 316"/>
                    <a:gd name="T54" fmla="*/ 477 w 822"/>
                    <a:gd name="T55" fmla="*/ 89 h 316"/>
                    <a:gd name="T56" fmla="*/ 435 w 822"/>
                    <a:gd name="T57" fmla="*/ 152 h 316"/>
                    <a:gd name="T58" fmla="*/ 477 w 822"/>
                    <a:gd name="T59" fmla="*/ 218 h 316"/>
                    <a:gd name="T60" fmla="*/ 433 w 822"/>
                    <a:gd name="T61" fmla="*/ 218 h 316"/>
                    <a:gd name="T62" fmla="*/ 406 w 822"/>
                    <a:gd name="T63" fmla="*/ 170 h 316"/>
                    <a:gd name="T64" fmla="*/ 380 w 822"/>
                    <a:gd name="T65" fmla="*/ 218 h 316"/>
                    <a:gd name="T66" fmla="*/ 341 w 822"/>
                    <a:gd name="T67" fmla="*/ 218 h 316"/>
                    <a:gd name="T68" fmla="*/ 383 w 822"/>
                    <a:gd name="T69" fmla="*/ 149 h 316"/>
                    <a:gd name="T70" fmla="*/ 343 w 822"/>
                    <a:gd name="T71" fmla="*/ 89 h 316"/>
                    <a:gd name="T72" fmla="*/ 275 w 822"/>
                    <a:gd name="T73" fmla="*/ 184 h 316"/>
                    <a:gd name="T74" fmla="*/ 307 w 822"/>
                    <a:gd name="T75" fmla="*/ 184 h 316"/>
                    <a:gd name="T76" fmla="*/ 307 w 822"/>
                    <a:gd name="T77" fmla="*/ 218 h 316"/>
                    <a:gd name="T78" fmla="*/ 275 w 822"/>
                    <a:gd name="T79" fmla="*/ 218 h 316"/>
                    <a:gd name="T80" fmla="*/ 275 w 822"/>
                    <a:gd name="T81" fmla="*/ 184 h 316"/>
                    <a:gd name="T82" fmla="*/ 173 w 822"/>
                    <a:gd name="T83" fmla="*/ 131 h 316"/>
                    <a:gd name="T84" fmla="*/ 199 w 822"/>
                    <a:gd name="T85" fmla="*/ 89 h 316"/>
                    <a:gd name="T86" fmla="*/ 239 w 822"/>
                    <a:gd name="T87" fmla="*/ 89 h 316"/>
                    <a:gd name="T88" fmla="*/ 197 w 822"/>
                    <a:gd name="T89" fmla="*/ 152 h 316"/>
                    <a:gd name="T90" fmla="*/ 239 w 822"/>
                    <a:gd name="T91" fmla="*/ 218 h 316"/>
                    <a:gd name="T92" fmla="*/ 194 w 822"/>
                    <a:gd name="T93" fmla="*/ 218 h 316"/>
                    <a:gd name="T94" fmla="*/ 168 w 822"/>
                    <a:gd name="T95" fmla="*/ 170 h 316"/>
                    <a:gd name="T96" fmla="*/ 142 w 822"/>
                    <a:gd name="T97" fmla="*/ 218 h 316"/>
                    <a:gd name="T98" fmla="*/ 102 w 822"/>
                    <a:gd name="T99" fmla="*/ 218 h 316"/>
                    <a:gd name="T100" fmla="*/ 144 w 822"/>
                    <a:gd name="T101" fmla="*/ 149 h 316"/>
                    <a:gd name="T102" fmla="*/ 102 w 822"/>
                    <a:gd name="T103" fmla="*/ 89 h 316"/>
                    <a:gd name="T104" fmla="*/ 150 w 822"/>
                    <a:gd name="T105" fmla="*/ 89 h 316"/>
                    <a:gd name="T106" fmla="*/ 173 w 822"/>
                    <a:gd name="T107" fmla="*/ 131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822" h="316">
                      <a:moveTo>
                        <a:pt x="821" y="315"/>
                      </a:moveTo>
                      <a:lnTo>
                        <a:pt x="821" y="0"/>
                      </a:lnTo>
                      <a:lnTo>
                        <a:pt x="0" y="0"/>
                      </a:lnTo>
                      <a:lnTo>
                        <a:pt x="0" y="315"/>
                      </a:lnTo>
                      <a:lnTo>
                        <a:pt x="821" y="315"/>
                      </a:lnTo>
                      <a:close/>
                      <a:moveTo>
                        <a:pt x="582" y="89"/>
                      </a:moveTo>
                      <a:lnTo>
                        <a:pt x="627" y="89"/>
                      </a:lnTo>
                      <a:lnTo>
                        <a:pt x="650" y="131"/>
                      </a:lnTo>
                      <a:lnTo>
                        <a:pt x="676" y="89"/>
                      </a:lnTo>
                      <a:lnTo>
                        <a:pt x="716" y="89"/>
                      </a:lnTo>
                      <a:lnTo>
                        <a:pt x="674" y="152"/>
                      </a:lnTo>
                      <a:lnTo>
                        <a:pt x="716" y="218"/>
                      </a:lnTo>
                      <a:lnTo>
                        <a:pt x="671" y="218"/>
                      </a:lnTo>
                      <a:lnTo>
                        <a:pt x="645" y="170"/>
                      </a:lnTo>
                      <a:lnTo>
                        <a:pt x="619" y="218"/>
                      </a:lnTo>
                      <a:lnTo>
                        <a:pt x="579" y="218"/>
                      </a:lnTo>
                      <a:lnTo>
                        <a:pt x="621" y="149"/>
                      </a:lnTo>
                      <a:lnTo>
                        <a:pt x="582" y="89"/>
                      </a:lnTo>
                      <a:close/>
                      <a:moveTo>
                        <a:pt x="514" y="184"/>
                      </a:moveTo>
                      <a:lnTo>
                        <a:pt x="545" y="184"/>
                      </a:lnTo>
                      <a:lnTo>
                        <a:pt x="545" y="218"/>
                      </a:lnTo>
                      <a:lnTo>
                        <a:pt x="514" y="218"/>
                      </a:lnTo>
                      <a:lnTo>
                        <a:pt x="514" y="184"/>
                      </a:lnTo>
                      <a:close/>
                      <a:moveTo>
                        <a:pt x="343" y="89"/>
                      </a:moveTo>
                      <a:lnTo>
                        <a:pt x="388" y="89"/>
                      </a:lnTo>
                      <a:lnTo>
                        <a:pt x="412" y="131"/>
                      </a:lnTo>
                      <a:lnTo>
                        <a:pt x="438" y="89"/>
                      </a:lnTo>
                      <a:lnTo>
                        <a:pt x="477" y="89"/>
                      </a:lnTo>
                      <a:lnTo>
                        <a:pt x="435" y="152"/>
                      </a:lnTo>
                      <a:lnTo>
                        <a:pt x="477" y="218"/>
                      </a:lnTo>
                      <a:lnTo>
                        <a:pt x="433" y="218"/>
                      </a:lnTo>
                      <a:lnTo>
                        <a:pt x="406" y="170"/>
                      </a:lnTo>
                      <a:lnTo>
                        <a:pt x="380" y="218"/>
                      </a:lnTo>
                      <a:lnTo>
                        <a:pt x="341" y="218"/>
                      </a:lnTo>
                      <a:lnTo>
                        <a:pt x="383" y="149"/>
                      </a:lnTo>
                      <a:lnTo>
                        <a:pt x="343" y="89"/>
                      </a:lnTo>
                      <a:close/>
                      <a:moveTo>
                        <a:pt x="275" y="184"/>
                      </a:moveTo>
                      <a:lnTo>
                        <a:pt x="307" y="184"/>
                      </a:lnTo>
                      <a:lnTo>
                        <a:pt x="307" y="218"/>
                      </a:lnTo>
                      <a:lnTo>
                        <a:pt x="275" y="218"/>
                      </a:lnTo>
                      <a:lnTo>
                        <a:pt x="275" y="184"/>
                      </a:lnTo>
                      <a:close/>
                      <a:moveTo>
                        <a:pt x="173" y="131"/>
                      </a:moveTo>
                      <a:lnTo>
                        <a:pt x="199" y="89"/>
                      </a:lnTo>
                      <a:lnTo>
                        <a:pt x="239" y="89"/>
                      </a:lnTo>
                      <a:lnTo>
                        <a:pt x="197" y="152"/>
                      </a:lnTo>
                      <a:lnTo>
                        <a:pt x="239" y="218"/>
                      </a:lnTo>
                      <a:lnTo>
                        <a:pt x="194" y="218"/>
                      </a:lnTo>
                      <a:lnTo>
                        <a:pt x="168" y="170"/>
                      </a:lnTo>
                      <a:lnTo>
                        <a:pt x="142" y="218"/>
                      </a:lnTo>
                      <a:lnTo>
                        <a:pt x="102" y="218"/>
                      </a:lnTo>
                      <a:lnTo>
                        <a:pt x="144" y="149"/>
                      </a:lnTo>
                      <a:lnTo>
                        <a:pt x="102" y="89"/>
                      </a:lnTo>
                      <a:lnTo>
                        <a:pt x="150" y="89"/>
                      </a:lnTo>
                      <a:lnTo>
                        <a:pt x="173" y="131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4" name="Freeform 9">
                  <a:extLst>
                    <a:ext uri="{FF2B5EF4-FFF2-40B4-BE49-F238E27FC236}">
                      <a16:creationId xmlns:a16="http://schemas.microsoft.com/office/drawing/2014/main" id="{18C7B3A1-A82E-45FF-B504-C27ECE257F5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998087" y="3355020"/>
                  <a:ext cx="109538" cy="114300"/>
                </a:xfrm>
                <a:custGeom>
                  <a:avLst/>
                  <a:gdLst>
                    <a:gd name="T0" fmla="*/ 152 w 305"/>
                    <a:gd name="T1" fmla="*/ 315 h 316"/>
                    <a:gd name="T2" fmla="*/ 0 w 305"/>
                    <a:gd name="T3" fmla="*/ 315 h 316"/>
                    <a:gd name="T4" fmla="*/ 0 w 305"/>
                    <a:gd name="T5" fmla="*/ 0 h 316"/>
                    <a:gd name="T6" fmla="*/ 304 w 305"/>
                    <a:gd name="T7" fmla="*/ 0 h 316"/>
                    <a:gd name="T8" fmla="*/ 304 w 305"/>
                    <a:gd name="T9" fmla="*/ 315 h 316"/>
                    <a:gd name="T10" fmla="*/ 152 w 305"/>
                    <a:gd name="T11" fmla="*/ 315 h 3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305" h="316">
                      <a:moveTo>
                        <a:pt x="152" y="315"/>
                      </a:moveTo>
                      <a:lnTo>
                        <a:pt x="0" y="315"/>
                      </a:lnTo>
                      <a:lnTo>
                        <a:pt x="0" y="0"/>
                      </a:lnTo>
                      <a:lnTo>
                        <a:pt x="304" y="0"/>
                      </a:lnTo>
                      <a:lnTo>
                        <a:pt x="304" y="315"/>
                      </a:lnTo>
                      <a:lnTo>
                        <a:pt x="152" y="31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B7D81D3-7C8C-45F6-959B-571C82BD384F}"/>
                </a:ext>
              </a:extLst>
            </p:cNvPr>
            <p:cNvSpPr/>
            <p:nvPr/>
          </p:nvSpPr>
          <p:spPr>
            <a:xfrm>
              <a:off x="10011110" y="3210783"/>
              <a:ext cx="86319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Route Table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4363F95A-381D-4866-B401-C9063C0FC14A}"/>
              </a:ext>
            </a:extLst>
          </p:cNvPr>
          <p:cNvGrpSpPr/>
          <p:nvPr/>
        </p:nvGrpSpPr>
        <p:grpSpPr>
          <a:xfrm>
            <a:off x="6582947" y="1432041"/>
            <a:ext cx="595644" cy="947551"/>
            <a:chOff x="3674869" y="4320417"/>
            <a:chExt cx="595644" cy="947551"/>
          </a:xfrm>
        </p:grpSpPr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71A31866-17DF-44DC-A004-BBA8B227B904}"/>
                </a:ext>
              </a:extLst>
            </p:cNvPr>
            <p:cNvGrpSpPr/>
            <p:nvPr/>
          </p:nvGrpSpPr>
          <p:grpSpPr>
            <a:xfrm>
              <a:off x="3680635" y="4320417"/>
              <a:ext cx="582945" cy="635162"/>
              <a:chOff x="11128158" y="2882206"/>
              <a:chExt cx="582945" cy="635162"/>
            </a:xfrm>
          </p:grpSpPr>
          <p:sp>
            <p:nvSpPr>
              <p:cNvPr id="168" name="Rectangle 167">
                <a:extLst>
                  <a:ext uri="{FF2B5EF4-FFF2-40B4-BE49-F238E27FC236}">
                    <a16:creationId xmlns:a16="http://schemas.microsoft.com/office/drawing/2014/main" id="{1EC2B6E1-0A9F-481F-A243-EEA425658E33}"/>
                  </a:ext>
                </a:extLst>
              </p:cNvPr>
              <p:cNvSpPr/>
              <p:nvPr/>
            </p:nvSpPr>
            <p:spPr>
              <a:xfrm>
                <a:off x="11128158" y="2882206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69" name="Freeform 28">
                <a:extLst>
                  <a:ext uri="{FF2B5EF4-FFF2-40B4-BE49-F238E27FC236}">
                    <a16:creationId xmlns:a16="http://schemas.microsoft.com/office/drawing/2014/main" id="{BEA467C8-D6E3-43D8-BBDE-ADE781DC9C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241003" y="2951107"/>
                <a:ext cx="359515" cy="478917"/>
              </a:xfrm>
              <a:custGeom>
                <a:avLst/>
                <a:gdLst>
                  <a:gd name="T0" fmla="*/ 603 w 1207"/>
                  <a:gd name="T1" fmla="*/ 0 h 1610"/>
                  <a:gd name="T2" fmla="*/ 0 w 1207"/>
                  <a:gd name="T3" fmla="*/ 260 h 1610"/>
                  <a:gd name="T4" fmla="*/ 0 w 1207"/>
                  <a:gd name="T5" fmla="*/ 834 h 1610"/>
                  <a:gd name="T6" fmla="*/ 0 w 1207"/>
                  <a:gd name="T7" fmla="*/ 834 h 1610"/>
                  <a:gd name="T8" fmla="*/ 603 w 1207"/>
                  <a:gd name="T9" fmla="*/ 1609 h 1610"/>
                  <a:gd name="T10" fmla="*/ 1206 w 1207"/>
                  <a:gd name="T11" fmla="*/ 834 h 1610"/>
                  <a:gd name="T12" fmla="*/ 1206 w 1207"/>
                  <a:gd name="T13" fmla="*/ 834 h 1610"/>
                  <a:gd name="T14" fmla="*/ 1206 w 1207"/>
                  <a:gd name="T15" fmla="*/ 260 h 1610"/>
                  <a:gd name="T16" fmla="*/ 603 w 1207"/>
                  <a:gd name="T17" fmla="*/ 0 h 1610"/>
                  <a:gd name="T18" fmla="*/ 702 w 1207"/>
                  <a:gd name="T19" fmla="*/ 1051 h 1610"/>
                  <a:gd name="T20" fmla="*/ 267 w 1207"/>
                  <a:gd name="T21" fmla="*/ 1051 h 1610"/>
                  <a:gd name="T22" fmla="*/ 267 w 1207"/>
                  <a:gd name="T23" fmla="*/ 990 h 1610"/>
                  <a:gd name="T24" fmla="*/ 702 w 1207"/>
                  <a:gd name="T25" fmla="*/ 990 h 1610"/>
                  <a:gd name="T26" fmla="*/ 702 w 1207"/>
                  <a:gd name="T27" fmla="*/ 1051 h 1610"/>
                  <a:gd name="T28" fmla="*/ 702 w 1207"/>
                  <a:gd name="T29" fmla="*/ 816 h 1610"/>
                  <a:gd name="T30" fmla="*/ 267 w 1207"/>
                  <a:gd name="T31" fmla="*/ 816 h 1610"/>
                  <a:gd name="T32" fmla="*/ 267 w 1207"/>
                  <a:gd name="T33" fmla="*/ 756 h 1610"/>
                  <a:gd name="T34" fmla="*/ 702 w 1207"/>
                  <a:gd name="T35" fmla="*/ 756 h 1610"/>
                  <a:gd name="T36" fmla="*/ 702 w 1207"/>
                  <a:gd name="T37" fmla="*/ 816 h 1610"/>
                  <a:gd name="T38" fmla="*/ 702 w 1207"/>
                  <a:gd name="T39" fmla="*/ 567 h 1610"/>
                  <a:gd name="T40" fmla="*/ 267 w 1207"/>
                  <a:gd name="T41" fmla="*/ 567 h 1610"/>
                  <a:gd name="T42" fmla="*/ 267 w 1207"/>
                  <a:gd name="T43" fmla="*/ 506 h 1610"/>
                  <a:gd name="T44" fmla="*/ 702 w 1207"/>
                  <a:gd name="T45" fmla="*/ 506 h 1610"/>
                  <a:gd name="T46" fmla="*/ 702 w 1207"/>
                  <a:gd name="T47" fmla="*/ 567 h 1610"/>
                  <a:gd name="T48" fmla="*/ 964 w 1207"/>
                  <a:gd name="T49" fmla="*/ 967 h 1610"/>
                  <a:gd name="T50" fmla="*/ 860 w 1207"/>
                  <a:gd name="T51" fmla="*/ 1072 h 1610"/>
                  <a:gd name="T52" fmla="*/ 791 w 1207"/>
                  <a:gd name="T53" fmla="*/ 1004 h 1610"/>
                  <a:gd name="T54" fmla="*/ 791 w 1207"/>
                  <a:gd name="T55" fmla="*/ 975 h 1610"/>
                  <a:gd name="T56" fmla="*/ 820 w 1207"/>
                  <a:gd name="T57" fmla="*/ 975 h 1610"/>
                  <a:gd name="T58" fmla="*/ 860 w 1207"/>
                  <a:gd name="T59" fmla="*/ 1014 h 1610"/>
                  <a:gd name="T60" fmla="*/ 938 w 1207"/>
                  <a:gd name="T61" fmla="*/ 935 h 1610"/>
                  <a:gd name="T62" fmla="*/ 967 w 1207"/>
                  <a:gd name="T63" fmla="*/ 935 h 1610"/>
                  <a:gd name="T64" fmla="*/ 964 w 1207"/>
                  <a:gd name="T65" fmla="*/ 967 h 1610"/>
                  <a:gd name="T66" fmla="*/ 815 w 1207"/>
                  <a:gd name="T67" fmla="*/ 732 h 1610"/>
                  <a:gd name="T68" fmla="*/ 815 w 1207"/>
                  <a:gd name="T69" fmla="*/ 703 h 1610"/>
                  <a:gd name="T70" fmla="*/ 844 w 1207"/>
                  <a:gd name="T71" fmla="*/ 703 h 1610"/>
                  <a:gd name="T72" fmla="*/ 886 w 1207"/>
                  <a:gd name="T73" fmla="*/ 745 h 1610"/>
                  <a:gd name="T74" fmla="*/ 928 w 1207"/>
                  <a:gd name="T75" fmla="*/ 703 h 1610"/>
                  <a:gd name="T76" fmla="*/ 957 w 1207"/>
                  <a:gd name="T77" fmla="*/ 703 h 1610"/>
                  <a:gd name="T78" fmla="*/ 957 w 1207"/>
                  <a:gd name="T79" fmla="*/ 732 h 1610"/>
                  <a:gd name="T80" fmla="*/ 915 w 1207"/>
                  <a:gd name="T81" fmla="*/ 774 h 1610"/>
                  <a:gd name="T82" fmla="*/ 957 w 1207"/>
                  <a:gd name="T83" fmla="*/ 816 h 1610"/>
                  <a:gd name="T84" fmla="*/ 957 w 1207"/>
                  <a:gd name="T85" fmla="*/ 845 h 1610"/>
                  <a:gd name="T86" fmla="*/ 943 w 1207"/>
                  <a:gd name="T87" fmla="*/ 850 h 1610"/>
                  <a:gd name="T88" fmla="*/ 930 w 1207"/>
                  <a:gd name="T89" fmla="*/ 845 h 1610"/>
                  <a:gd name="T90" fmla="*/ 888 w 1207"/>
                  <a:gd name="T91" fmla="*/ 803 h 1610"/>
                  <a:gd name="T92" fmla="*/ 846 w 1207"/>
                  <a:gd name="T93" fmla="*/ 845 h 1610"/>
                  <a:gd name="T94" fmla="*/ 833 w 1207"/>
                  <a:gd name="T95" fmla="*/ 850 h 1610"/>
                  <a:gd name="T96" fmla="*/ 820 w 1207"/>
                  <a:gd name="T97" fmla="*/ 845 h 1610"/>
                  <a:gd name="T98" fmla="*/ 820 w 1207"/>
                  <a:gd name="T99" fmla="*/ 816 h 1610"/>
                  <a:gd name="T100" fmla="*/ 862 w 1207"/>
                  <a:gd name="T101" fmla="*/ 774 h 1610"/>
                  <a:gd name="T102" fmla="*/ 815 w 1207"/>
                  <a:gd name="T103" fmla="*/ 732 h 1610"/>
                  <a:gd name="T104" fmla="*/ 970 w 1207"/>
                  <a:gd name="T105" fmla="*/ 501 h 1610"/>
                  <a:gd name="T106" fmla="*/ 865 w 1207"/>
                  <a:gd name="T107" fmla="*/ 606 h 1610"/>
                  <a:gd name="T108" fmla="*/ 797 w 1207"/>
                  <a:gd name="T109" fmla="*/ 538 h 1610"/>
                  <a:gd name="T110" fmla="*/ 797 w 1207"/>
                  <a:gd name="T111" fmla="*/ 509 h 1610"/>
                  <a:gd name="T112" fmla="*/ 825 w 1207"/>
                  <a:gd name="T113" fmla="*/ 509 h 1610"/>
                  <a:gd name="T114" fmla="*/ 865 w 1207"/>
                  <a:gd name="T115" fmla="*/ 548 h 1610"/>
                  <a:gd name="T116" fmla="*/ 943 w 1207"/>
                  <a:gd name="T117" fmla="*/ 470 h 1610"/>
                  <a:gd name="T118" fmla="*/ 972 w 1207"/>
                  <a:gd name="T119" fmla="*/ 470 h 1610"/>
                  <a:gd name="T120" fmla="*/ 970 w 1207"/>
                  <a:gd name="T121" fmla="*/ 501 h 16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1207" h="1610">
                    <a:moveTo>
                      <a:pt x="603" y="0"/>
                    </a:moveTo>
                    <a:lnTo>
                      <a:pt x="0" y="260"/>
                    </a:lnTo>
                    <a:lnTo>
                      <a:pt x="0" y="834"/>
                    </a:lnTo>
                    <a:lnTo>
                      <a:pt x="0" y="834"/>
                    </a:lnTo>
                    <a:cubicBezTo>
                      <a:pt x="18" y="1153"/>
                      <a:pt x="251" y="1433"/>
                      <a:pt x="603" y="1609"/>
                    </a:cubicBezTo>
                    <a:cubicBezTo>
                      <a:pt x="954" y="1433"/>
                      <a:pt x="1187" y="1153"/>
                      <a:pt x="1206" y="834"/>
                    </a:cubicBezTo>
                    <a:lnTo>
                      <a:pt x="1206" y="834"/>
                    </a:lnTo>
                    <a:lnTo>
                      <a:pt x="1206" y="260"/>
                    </a:lnTo>
                    <a:lnTo>
                      <a:pt x="603" y="0"/>
                    </a:lnTo>
                    <a:close/>
                    <a:moveTo>
                      <a:pt x="702" y="1051"/>
                    </a:moveTo>
                    <a:lnTo>
                      <a:pt x="267" y="1051"/>
                    </a:lnTo>
                    <a:lnTo>
                      <a:pt x="267" y="990"/>
                    </a:lnTo>
                    <a:lnTo>
                      <a:pt x="702" y="990"/>
                    </a:lnTo>
                    <a:lnTo>
                      <a:pt x="702" y="1051"/>
                    </a:lnTo>
                    <a:close/>
                    <a:moveTo>
                      <a:pt x="702" y="816"/>
                    </a:moveTo>
                    <a:lnTo>
                      <a:pt x="267" y="816"/>
                    </a:lnTo>
                    <a:lnTo>
                      <a:pt x="267" y="756"/>
                    </a:lnTo>
                    <a:lnTo>
                      <a:pt x="702" y="756"/>
                    </a:lnTo>
                    <a:lnTo>
                      <a:pt x="702" y="816"/>
                    </a:lnTo>
                    <a:close/>
                    <a:moveTo>
                      <a:pt x="702" y="567"/>
                    </a:moveTo>
                    <a:lnTo>
                      <a:pt x="267" y="567"/>
                    </a:lnTo>
                    <a:lnTo>
                      <a:pt x="267" y="506"/>
                    </a:lnTo>
                    <a:lnTo>
                      <a:pt x="702" y="506"/>
                    </a:lnTo>
                    <a:lnTo>
                      <a:pt x="702" y="567"/>
                    </a:lnTo>
                    <a:close/>
                    <a:moveTo>
                      <a:pt x="964" y="967"/>
                    </a:moveTo>
                    <a:lnTo>
                      <a:pt x="860" y="1072"/>
                    </a:lnTo>
                    <a:lnTo>
                      <a:pt x="791" y="1004"/>
                    </a:lnTo>
                    <a:cubicBezTo>
                      <a:pt x="784" y="996"/>
                      <a:pt x="783" y="983"/>
                      <a:pt x="791" y="975"/>
                    </a:cubicBezTo>
                    <a:cubicBezTo>
                      <a:pt x="798" y="967"/>
                      <a:pt x="812" y="967"/>
                      <a:pt x="820" y="975"/>
                    </a:cubicBezTo>
                    <a:lnTo>
                      <a:pt x="860" y="1014"/>
                    </a:lnTo>
                    <a:lnTo>
                      <a:pt x="938" y="935"/>
                    </a:lnTo>
                    <a:cubicBezTo>
                      <a:pt x="946" y="928"/>
                      <a:pt x="959" y="928"/>
                      <a:pt x="967" y="935"/>
                    </a:cubicBezTo>
                    <a:cubicBezTo>
                      <a:pt x="972" y="946"/>
                      <a:pt x="972" y="959"/>
                      <a:pt x="964" y="967"/>
                    </a:cubicBezTo>
                    <a:close/>
                    <a:moveTo>
                      <a:pt x="815" y="732"/>
                    </a:moveTo>
                    <a:cubicBezTo>
                      <a:pt x="807" y="724"/>
                      <a:pt x="807" y="711"/>
                      <a:pt x="815" y="703"/>
                    </a:cubicBezTo>
                    <a:cubicBezTo>
                      <a:pt x="823" y="695"/>
                      <a:pt x="836" y="695"/>
                      <a:pt x="844" y="703"/>
                    </a:cubicBezTo>
                    <a:lnTo>
                      <a:pt x="886" y="745"/>
                    </a:lnTo>
                    <a:lnTo>
                      <a:pt x="928" y="703"/>
                    </a:lnTo>
                    <a:cubicBezTo>
                      <a:pt x="936" y="695"/>
                      <a:pt x="949" y="695"/>
                      <a:pt x="957" y="703"/>
                    </a:cubicBezTo>
                    <a:cubicBezTo>
                      <a:pt x="964" y="711"/>
                      <a:pt x="964" y="724"/>
                      <a:pt x="957" y="732"/>
                    </a:cubicBezTo>
                    <a:lnTo>
                      <a:pt x="915" y="774"/>
                    </a:lnTo>
                    <a:lnTo>
                      <a:pt x="957" y="816"/>
                    </a:lnTo>
                    <a:cubicBezTo>
                      <a:pt x="964" y="824"/>
                      <a:pt x="964" y="837"/>
                      <a:pt x="957" y="845"/>
                    </a:cubicBezTo>
                    <a:cubicBezTo>
                      <a:pt x="954" y="847"/>
                      <a:pt x="948" y="850"/>
                      <a:pt x="943" y="850"/>
                    </a:cubicBezTo>
                    <a:cubicBezTo>
                      <a:pt x="937" y="850"/>
                      <a:pt x="933" y="847"/>
                      <a:pt x="930" y="845"/>
                    </a:cubicBezTo>
                    <a:lnTo>
                      <a:pt x="888" y="803"/>
                    </a:lnTo>
                    <a:lnTo>
                      <a:pt x="846" y="845"/>
                    </a:lnTo>
                    <a:cubicBezTo>
                      <a:pt x="844" y="847"/>
                      <a:pt x="838" y="850"/>
                      <a:pt x="833" y="850"/>
                    </a:cubicBezTo>
                    <a:cubicBezTo>
                      <a:pt x="827" y="850"/>
                      <a:pt x="823" y="847"/>
                      <a:pt x="820" y="845"/>
                    </a:cubicBezTo>
                    <a:cubicBezTo>
                      <a:pt x="812" y="837"/>
                      <a:pt x="812" y="824"/>
                      <a:pt x="820" y="816"/>
                    </a:cubicBezTo>
                    <a:lnTo>
                      <a:pt x="862" y="774"/>
                    </a:lnTo>
                    <a:lnTo>
                      <a:pt x="815" y="732"/>
                    </a:lnTo>
                    <a:close/>
                    <a:moveTo>
                      <a:pt x="970" y="501"/>
                    </a:moveTo>
                    <a:lnTo>
                      <a:pt x="865" y="606"/>
                    </a:lnTo>
                    <a:lnTo>
                      <a:pt x="797" y="538"/>
                    </a:lnTo>
                    <a:cubicBezTo>
                      <a:pt x="789" y="530"/>
                      <a:pt x="789" y="517"/>
                      <a:pt x="797" y="509"/>
                    </a:cubicBezTo>
                    <a:cubicBezTo>
                      <a:pt x="805" y="501"/>
                      <a:pt x="818" y="501"/>
                      <a:pt x="825" y="509"/>
                    </a:cubicBezTo>
                    <a:lnTo>
                      <a:pt x="865" y="548"/>
                    </a:lnTo>
                    <a:lnTo>
                      <a:pt x="943" y="470"/>
                    </a:lnTo>
                    <a:cubicBezTo>
                      <a:pt x="951" y="462"/>
                      <a:pt x="964" y="462"/>
                      <a:pt x="972" y="470"/>
                    </a:cubicBezTo>
                    <a:cubicBezTo>
                      <a:pt x="978" y="480"/>
                      <a:pt x="978" y="493"/>
                      <a:pt x="970" y="501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3620BA84-A688-483E-9B8C-8EA222406C9D}"/>
                </a:ext>
              </a:extLst>
            </p:cNvPr>
            <p:cNvSpPr/>
            <p:nvPr/>
          </p:nvSpPr>
          <p:spPr>
            <a:xfrm>
              <a:off x="3674869" y="4929414"/>
              <a:ext cx="59564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Security Lists</a:t>
              </a:r>
            </a:p>
          </p:txBody>
        </p:sp>
      </p:grpSp>
      <p:sp>
        <p:nvSpPr>
          <p:cNvPr id="170" name="Speech Bubble: Rectangle with Corners Rounded 169">
            <a:extLst>
              <a:ext uri="{FF2B5EF4-FFF2-40B4-BE49-F238E27FC236}">
                <a16:creationId xmlns:a16="http://schemas.microsoft.com/office/drawing/2014/main" id="{7CD6C6B3-FDF4-4BBE-B154-C364B930ACE0}"/>
              </a:ext>
            </a:extLst>
          </p:cNvPr>
          <p:cNvSpPr/>
          <p:nvPr/>
        </p:nvSpPr>
        <p:spPr>
          <a:xfrm>
            <a:off x="6323440" y="490534"/>
            <a:ext cx="1475265" cy="764589"/>
          </a:xfrm>
          <a:prstGeom prst="wedgeRoundRectCallout">
            <a:avLst>
              <a:gd name="adj1" fmla="val -58019"/>
              <a:gd name="adj2" fmla="val 15058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Virtual Cloud Network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private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public </a:t>
            </a:r>
            <a:r>
              <a:rPr lang="nl-NL" sz="900" dirty="0" err="1">
                <a:solidFill>
                  <a:schemeClr val="dk1"/>
                </a:solidFill>
              </a:rPr>
              <a:t>subnet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access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public internet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9336D1B3-3FFD-4265-BEB5-398EF58886C1}"/>
              </a:ext>
            </a:extLst>
          </p:cNvPr>
          <p:cNvSpPr/>
          <p:nvPr/>
        </p:nvSpPr>
        <p:spPr>
          <a:xfrm>
            <a:off x="2587701" y="2032834"/>
            <a:ext cx="530546" cy="558982"/>
          </a:xfrm>
          <a:prstGeom prst="roundRect">
            <a:avLst/>
          </a:prstGeom>
          <a:solidFill>
            <a:srgbClr val="F8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API Gateway</a:t>
            </a:r>
            <a:endParaRPr lang="en-NL" sz="900" dirty="0"/>
          </a:p>
        </p:txBody>
      </p:sp>
      <p:sp>
        <p:nvSpPr>
          <p:cNvPr id="96" name="Speech Bubble: Rectangle with Corners Rounded 95">
            <a:extLst>
              <a:ext uri="{FF2B5EF4-FFF2-40B4-BE49-F238E27FC236}">
                <a16:creationId xmlns:a16="http://schemas.microsoft.com/office/drawing/2014/main" id="{0B99E0F0-204A-4B33-90CC-ED02D3FDACA3}"/>
              </a:ext>
            </a:extLst>
          </p:cNvPr>
          <p:cNvSpPr/>
          <p:nvPr/>
        </p:nvSpPr>
        <p:spPr>
          <a:xfrm>
            <a:off x="1113289" y="1930824"/>
            <a:ext cx="1043428" cy="558981"/>
          </a:xfrm>
          <a:prstGeom prst="wedgeRoundRectCallout">
            <a:avLst>
              <a:gd name="adj1" fmla="val 102701"/>
              <a:gd name="adj2" fmla="val -966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Skeleton</a:t>
            </a:r>
            <a:r>
              <a:rPr lang="nl-NL" sz="900" dirty="0">
                <a:solidFill>
                  <a:schemeClr val="dk1"/>
                </a:solidFill>
              </a:rPr>
              <a:t> API Gateway for </a:t>
            </a:r>
            <a:r>
              <a:rPr lang="nl-NL" sz="900" dirty="0" err="1">
                <a:solidFill>
                  <a:schemeClr val="dk1"/>
                </a:solidFill>
              </a:rPr>
              <a:t>deploying</a:t>
            </a:r>
            <a:r>
              <a:rPr lang="nl-NL" sz="900" dirty="0">
                <a:solidFill>
                  <a:schemeClr val="dk1"/>
                </a:solidFill>
              </a:rPr>
              <a:t> API routing </a:t>
            </a:r>
            <a:r>
              <a:rPr lang="nl-NL" sz="900" dirty="0" err="1">
                <a:solidFill>
                  <a:schemeClr val="dk1"/>
                </a:solidFill>
              </a:rPr>
              <a:t>rules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EAE2D2C4-A77D-4A97-BC97-0FDAC0F04E09}"/>
              </a:ext>
            </a:extLst>
          </p:cNvPr>
          <p:cNvGrpSpPr/>
          <p:nvPr/>
        </p:nvGrpSpPr>
        <p:grpSpPr>
          <a:xfrm>
            <a:off x="4387897" y="2964036"/>
            <a:ext cx="527037" cy="424257"/>
            <a:chOff x="7061115" y="2894906"/>
            <a:chExt cx="591364" cy="543828"/>
          </a:xfrm>
        </p:grpSpPr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09E6C9E2-AD97-4B21-8146-478171ADF455}"/>
                </a:ext>
              </a:extLst>
            </p:cNvPr>
            <p:cNvSpPr/>
            <p:nvPr/>
          </p:nvSpPr>
          <p:spPr>
            <a:xfrm>
              <a:off x="7061115" y="2894906"/>
              <a:ext cx="591364" cy="543828"/>
            </a:xfrm>
            <a:prstGeom prst="rect">
              <a:avLst/>
            </a:prstGeom>
            <a:noFill/>
            <a:ln w="1905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9B96597B-3306-4EC2-AABE-1D20AD286158}"/>
                </a:ext>
              </a:extLst>
            </p:cNvPr>
            <p:cNvGrpSpPr/>
            <p:nvPr/>
          </p:nvGrpSpPr>
          <p:grpSpPr>
            <a:xfrm>
              <a:off x="7148163" y="3017029"/>
              <a:ext cx="408063" cy="297847"/>
              <a:chOff x="8126925" y="1926270"/>
              <a:chExt cx="493712" cy="360363"/>
            </a:xfrm>
          </p:grpSpPr>
          <p:sp>
            <p:nvSpPr>
              <p:cNvPr id="124" name="Freeform 56">
                <a:extLst>
                  <a:ext uri="{FF2B5EF4-FFF2-40B4-BE49-F238E27FC236}">
                    <a16:creationId xmlns:a16="http://schemas.microsoft.com/office/drawing/2014/main" id="{44F83A92-FCE5-4CBA-B438-75A72E20E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28550" y="1926270"/>
                <a:ext cx="120650" cy="184150"/>
              </a:xfrm>
              <a:custGeom>
                <a:avLst/>
                <a:gdLst>
                  <a:gd name="T0" fmla="*/ 317 w 336"/>
                  <a:gd name="T1" fmla="*/ 260 h 510"/>
                  <a:gd name="T2" fmla="*/ 327 w 336"/>
                  <a:gd name="T3" fmla="*/ 163 h 510"/>
                  <a:gd name="T4" fmla="*/ 199 w 336"/>
                  <a:gd name="T5" fmla="*/ 31 h 510"/>
                  <a:gd name="T6" fmla="*/ 175 w 336"/>
                  <a:gd name="T7" fmla="*/ 0 h 510"/>
                  <a:gd name="T8" fmla="*/ 0 w 336"/>
                  <a:gd name="T9" fmla="*/ 152 h 510"/>
                  <a:gd name="T10" fmla="*/ 0 w 336"/>
                  <a:gd name="T11" fmla="*/ 170 h 510"/>
                  <a:gd name="T12" fmla="*/ 2 w 336"/>
                  <a:gd name="T13" fmla="*/ 194 h 510"/>
                  <a:gd name="T14" fmla="*/ 70 w 336"/>
                  <a:gd name="T15" fmla="*/ 333 h 510"/>
                  <a:gd name="T16" fmla="*/ 62 w 336"/>
                  <a:gd name="T17" fmla="*/ 412 h 510"/>
                  <a:gd name="T18" fmla="*/ 76 w 336"/>
                  <a:gd name="T19" fmla="*/ 469 h 510"/>
                  <a:gd name="T20" fmla="*/ 162 w 336"/>
                  <a:gd name="T21" fmla="*/ 509 h 510"/>
                  <a:gd name="T22" fmla="*/ 162 w 336"/>
                  <a:gd name="T23" fmla="*/ 509 h 510"/>
                  <a:gd name="T24" fmla="*/ 162 w 336"/>
                  <a:gd name="T25" fmla="*/ 509 h 510"/>
                  <a:gd name="T26" fmla="*/ 162 w 336"/>
                  <a:gd name="T27" fmla="*/ 509 h 510"/>
                  <a:gd name="T28" fmla="*/ 162 w 336"/>
                  <a:gd name="T29" fmla="*/ 509 h 510"/>
                  <a:gd name="T30" fmla="*/ 162 w 336"/>
                  <a:gd name="T31" fmla="*/ 509 h 510"/>
                  <a:gd name="T32" fmla="*/ 162 w 336"/>
                  <a:gd name="T33" fmla="*/ 509 h 510"/>
                  <a:gd name="T34" fmla="*/ 162 w 336"/>
                  <a:gd name="T35" fmla="*/ 509 h 510"/>
                  <a:gd name="T36" fmla="*/ 162 w 336"/>
                  <a:gd name="T37" fmla="*/ 509 h 510"/>
                  <a:gd name="T38" fmla="*/ 162 w 336"/>
                  <a:gd name="T39" fmla="*/ 509 h 510"/>
                  <a:gd name="T40" fmla="*/ 291 w 336"/>
                  <a:gd name="T41" fmla="*/ 377 h 510"/>
                  <a:gd name="T42" fmla="*/ 291 w 336"/>
                  <a:gd name="T43" fmla="*/ 377 h 510"/>
                  <a:gd name="T44" fmla="*/ 325 w 336"/>
                  <a:gd name="T45" fmla="*/ 349 h 510"/>
                  <a:gd name="T46" fmla="*/ 333 w 336"/>
                  <a:gd name="T47" fmla="*/ 296 h 510"/>
                  <a:gd name="T48" fmla="*/ 317 w 336"/>
                  <a:gd name="T49" fmla="*/ 26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36" h="510">
                    <a:moveTo>
                      <a:pt x="317" y="260"/>
                    </a:moveTo>
                    <a:cubicBezTo>
                      <a:pt x="322" y="239"/>
                      <a:pt x="327" y="199"/>
                      <a:pt x="327" y="163"/>
                    </a:cubicBezTo>
                    <a:cubicBezTo>
                      <a:pt x="327" y="102"/>
                      <a:pt x="272" y="39"/>
                      <a:pt x="199" y="31"/>
                    </a:cubicBezTo>
                    <a:lnTo>
                      <a:pt x="175" y="0"/>
                    </a:lnTo>
                    <a:cubicBezTo>
                      <a:pt x="0" y="8"/>
                      <a:pt x="0" y="152"/>
                      <a:pt x="0" y="152"/>
                    </a:cubicBezTo>
                    <a:lnTo>
                      <a:pt x="0" y="170"/>
                    </a:lnTo>
                    <a:cubicBezTo>
                      <a:pt x="0" y="178"/>
                      <a:pt x="0" y="186"/>
                      <a:pt x="2" y="194"/>
                    </a:cubicBezTo>
                    <a:cubicBezTo>
                      <a:pt x="44" y="228"/>
                      <a:pt x="70" y="280"/>
                      <a:pt x="70" y="333"/>
                    </a:cubicBezTo>
                    <a:cubicBezTo>
                      <a:pt x="70" y="357"/>
                      <a:pt x="68" y="383"/>
                      <a:pt x="62" y="412"/>
                    </a:cubicBezTo>
                    <a:cubicBezTo>
                      <a:pt x="73" y="430"/>
                      <a:pt x="78" y="448"/>
                      <a:pt x="76" y="469"/>
                    </a:cubicBezTo>
                    <a:cubicBezTo>
                      <a:pt x="110" y="506"/>
                      <a:pt x="154" y="509"/>
                      <a:pt x="162" y="509"/>
                    </a:cubicBez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lnTo>
                      <a:pt x="162" y="509"/>
                    </a:lnTo>
                    <a:cubicBezTo>
                      <a:pt x="178" y="509"/>
                      <a:pt x="272" y="503"/>
                      <a:pt x="291" y="377"/>
                    </a:cubicBezTo>
                    <a:lnTo>
                      <a:pt x="291" y="377"/>
                    </a:lnTo>
                    <a:cubicBezTo>
                      <a:pt x="306" y="377"/>
                      <a:pt x="322" y="364"/>
                      <a:pt x="325" y="349"/>
                    </a:cubicBezTo>
                    <a:lnTo>
                      <a:pt x="333" y="296"/>
                    </a:lnTo>
                    <a:cubicBezTo>
                      <a:pt x="335" y="278"/>
                      <a:pt x="327" y="265"/>
                      <a:pt x="317" y="260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5" name="Freeform 57">
                <a:extLst>
                  <a:ext uri="{FF2B5EF4-FFF2-40B4-BE49-F238E27FC236}">
                    <a16:creationId xmlns:a16="http://schemas.microsoft.com/office/drawing/2014/main" id="{73DEE289-DE49-4E87-8482-EA6DD64C0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30137" y="2108833"/>
                <a:ext cx="190500" cy="177800"/>
              </a:xfrm>
              <a:custGeom>
                <a:avLst/>
                <a:gdLst>
                  <a:gd name="T0" fmla="*/ 451 w 528"/>
                  <a:gd name="T1" fmla="*/ 47 h 494"/>
                  <a:gd name="T2" fmla="*/ 451 w 528"/>
                  <a:gd name="T3" fmla="*/ 47 h 494"/>
                  <a:gd name="T4" fmla="*/ 364 w 528"/>
                  <a:gd name="T5" fmla="*/ 21 h 494"/>
                  <a:gd name="T6" fmla="*/ 317 w 528"/>
                  <a:gd name="T7" fmla="*/ 8 h 494"/>
                  <a:gd name="T8" fmla="*/ 283 w 528"/>
                  <a:gd name="T9" fmla="*/ 0 h 494"/>
                  <a:gd name="T10" fmla="*/ 283 w 528"/>
                  <a:gd name="T11" fmla="*/ 0 h 494"/>
                  <a:gd name="T12" fmla="*/ 157 w 528"/>
                  <a:gd name="T13" fmla="*/ 50 h 494"/>
                  <a:gd name="T14" fmla="*/ 157 w 528"/>
                  <a:gd name="T15" fmla="*/ 50 h 494"/>
                  <a:gd name="T16" fmla="*/ 57 w 528"/>
                  <a:gd name="T17" fmla="*/ 24 h 494"/>
                  <a:gd name="T18" fmla="*/ 18 w 528"/>
                  <a:gd name="T19" fmla="*/ 79 h 494"/>
                  <a:gd name="T20" fmla="*/ 0 w 528"/>
                  <a:gd name="T21" fmla="*/ 126 h 494"/>
                  <a:gd name="T22" fmla="*/ 13 w 528"/>
                  <a:gd name="T23" fmla="*/ 128 h 494"/>
                  <a:gd name="T24" fmla="*/ 63 w 528"/>
                  <a:gd name="T25" fmla="*/ 142 h 494"/>
                  <a:gd name="T26" fmla="*/ 136 w 528"/>
                  <a:gd name="T27" fmla="*/ 165 h 494"/>
                  <a:gd name="T28" fmla="*/ 157 w 528"/>
                  <a:gd name="T29" fmla="*/ 173 h 494"/>
                  <a:gd name="T30" fmla="*/ 267 w 528"/>
                  <a:gd name="T31" fmla="*/ 354 h 494"/>
                  <a:gd name="T32" fmla="*/ 267 w 528"/>
                  <a:gd name="T33" fmla="*/ 493 h 494"/>
                  <a:gd name="T34" fmla="*/ 527 w 528"/>
                  <a:gd name="T35" fmla="*/ 493 h 494"/>
                  <a:gd name="T36" fmla="*/ 527 w 528"/>
                  <a:gd name="T37" fmla="*/ 178 h 494"/>
                  <a:gd name="T38" fmla="*/ 451 w 528"/>
                  <a:gd name="T39" fmla="*/ 47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528" h="494">
                    <a:moveTo>
                      <a:pt x="451" y="47"/>
                    </a:moveTo>
                    <a:lnTo>
                      <a:pt x="451" y="47"/>
                    </a:lnTo>
                    <a:cubicBezTo>
                      <a:pt x="427" y="39"/>
                      <a:pt x="396" y="29"/>
                      <a:pt x="364" y="21"/>
                    </a:cubicBezTo>
                    <a:cubicBezTo>
                      <a:pt x="346" y="16"/>
                      <a:pt x="330" y="10"/>
                      <a:pt x="317" y="8"/>
                    </a:cubicBezTo>
                    <a:cubicBezTo>
                      <a:pt x="296" y="3"/>
                      <a:pt x="283" y="0"/>
                      <a:pt x="283" y="0"/>
                    </a:cubicBezTo>
                    <a:lnTo>
                      <a:pt x="283" y="0"/>
                    </a:lnTo>
                    <a:cubicBezTo>
                      <a:pt x="259" y="34"/>
                      <a:pt x="210" y="50"/>
                      <a:pt x="157" y="50"/>
                    </a:cubicBezTo>
                    <a:lnTo>
                      <a:pt x="157" y="50"/>
                    </a:lnTo>
                    <a:cubicBezTo>
                      <a:pt x="120" y="50"/>
                      <a:pt x="84" y="39"/>
                      <a:pt x="57" y="24"/>
                    </a:cubicBezTo>
                    <a:cubicBezTo>
                      <a:pt x="52" y="47"/>
                      <a:pt x="39" y="65"/>
                      <a:pt x="18" y="79"/>
                    </a:cubicBezTo>
                    <a:cubicBezTo>
                      <a:pt x="13" y="94"/>
                      <a:pt x="8" y="110"/>
                      <a:pt x="0" y="126"/>
                    </a:cubicBezTo>
                    <a:lnTo>
                      <a:pt x="13" y="128"/>
                    </a:lnTo>
                    <a:cubicBezTo>
                      <a:pt x="26" y="131"/>
                      <a:pt x="44" y="136"/>
                      <a:pt x="63" y="142"/>
                    </a:cubicBezTo>
                    <a:cubicBezTo>
                      <a:pt x="92" y="149"/>
                      <a:pt x="118" y="157"/>
                      <a:pt x="136" y="165"/>
                    </a:cubicBezTo>
                    <a:lnTo>
                      <a:pt x="157" y="173"/>
                    </a:lnTo>
                    <a:cubicBezTo>
                      <a:pt x="225" y="210"/>
                      <a:pt x="267" y="278"/>
                      <a:pt x="267" y="354"/>
                    </a:cubicBezTo>
                    <a:lnTo>
                      <a:pt x="267" y="493"/>
                    </a:lnTo>
                    <a:lnTo>
                      <a:pt x="527" y="493"/>
                    </a:lnTo>
                    <a:lnTo>
                      <a:pt x="527" y="178"/>
                    </a:lnTo>
                    <a:cubicBezTo>
                      <a:pt x="527" y="121"/>
                      <a:pt x="495" y="71"/>
                      <a:pt x="451" y="47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6" name="Freeform 58">
                <a:extLst>
                  <a:ext uri="{FF2B5EF4-FFF2-40B4-BE49-F238E27FC236}">
                    <a16:creationId xmlns:a16="http://schemas.microsoft.com/office/drawing/2014/main" id="{2EC290CE-484D-4388-AE0F-13FF22122A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26925" y="2108833"/>
                <a:ext cx="188912" cy="177800"/>
              </a:xfrm>
              <a:custGeom>
                <a:avLst/>
                <a:gdLst>
                  <a:gd name="T0" fmla="*/ 367 w 525"/>
                  <a:gd name="T1" fmla="*/ 173 h 494"/>
                  <a:gd name="T2" fmla="*/ 388 w 525"/>
                  <a:gd name="T3" fmla="*/ 162 h 494"/>
                  <a:gd name="T4" fmla="*/ 393 w 525"/>
                  <a:gd name="T5" fmla="*/ 162 h 494"/>
                  <a:gd name="T6" fmla="*/ 464 w 525"/>
                  <a:gd name="T7" fmla="*/ 142 h 494"/>
                  <a:gd name="T8" fmla="*/ 514 w 525"/>
                  <a:gd name="T9" fmla="*/ 128 h 494"/>
                  <a:gd name="T10" fmla="*/ 524 w 525"/>
                  <a:gd name="T11" fmla="*/ 126 h 494"/>
                  <a:gd name="T12" fmla="*/ 506 w 525"/>
                  <a:gd name="T13" fmla="*/ 79 h 494"/>
                  <a:gd name="T14" fmla="*/ 469 w 525"/>
                  <a:gd name="T15" fmla="*/ 24 h 494"/>
                  <a:gd name="T16" fmla="*/ 369 w 525"/>
                  <a:gd name="T17" fmla="*/ 50 h 494"/>
                  <a:gd name="T18" fmla="*/ 243 w 525"/>
                  <a:gd name="T19" fmla="*/ 0 h 494"/>
                  <a:gd name="T20" fmla="*/ 209 w 525"/>
                  <a:gd name="T21" fmla="*/ 8 h 494"/>
                  <a:gd name="T22" fmla="*/ 162 w 525"/>
                  <a:gd name="T23" fmla="*/ 21 h 494"/>
                  <a:gd name="T24" fmla="*/ 78 w 525"/>
                  <a:gd name="T25" fmla="*/ 47 h 494"/>
                  <a:gd name="T26" fmla="*/ 0 w 525"/>
                  <a:gd name="T27" fmla="*/ 178 h 494"/>
                  <a:gd name="T28" fmla="*/ 0 w 525"/>
                  <a:gd name="T29" fmla="*/ 493 h 494"/>
                  <a:gd name="T30" fmla="*/ 259 w 525"/>
                  <a:gd name="T31" fmla="*/ 493 h 494"/>
                  <a:gd name="T32" fmla="*/ 259 w 525"/>
                  <a:gd name="T33" fmla="*/ 354 h 494"/>
                  <a:gd name="T34" fmla="*/ 367 w 525"/>
                  <a:gd name="T35" fmla="*/ 173 h 4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25" h="494">
                    <a:moveTo>
                      <a:pt x="367" y="173"/>
                    </a:moveTo>
                    <a:lnTo>
                      <a:pt x="388" y="162"/>
                    </a:lnTo>
                    <a:lnTo>
                      <a:pt x="393" y="162"/>
                    </a:lnTo>
                    <a:cubicBezTo>
                      <a:pt x="411" y="157"/>
                      <a:pt x="435" y="149"/>
                      <a:pt x="464" y="142"/>
                    </a:cubicBezTo>
                    <a:cubicBezTo>
                      <a:pt x="482" y="136"/>
                      <a:pt x="498" y="131"/>
                      <a:pt x="514" y="128"/>
                    </a:cubicBezTo>
                    <a:lnTo>
                      <a:pt x="524" y="126"/>
                    </a:lnTo>
                    <a:cubicBezTo>
                      <a:pt x="516" y="110"/>
                      <a:pt x="511" y="94"/>
                      <a:pt x="506" y="79"/>
                    </a:cubicBezTo>
                    <a:cubicBezTo>
                      <a:pt x="487" y="65"/>
                      <a:pt x="474" y="47"/>
                      <a:pt x="469" y="24"/>
                    </a:cubicBezTo>
                    <a:cubicBezTo>
                      <a:pt x="443" y="42"/>
                      <a:pt x="406" y="50"/>
                      <a:pt x="369" y="50"/>
                    </a:cubicBezTo>
                    <a:cubicBezTo>
                      <a:pt x="320" y="50"/>
                      <a:pt x="270" y="31"/>
                      <a:pt x="243" y="0"/>
                    </a:cubicBezTo>
                    <a:cubicBezTo>
                      <a:pt x="243" y="0"/>
                      <a:pt x="230" y="3"/>
                      <a:pt x="209" y="8"/>
                    </a:cubicBezTo>
                    <a:cubicBezTo>
                      <a:pt x="196" y="10"/>
                      <a:pt x="181" y="16"/>
                      <a:pt x="162" y="21"/>
                    </a:cubicBezTo>
                    <a:cubicBezTo>
                      <a:pt x="133" y="29"/>
                      <a:pt x="102" y="39"/>
                      <a:pt x="78" y="47"/>
                    </a:cubicBezTo>
                    <a:cubicBezTo>
                      <a:pt x="31" y="71"/>
                      <a:pt x="0" y="121"/>
                      <a:pt x="0" y="178"/>
                    </a:cubicBezTo>
                    <a:lnTo>
                      <a:pt x="0" y="493"/>
                    </a:lnTo>
                    <a:lnTo>
                      <a:pt x="259" y="493"/>
                    </a:lnTo>
                    <a:lnTo>
                      <a:pt x="259" y="354"/>
                    </a:lnTo>
                    <a:cubicBezTo>
                      <a:pt x="259" y="278"/>
                      <a:pt x="301" y="207"/>
                      <a:pt x="367" y="17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7" name="Freeform 59">
                <a:extLst>
                  <a:ext uri="{FF2B5EF4-FFF2-40B4-BE49-F238E27FC236}">
                    <a16:creationId xmlns:a16="http://schemas.microsoft.com/office/drawing/2014/main" id="{F467BF3F-E02F-40D1-8528-1C4681144D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96775" y="1927858"/>
                <a:ext cx="120650" cy="180975"/>
              </a:xfrm>
              <a:custGeom>
                <a:avLst/>
                <a:gdLst>
                  <a:gd name="T0" fmla="*/ 173 w 336"/>
                  <a:gd name="T1" fmla="*/ 503 h 504"/>
                  <a:gd name="T2" fmla="*/ 173 w 336"/>
                  <a:gd name="T3" fmla="*/ 503 h 504"/>
                  <a:gd name="T4" fmla="*/ 173 w 336"/>
                  <a:gd name="T5" fmla="*/ 503 h 504"/>
                  <a:gd name="T6" fmla="*/ 173 w 336"/>
                  <a:gd name="T7" fmla="*/ 503 h 504"/>
                  <a:gd name="T8" fmla="*/ 173 w 336"/>
                  <a:gd name="T9" fmla="*/ 503 h 504"/>
                  <a:gd name="T10" fmla="*/ 173 w 336"/>
                  <a:gd name="T11" fmla="*/ 503 h 504"/>
                  <a:gd name="T12" fmla="*/ 175 w 336"/>
                  <a:gd name="T13" fmla="*/ 503 h 504"/>
                  <a:gd name="T14" fmla="*/ 175 w 336"/>
                  <a:gd name="T15" fmla="*/ 503 h 504"/>
                  <a:gd name="T16" fmla="*/ 175 w 336"/>
                  <a:gd name="T17" fmla="*/ 503 h 504"/>
                  <a:gd name="T18" fmla="*/ 175 w 336"/>
                  <a:gd name="T19" fmla="*/ 503 h 504"/>
                  <a:gd name="T20" fmla="*/ 262 w 336"/>
                  <a:gd name="T21" fmla="*/ 464 h 504"/>
                  <a:gd name="T22" fmla="*/ 275 w 336"/>
                  <a:gd name="T23" fmla="*/ 409 h 504"/>
                  <a:gd name="T24" fmla="*/ 267 w 336"/>
                  <a:gd name="T25" fmla="*/ 338 h 504"/>
                  <a:gd name="T26" fmla="*/ 267 w 336"/>
                  <a:gd name="T27" fmla="*/ 319 h 504"/>
                  <a:gd name="T28" fmla="*/ 335 w 336"/>
                  <a:gd name="T29" fmla="*/ 167 h 504"/>
                  <a:gd name="T30" fmla="*/ 335 w 336"/>
                  <a:gd name="T31" fmla="*/ 162 h 504"/>
                  <a:gd name="T32" fmla="*/ 207 w 336"/>
                  <a:gd name="T33" fmla="*/ 31 h 504"/>
                  <a:gd name="T34" fmla="*/ 183 w 336"/>
                  <a:gd name="T35" fmla="*/ 0 h 504"/>
                  <a:gd name="T36" fmla="*/ 8 w 336"/>
                  <a:gd name="T37" fmla="*/ 152 h 504"/>
                  <a:gd name="T38" fmla="*/ 8 w 336"/>
                  <a:gd name="T39" fmla="*/ 170 h 504"/>
                  <a:gd name="T40" fmla="*/ 18 w 336"/>
                  <a:gd name="T41" fmla="*/ 259 h 504"/>
                  <a:gd name="T42" fmla="*/ 2 w 336"/>
                  <a:gd name="T43" fmla="*/ 293 h 504"/>
                  <a:gd name="T44" fmla="*/ 10 w 336"/>
                  <a:gd name="T45" fmla="*/ 346 h 504"/>
                  <a:gd name="T46" fmla="*/ 42 w 336"/>
                  <a:gd name="T47" fmla="*/ 374 h 504"/>
                  <a:gd name="T48" fmla="*/ 42 w 336"/>
                  <a:gd name="T49" fmla="*/ 374 h 504"/>
                  <a:gd name="T50" fmla="*/ 173 w 336"/>
                  <a:gd name="T51" fmla="*/ 503 h 5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36" h="504">
                    <a:moveTo>
                      <a:pt x="173" y="503"/>
                    </a:move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3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lnTo>
                      <a:pt x="175" y="503"/>
                    </a:lnTo>
                    <a:cubicBezTo>
                      <a:pt x="186" y="503"/>
                      <a:pt x="228" y="500"/>
                      <a:pt x="262" y="464"/>
                    </a:cubicBezTo>
                    <a:cubicBezTo>
                      <a:pt x="259" y="445"/>
                      <a:pt x="264" y="424"/>
                      <a:pt x="275" y="409"/>
                    </a:cubicBezTo>
                    <a:cubicBezTo>
                      <a:pt x="270" y="382"/>
                      <a:pt x="267" y="359"/>
                      <a:pt x="267" y="338"/>
                    </a:cubicBezTo>
                    <a:lnTo>
                      <a:pt x="267" y="319"/>
                    </a:lnTo>
                    <a:cubicBezTo>
                      <a:pt x="267" y="277"/>
                      <a:pt x="283" y="215"/>
                      <a:pt x="335" y="167"/>
                    </a:cubicBezTo>
                    <a:cubicBezTo>
                      <a:pt x="335" y="165"/>
                      <a:pt x="335" y="162"/>
                      <a:pt x="335" y="162"/>
                    </a:cubicBezTo>
                    <a:cubicBezTo>
                      <a:pt x="335" y="102"/>
                      <a:pt x="280" y="39"/>
                      <a:pt x="207" y="31"/>
                    </a:cubicBezTo>
                    <a:lnTo>
                      <a:pt x="183" y="0"/>
                    </a:lnTo>
                    <a:cubicBezTo>
                      <a:pt x="8" y="7"/>
                      <a:pt x="8" y="152"/>
                      <a:pt x="8" y="152"/>
                    </a:cubicBezTo>
                    <a:lnTo>
                      <a:pt x="8" y="170"/>
                    </a:lnTo>
                    <a:cubicBezTo>
                      <a:pt x="8" y="204"/>
                      <a:pt x="15" y="241"/>
                      <a:pt x="18" y="259"/>
                    </a:cubicBezTo>
                    <a:cubicBezTo>
                      <a:pt x="8" y="267"/>
                      <a:pt x="0" y="280"/>
                      <a:pt x="2" y="293"/>
                    </a:cubicBezTo>
                    <a:lnTo>
                      <a:pt x="10" y="346"/>
                    </a:lnTo>
                    <a:cubicBezTo>
                      <a:pt x="13" y="361"/>
                      <a:pt x="26" y="374"/>
                      <a:pt x="42" y="374"/>
                    </a:cubicBezTo>
                    <a:lnTo>
                      <a:pt x="42" y="374"/>
                    </a:lnTo>
                    <a:cubicBezTo>
                      <a:pt x="63" y="498"/>
                      <a:pt x="157" y="503"/>
                      <a:pt x="173" y="503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8" name="Freeform 60">
                <a:extLst>
                  <a:ext uri="{FF2B5EF4-FFF2-40B4-BE49-F238E27FC236}">
                    <a16:creationId xmlns:a16="http://schemas.microsoft.com/office/drawing/2014/main" id="{A638311B-8408-4824-944C-A5F9C43C6B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11075" y="1989770"/>
                <a:ext cx="123825" cy="182563"/>
              </a:xfrm>
              <a:custGeom>
                <a:avLst/>
                <a:gdLst>
                  <a:gd name="T0" fmla="*/ 10 w 343"/>
                  <a:gd name="T1" fmla="*/ 346 h 507"/>
                  <a:gd name="T2" fmla="*/ 41 w 343"/>
                  <a:gd name="T3" fmla="*/ 375 h 507"/>
                  <a:gd name="T4" fmla="*/ 170 w 343"/>
                  <a:gd name="T5" fmla="*/ 506 h 507"/>
                  <a:gd name="T6" fmla="*/ 297 w 343"/>
                  <a:gd name="T7" fmla="*/ 375 h 507"/>
                  <a:gd name="T8" fmla="*/ 331 w 343"/>
                  <a:gd name="T9" fmla="*/ 346 h 507"/>
                  <a:gd name="T10" fmla="*/ 339 w 343"/>
                  <a:gd name="T11" fmla="*/ 293 h 507"/>
                  <a:gd name="T12" fmla="*/ 321 w 343"/>
                  <a:gd name="T13" fmla="*/ 259 h 507"/>
                  <a:gd name="T14" fmla="*/ 331 w 343"/>
                  <a:gd name="T15" fmla="*/ 162 h 507"/>
                  <a:gd name="T16" fmla="*/ 203 w 343"/>
                  <a:gd name="T17" fmla="*/ 31 h 507"/>
                  <a:gd name="T18" fmla="*/ 180 w 343"/>
                  <a:gd name="T19" fmla="*/ 0 h 507"/>
                  <a:gd name="T20" fmla="*/ 5 w 343"/>
                  <a:gd name="T21" fmla="*/ 152 h 507"/>
                  <a:gd name="T22" fmla="*/ 5 w 343"/>
                  <a:gd name="T23" fmla="*/ 170 h 507"/>
                  <a:gd name="T24" fmla="*/ 15 w 343"/>
                  <a:gd name="T25" fmla="*/ 259 h 507"/>
                  <a:gd name="T26" fmla="*/ 2 w 343"/>
                  <a:gd name="T27" fmla="*/ 293 h 507"/>
                  <a:gd name="T28" fmla="*/ 10 w 343"/>
                  <a:gd name="T29" fmla="*/ 346 h 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43" h="507">
                    <a:moveTo>
                      <a:pt x="10" y="346"/>
                    </a:moveTo>
                    <a:cubicBezTo>
                      <a:pt x="13" y="361"/>
                      <a:pt x="26" y="375"/>
                      <a:pt x="41" y="375"/>
                    </a:cubicBezTo>
                    <a:cubicBezTo>
                      <a:pt x="60" y="500"/>
                      <a:pt x="154" y="506"/>
                      <a:pt x="170" y="506"/>
                    </a:cubicBezTo>
                    <a:cubicBezTo>
                      <a:pt x="186" y="506"/>
                      <a:pt x="279" y="500"/>
                      <a:pt x="297" y="375"/>
                    </a:cubicBezTo>
                    <a:cubicBezTo>
                      <a:pt x="313" y="375"/>
                      <a:pt x="329" y="361"/>
                      <a:pt x="331" y="346"/>
                    </a:cubicBezTo>
                    <a:lnTo>
                      <a:pt x="339" y="293"/>
                    </a:lnTo>
                    <a:cubicBezTo>
                      <a:pt x="342" y="278"/>
                      <a:pt x="334" y="264"/>
                      <a:pt x="321" y="259"/>
                    </a:cubicBezTo>
                    <a:cubicBezTo>
                      <a:pt x="326" y="238"/>
                      <a:pt x="331" y="199"/>
                      <a:pt x="331" y="162"/>
                    </a:cubicBezTo>
                    <a:cubicBezTo>
                      <a:pt x="331" y="102"/>
                      <a:pt x="276" y="39"/>
                      <a:pt x="203" y="31"/>
                    </a:cubicBezTo>
                    <a:lnTo>
                      <a:pt x="180" y="0"/>
                    </a:lnTo>
                    <a:cubicBezTo>
                      <a:pt x="5" y="7"/>
                      <a:pt x="5" y="152"/>
                      <a:pt x="5" y="152"/>
                    </a:cubicBezTo>
                    <a:lnTo>
                      <a:pt x="5" y="170"/>
                    </a:lnTo>
                    <a:cubicBezTo>
                      <a:pt x="5" y="204"/>
                      <a:pt x="13" y="241"/>
                      <a:pt x="15" y="259"/>
                    </a:cubicBezTo>
                    <a:cubicBezTo>
                      <a:pt x="7" y="267"/>
                      <a:pt x="0" y="280"/>
                      <a:pt x="2" y="293"/>
                    </a:cubicBezTo>
                    <a:lnTo>
                      <a:pt x="10" y="346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29" name="Freeform 61">
                <a:extLst>
                  <a:ext uri="{FF2B5EF4-FFF2-40B4-BE49-F238E27FC236}">
                    <a16:creationId xmlns:a16="http://schemas.microsoft.com/office/drawing/2014/main" id="{FF660449-6E35-48D1-B68E-055AE5E289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1225" y="2170745"/>
                <a:ext cx="266700" cy="114300"/>
              </a:xfrm>
              <a:custGeom>
                <a:avLst/>
                <a:gdLst>
                  <a:gd name="T0" fmla="*/ 0 w 739"/>
                  <a:gd name="T1" fmla="*/ 317 h 318"/>
                  <a:gd name="T2" fmla="*/ 0 w 739"/>
                  <a:gd name="T3" fmla="*/ 178 h 318"/>
                  <a:gd name="T4" fmla="*/ 79 w 739"/>
                  <a:gd name="T5" fmla="*/ 47 h 318"/>
                  <a:gd name="T6" fmla="*/ 79 w 739"/>
                  <a:gd name="T7" fmla="*/ 47 h 318"/>
                  <a:gd name="T8" fmla="*/ 162 w 739"/>
                  <a:gd name="T9" fmla="*/ 21 h 318"/>
                  <a:gd name="T10" fmla="*/ 210 w 739"/>
                  <a:gd name="T11" fmla="*/ 7 h 318"/>
                  <a:gd name="T12" fmla="*/ 244 w 739"/>
                  <a:gd name="T13" fmla="*/ 0 h 318"/>
                  <a:gd name="T14" fmla="*/ 370 w 739"/>
                  <a:gd name="T15" fmla="*/ 49 h 318"/>
                  <a:gd name="T16" fmla="*/ 370 w 739"/>
                  <a:gd name="T17" fmla="*/ 49 h 318"/>
                  <a:gd name="T18" fmla="*/ 494 w 739"/>
                  <a:gd name="T19" fmla="*/ 0 h 318"/>
                  <a:gd name="T20" fmla="*/ 494 w 739"/>
                  <a:gd name="T21" fmla="*/ 0 h 318"/>
                  <a:gd name="T22" fmla="*/ 528 w 739"/>
                  <a:gd name="T23" fmla="*/ 7 h 318"/>
                  <a:gd name="T24" fmla="*/ 576 w 739"/>
                  <a:gd name="T25" fmla="*/ 21 h 318"/>
                  <a:gd name="T26" fmla="*/ 660 w 739"/>
                  <a:gd name="T27" fmla="*/ 47 h 318"/>
                  <a:gd name="T28" fmla="*/ 660 w 739"/>
                  <a:gd name="T29" fmla="*/ 47 h 318"/>
                  <a:gd name="T30" fmla="*/ 738 w 739"/>
                  <a:gd name="T31" fmla="*/ 178 h 318"/>
                  <a:gd name="T32" fmla="*/ 738 w 739"/>
                  <a:gd name="T33" fmla="*/ 317 h 318"/>
                  <a:gd name="T34" fmla="*/ 0 w 739"/>
                  <a:gd name="T35" fmla="*/ 31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39" h="318">
                    <a:moveTo>
                      <a:pt x="0" y="317"/>
                    </a:moveTo>
                    <a:lnTo>
                      <a:pt x="0" y="178"/>
                    </a:lnTo>
                    <a:cubicBezTo>
                      <a:pt x="0" y="120"/>
                      <a:pt x="31" y="70"/>
                      <a:pt x="79" y="47"/>
                    </a:cubicBezTo>
                    <a:lnTo>
                      <a:pt x="79" y="47"/>
                    </a:lnTo>
                    <a:cubicBezTo>
                      <a:pt x="102" y="39"/>
                      <a:pt x="134" y="28"/>
                      <a:pt x="162" y="21"/>
                    </a:cubicBezTo>
                    <a:cubicBezTo>
                      <a:pt x="181" y="15"/>
                      <a:pt x="197" y="10"/>
                      <a:pt x="210" y="7"/>
                    </a:cubicBezTo>
                    <a:cubicBezTo>
                      <a:pt x="231" y="2"/>
                      <a:pt x="244" y="0"/>
                      <a:pt x="244" y="0"/>
                    </a:cubicBezTo>
                    <a:cubicBezTo>
                      <a:pt x="267" y="34"/>
                      <a:pt x="317" y="49"/>
                      <a:pt x="370" y="49"/>
                    </a:cubicBezTo>
                    <a:lnTo>
                      <a:pt x="370" y="49"/>
                    </a:lnTo>
                    <a:cubicBezTo>
                      <a:pt x="418" y="49"/>
                      <a:pt x="468" y="31"/>
                      <a:pt x="494" y="0"/>
                    </a:cubicBezTo>
                    <a:lnTo>
                      <a:pt x="494" y="0"/>
                    </a:lnTo>
                    <a:cubicBezTo>
                      <a:pt x="494" y="0"/>
                      <a:pt x="507" y="2"/>
                      <a:pt x="528" y="7"/>
                    </a:cubicBezTo>
                    <a:cubicBezTo>
                      <a:pt x="542" y="10"/>
                      <a:pt x="557" y="15"/>
                      <a:pt x="576" y="21"/>
                    </a:cubicBezTo>
                    <a:cubicBezTo>
                      <a:pt x="604" y="28"/>
                      <a:pt x="636" y="39"/>
                      <a:pt x="660" y="47"/>
                    </a:cubicBezTo>
                    <a:lnTo>
                      <a:pt x="660" y="47"/>
                    </a:lnTo>
                    <a:cubicBezTo>
                      <a:pt x="707" y="70"/>
                      <a:pt x="738" y="120"/>
                      <a:pt x="738" y="178"/>
                    </a:cubicBezTo>
                    <a:lnTo>
                      <a:pt x="738" y="317"/>
                    </a:lnTo>
                    <a:lnTo>
                      <a:pt x="0" y="317"/>
                    </a:ln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0" name="Rectangle 129">
            <a:extLst>
              <a:ext uri="{FF2B5EF4-FFF2-40B4-BE49-F238E27FC236}">
                <a16:creationId xmlns:a16="http://schemas.microsoft.com/office/drawing/2014/main" id="{20302D0F-21EB-4A80-9B7D-62ED9D7FBA12}"/>
              </a:ext>
            </a:extLst>
          </p:cNvPr>
          <p:cNvSpPr/>
          <p:nvPr/>
        </p:nvSpPr>
        <p:spPr>
          <a:xfrm>
            <a:off x="4377147" y="3289658"/>
            <a:ext cx="59865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ClrTx/>
              <a:buFontTx/>
              <a:buNone/>
            </a:pPr>
            <a:r>
              <a:rPr lang="en-US" sz="800" b="1" kern="1200" dirty="0">
                <a:solidFill>
                  <a:srgbClr val="F80000"/>
                </a:solidFill>
                <a:latin typeface="Arial" charset="0"/>
                <a:ea typeface="Arial" charset="0"/>
                <a:cs typeface="Arial" charset="0"/>
              </a:rPr>
              <a:t>Groups</a:t>
            </a:r>
          </a:p>
        </p:txBody>
      </p:sp>
      <p:sp>
        <p:nvSpPr>
          <p:cNvPr id="146" name="Speech Bubble: Rectangle with Corners Rounded 145">
            <a:extLst>
              <a:ext uri="{FF2B5EF4-FFF2-40B4-BE49-F238E27FC236}">
                <a16:creationId xmlns:a16="http://schemas.microsoft.com/office/drawing/2014/main" id="{6FF19929-9095-4C97-825B-3AF3A4D7DE03}"/>
              </a:ext>
            </a:extLst>
          </p:cNvPr>
          <p:cNvSpPr/>
          <p:nvPr/>
        </p:nvSpPr>
        <p:spPr>
          <a:xfrm>
            <a:off x="3951212" y="2395259"/>
            <a:ext cx="1043428" cy="558981"/>
          </a:xfrm>
          <a:prstGeom prst="wedgeRoundRectCallout">
            <a:avLst>
              <a:gd name="adj1" fmla="val 14354"/>
              <a:gd name="adj2" fmla="val 8476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Dynamic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Groups</a:t>
            </a:r>
            <a:r>
              <a:rPr lang="nl-NL" sz="900" dirty="0">
                <a:solidFill>
                  <a:schemeClr val="dk1"/>
                </a:solidFill>
              </a:rPr>
              <a:t> for API Gateway  </a:t>
            </a:r>
            <a:r>
              <a:rPr lang="nl-NL" sz="900" dirty="0" err="1">
                <a:solidFill>
                  <a:schemeClr val="dk1"/>
                </a:solidFill>
              </a:rPr>
              <a:t>and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Functions</a:t>
            </a:r>
            <a:endParaRPr lang="en-NL" sz="900" dirty="0">
              <a:solidFill>
                <a:schemeClr val="dk1"/>
              </a:solidFill>
            </a:endParaRPr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9ACDE384-8560-427E-9B4F-84D89403859B}"/>
              </a:ext>
            </a:extLst>
          </p:cNvPr>
          <p:cNvGrpSpPr/>
          <p:nvPr/>
        </p:nvGrpSpPr>
        <p:grpSpPr>
          <a:xfrm>
            <a:off x="7263064" y="2249577"/>
            <a:ext cx="861869" cy="615340"/>
            <a:chOff x="375699" y="1131597"/>
            <a:chExt cx="1131055" cy="1321026"/>
          </a:xfrm>
        </p:grpSpPr>
        <p:pic>
          <p:nvPicPr>
            <p:cNvPr id="108" name="Graphic 67">
              <a:extLst>
                <a:ext uri="{FF2B5EF4-FFF2-40B4-BE49-F238E27FC236}">
                  <a16:creationId xmlns:a16="http://schemas.microsoft.com/office/drawing/2014/main" id="{BD1010A7-C156-41D7-B9D3-4B2CCC888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A11C8CE3-2927-48C6-B035-8A1BF5ADFAD3}"/>
                </a:ext>
              </a:extLst>
            </p:cNvPr>
            <p:cNvSpPr/>
            <p:nvPr/>
          </p:nvSpPr>
          <p:spPr>
            <a:xfrm>
              <a:off x="540684" y="2056178"/>
              <a:ext cx="805941" cy="39644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6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110" name="Speech Bubble: Rectangle with Corners Rounded 109">
            <a:extLst>
              <a:ext uri="{FF2B5EF4-FFF2-40B4-BE49-F238E27FC236}">
                <a16:creationId xmlns:a16="http://schemas.microsoft.com/office/drawing/2014/main" id="{FB452B7E-D11C-420E-9682-05CA440B8B14}"/>
              </a:ext>
            </a:extLst>
          </p:cNvPr>
          <p:cNvSpPr/>
          <p:nvPr/>
        </p:nvSpPr>
        <p:spPr>
          <a:xfrm>
            <a:off x="7206475" y="1713210"/>
            <a:ext cx="933304" cy="510688"/>
          </a:xfrm>
          <a:prstGeom prst="wedgeRoundRectCallout">
            <a:avLst>
              <a:gd name="adj1" fmla="val 6956"/>
              <a:gd name="adj2" fmla="val 10088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Stream for </a:t>
            </a:r>
            <a:r>
              <a:rPr lang="nl-NL" sz="900" dirty="0" err="1">
                <a:solidFill>
                  <a:schemeClr val="dk1"/>
                </a:solidFill>
              </a:rPr>
              <a:t>publishing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messages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lowchart: Magnetic Disk 4">
            <a:extLst>
              <a:ext uri="{FF2B5EF4-FFF2-40B4-BE49-F238E27FC236}">
                <a16:creationId xmlns:a16="http://schemas.microsoft.com/office/drawing/2014/main" id="{BB3739E7-7753-483D-872B-F437111912C5}"/>
              </a:ext>
            </a:extLst>
          </p:cNvPr>
          <p:cNvSpPr/>
          <p:nvPr/>
        </p:nvSpPr>
        <p:spPr>
          <a:xfrm>
            <a:off x="8208000" y="902907"/>
            <a:ext cx="556859" cy="343354"/>
          </a:xfrm>
          <a:prstGeom prst="flowChartMagneticDisk">
            <a:avLst/>
          </a:prstGeom>
          <a:solidFill>
            <a:srgbClr val="F8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2" name="Speech Bubble: Rectangle with Corners Rounded 111">
            <a:extLst>
              <a:ext uri="{FF2B5EF4-FFF2-40B4-BE49-F238E27FC236}">
                <a16:creationId xmlns:a16="http://schemas.microsoft.com/office/drawing/2014/main" id="{6B78180E-420A-41B7-AA6E-1717DFF2DF02}"/>
              </a:ext>
            </a:extLst>
          </p:cNvPr>
          <p:cNvSpPr/>
          <p:nvPr/>
        </p:nvSpPr>
        <p:spPr>
          <a:xfrm>
            <a:off x="8202377" y="1401263"/>
            <a:ext cx="1142516" cy="510688"/>
          </a:xfrm>
          <a:prstGeom prst="wedgeRoundRectCallout">
            <a:avLst>
              <a:gd name="adj1" fmla="val -21170"/>
              <a:gd name="adj2" fmla="val -10291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NoSQL</a:t>
            </a:r>
            <a:r>
              <a:rPr lang="nl-NL" sz="900" dirty="0">
                <a:solidFill>
                  <a:schemeClr val="dk1"/>
                </a:solidFill>
              </a:rPr>
              <a:t> Database </a:t>
            </a:r>
            <a:r>
              <a:rPr lang="nl-NL" sz="900" dirty="0" err="1">
                <a:solidFill>
                  <a:schemeClr val="dk1"/>
                </a:solidFill>
              </a:rPr>
              <a:t>Table</a:t>
            </a:r>
            <a:r>
              <a:rPr lang="nl-NL" sz="900" dirty="0">
                <a:solidFill>
                  <a:schemeClr val="dk1"/>
                </a:solidFill>
              </a:rPr>
              <a:t> for </a:t>
            </a:r>
            <a:r>
              <a:rPr lang="nl-NL" sz="900" dirty="0" err="1">
                <a:solidFill>
                  <a:schemeClr val="dk1"/>
                </a:solidFill>
              </a:rPr>
              <a:t>persisting</a:t>
            </a:r>
            <a:r>
              <a:rPr lang="nl-NL" sz="900" dirty="0">
                <a:solidFill>
                  <a:schemeClr val="dk1"/>
                </a:solidFill>
              </a:rPr>
              <a:t> records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113" name="Picture 4">
            <a:extLst>
              <a:ext uri="{FF2B5EF4-FFF2-40B4-BE49-F238E27FC236}">
                <a16:creationId xmlns:a16="http://schemas.microsoft.com/office/drawing/2014/main" id="{26E28D81-3D4B-4A77-8212-46E432BB8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6985" y="4154650"/>
            <a:ext cx="763494" cy="7634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BF926473-591B-489F-BD63-A67AA15D7467}"/>
              </a:ext>
            </a:extLst>
          </p:cNvPr>
          <p:cNvGrpSpPr/>
          <p:nvPr/>
        </p:nvGrpSpPr>
        <p:grpSpPr>
          <a:xfrm>
            <a:off x="3822833" y="3624178"/>
            <a:ext cx="953417" cy="1020745"/>
            <a:chOff x="322504" y="1084396"/>
            <a:chExt cx="1271222" cy="1360993"/>
          </a:xfrm>
        </p:grpSpPr>
        <p:pic>
          <p:nvPicPr>
            <p:cNvPr id="115" name="Graphic 71">
              <a:extLst>
                <a:ext uri="{FF2B5EF4-FFF2-40B4-BE49-F238E27FC236}">
                  <a16:creationId xmlns:a16="http://schemas.microsoft.com/office/drawing/2014/main" id="{8CC6661B-B813-4A5E-BF90-FA9C26C59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FCC7773F-DB42-48BA-A4ED-8B99A1B59E77}"/>
                </a:ext>
              </a:extLst>
            </p:cNvPr>
            <p:cNvSpPr/>
            <p:nvPr/>
          </p:nvSpPr>
          <p:spPr>
            <a:xfrm>
              <a:off x="560884" y="2076057"/>
              <a:ext cx="805942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6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6" name="Arrow: Right 5">
            <a:extLst>
              <a:ext uri="{FF2B5EF4-FFF2-40B4-BE49-F238E27FC236}">
                <a16:creationId xmlns:a16="http://schemas.microsoft.com/office/drawing/2014/main" id="{8D97EADE-2E97-474C-AA7A-1EB8B85C6384}"/>
              </a:ext>
            </a:extLst>
          </p:cNvPr>
          <p:cNvSpPr/>
          <p:nvPr/>
        </p:nvSpPr>
        <p:spPr>
          <a:xfrm rot="19371808">
            <a:off x="3413972" y="4234409"/>
            <a:ext cx="681385" cy="371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Graphic 7" descr="Document">
            <a:extLst>
              <a:ext uri="{FF2B5EF4-FFF2-40B4-BE49-F238E27FC236}">
                <a16:creationId xmlns:a16="http://schemas.microsoft.com/office/drawing/2014/main" id="{7CFA4478-B20C-481C-A09A-E01545B6AC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095399" y="4218749"/>
            <a:ext cx="729380" cy="729380"/>
          </a:xfrm>
          <a:prstGeom prst="rect">
            <a:avLst/>
          </a:prstGeom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12ADDE8E-4159-4122-9F16-DEDC9C63AD4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0E0C057F-C53C-4259-9528-F89F849FAA26}"/>
              </a:ext>
            </a:extLst>
          </p:cNvPr>
          <p:cNvSpPr/>
          <p:nvPr/>
        </p:nvSpPr>
        <p:spPr>
          <a:xfrm>
            <a:off x="7580617" y="40927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71" name="Graphic 90">
            <a:extLst>
              <a:ext uri="{FF2B5EF4-FFF2-40B4-BE49-F238E27FC236}">
                <a16:creationId xmlns:a16="http://schemas.microsoft.com/office/drawing/2014/main" id="{33690DDB-24DE-4B3A-B43B-0B3F36A6A2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72" name="Graphic 106">
            <a:extLst>
              <a:ext uri="{FF2B5EF4-FFF2-40B4-BE49-F238E27FC236}">
                <a16:creationId xmlns:a16="http://schemas.microsoft.com/office/drawing/2014/main" id="{FB421A0D-0BBE-4538-AEB8-3274353C9F8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774617" y="3683445"/>
            <a:ext cx="496952" cy="496952"/>
          </a:xfrm>
          <a:prstGeom prst="rect">
            <a:avLst/>
          </a:prstGeom>
        </p:spPr>
      </p:pic>
      <p:sp>
        <p:nvSpPr>
          <p:cNvPr id="173" name="Rectangle 172">
            <a:extLst>
              <a:ext uri="{FF2B5EF4-FFF2-40B4-BE49-F238E27FC236}">
                <a16:creationId xmlns:a16="http://schemas.microsoft.com/office/drawing/2014/main" id="{A5B1B547-E75B-4C14-8C65-D487FF121219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74" name="Graphic 173">
            <a:extLst>
              <a:ext uri="{FF2B5EF4-FFF2-40B4-BE49-F238E27FC236}">
                <a16:creationId xmlns:a16="http://schemas.microsoft.com/office/drawing/2014/main" id="{E6849520-1A26-47B4-9F77-CD88A78277E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178" name="Graphic 177">
            <a:extLst>
              <a:ext uri="{FF2B5EF4-FFF2-40B4-BE49-F238E27FC236}">
                <a16:creationId xmlns:a16="http://schemas.microsoft.com/office/drawing/2014/main" id="{9808C7BE-2C04-40D0-B393-DB25C0033EA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2697096" y="2574432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069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81" grpId="0" animBg="1"/>
      <p:bldP spid="83" grpId="0" animBg="1"/>
      <p:bldP spid="88" grpId="0" animBg="1"/>
      <p:bldP spid="170" grpId="0" animBg="1"/>
      <p:bldP spid="94" grpId="0" animBg="1"/>
      <p:bldP spid="96" grpId="0" animBg="1"/>
      <p:bldP spid="130" grpId="0"/>
      <p:bldP spid="146" grpId="0" animBg="1"/>
      <p:bldP spid="110" grpId="0" animBg="1"/>
      <p:bldP spid="5" grpId="0" animBg="1"/>
      <p:bldP spid="112" grpId="0" animBg="1"/>
      <p:bldP spid="17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A541C9C1-A22D-47F5-9DA5-24F52030A702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B79D3913-D706-4678-A244-C6244C146739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BCB8CD36-E5DB-44F8-BBAF-17EF8F0CFD39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3E0E896-6FE6-45EC-A225-A5FB7CC8F3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3" name="Graphic 90">
            <a:extLst>
              <a:ext uri="{FF2B5EF4-FFF2-40B4-BE49-F238E27FC236}">
                <a16:creationId xmlns:a16="http://schemas.microsoft.com/office/drawing/2014/main" id="{F13CC816-F300-4A6A-A4BA-AC8884BA2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64" name="Graphic 106">
            <a:extLst>
              <a:ext uri="{FF2B5EF4-FFF2-40B4-BE49-F238E27FC236}">
                <a16:creationId xmlns:a16="http://schemas.microsoft.com/office/drawing/2014/main" id="{005769D3-2883-4805-8652-D723987CDE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32D042F3-C8C4-4470-89AF-D873103E0836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22A56624-71C7-42FC-8317-A7AC4C52529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BF585D30-C9FF-47C7-BF1A-CF241FBBAA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675710" y="2021147"/>
            <a:ext cx="281442" cy="281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068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 marL="285750" indent="-285750">
              <a:spcAft>
                <a:spcPts val="600"/>
              </a:spcAft>
            </a:pPr>
            <a:r>
              <a:rPr lang="es-MX" sz="1400" dirty="0" err="1"/>
              <a:t>The</a:t>
            </a:r>
            <a:r>
              <a:rPr lang="es-MX" sz="1400" dirty="0"/>
              <a:t> Container </a:t>
            </a:r>
            <a:r>
              <a:rPr lang="es-MX" sz="1400" dirty="0" err="1"/>
              <a:t>Native</a:t>
            </a:r>
            <a:r>
              <a:rPr lang="es-MX" sz="1400" dirty="0"/>
              <a:t> </a:t>
            </a:r>
            <a:r>
              <a:rPr lang="es-MX" sz="1400" dirty="0" err="1"/>
              <a:t>Serverless</a:t>
            </a:r>
            <a:r>
              <a:rPr lang="es-MX" sz="1400" dirty="0"/>
              <a:t> </a:t>
            </a:r>
            <a:r>
              <a:rPr lang="es-MX" sz="1400" dirty="0" err="1"/>
              <a:t>Framwork</a:t>
            </a:r>
            <a:endParaRPr lang="es-MX" sz="1400" dirty="0"/>
          </a:p>
          <a:p>
            <a:pPr marL="285750" indent="-285750">
              <a:spcAft>
                <a:spcPts val="600"/>
              </a:spcAft>
            </a:pPr>
            <a:r>
              <a:rPr lang="es-MX" sz="1400" dirty="0"/>
              <a:t>Project </a:t>
            </a:r>
            <a:r>
              <a:rPr lang="es-MX" sz="1400" dirty="0" err="1"/>
              <a:t>Fn</a:t>
            </a:r>
            <a:r>
              <a:rPr lang="es-MX" sz="1400" dirty="0"/>
              <a:t> </a:t>
            </a:r>
            <a:r>
              <a:rPr lang="es-MX" sz="1400" dirty="0" err="1"/>
              <a:t>is</a:t>
            </a:r>
            <a:r>
              <a:rPr lang="es-MX" sz="1400" dirty="0"/>
              <a:t> </a:t>
            </a:r>
            <a:r>
              <a:rPr lang="es-MX" sz="1400" dirty="0" err="1"/>
              <a:t>an</a:t>
            </a:r>
            <a:r>
              <a:rPr lang="es-MX" sz="1400" dirty="0"/>
              <a:t> open </a:t>
            </a:r>
            <a:r>
              <a:rPr lang="es-MX" sz="1400" dirty="0" err="1"/>
              <a:t>source</a:t>
            </a:r>
            <a:r>
              <a:rPr lang="es-MX" sz="1400" dirty="0"/>
              <a:t> </a:t>
            </a:r>
            <a:r>
              <a:rPr lang="es-MX" sz="1400" dirty="0" err="1"/>
              <a:t>FaaS</a:t>
            </a:r>
            <a:r>
              <a:rPr lang="es-MX" sz="1400" dirty="0"/>
              <a:t> </a:t>
            </a:r>
            <a:r>
              <a:rPr lang="en-US" sz="1400" dirty="0"/>
              <a:t>platform that you can run anywhere -- any cloud or on-premise.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It implements serverless Functions through Docker containers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Out of the box support for many runtimes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 </a:t>
            </a:r>
          </a:p>
          <a:p>
            <a:pPr marL="742950" lvl="1" indent="-285750">
              <a:spcAft>
                <a:spcPts val="600"/>
              </a:spcAft>
            </a:pPr>
            <a:r>
              <a:rPr lang="en-US" sz="1400" dirty="0"/>
              <a:t>also support for custom Docker Container (white box)</a:t>
            </a:r>
          </a:p>
          <a:p>
            <a:pPr marL="285750" indent="-285750">
              <a:spcAft>
                <a:spcPts val="600"/>
              </a:spcAft>
            </a:pPr>
            <a:r>
              <a:rPr lang="en-US" sz="1400" dirty="0"/>
              <a:t>Project </a:t>
            </a:r>
            <a:r>
              <a:rPr lang="en-US" sz="1400" dirty="0" err="1"/>
              <a:t>Fn</a:t>
            </a:r>
            <a:r>
              <a:rPr lang="en-US" sz="1400" dirty="0"/>
              <a:t> is the foundation for Serverless Functions on OCI</a:t>
            </a:r>
          </a:p>
          <a:p>
            <a:pPr>
              <a:spcAft>
                <a:spcPts val="600"/>
              </a:spcAft>
            </a:pP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2" descr="https://s14-eu5.startpage.com/cgi-bin/serveimage?url=https%3A%2F%2Fencrypted-tbn0.gstatic.com%2Fimages%3Fq%3Dtbn%3AANd9GcR4G38NGSuUAjOeUxAKpN4_HiQoXzYz0Kx0tJ_3Zdr7aBhrGXTV%26s&amp;sp=427737030701c82d3127523a38ed1502&amp;anticache=724081">
            <a:extLst>
              <a:ext uri="{FF2B5EF4-FFF2-40B4-BE49-F238E27FC236}">
                <a16:creationId xmlns:a16="http://schemas.microsoft.com/office/drawing/2014/main" id="{DA74DB2E-AA2D-4E6A-BCD7-083B3D8C5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36634"/>
            <a:ext cx="4500000" cy="185673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B27C63-8BA1-447C-8122-EAB5D1799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224" y="2766078"/>
            <a:ext cx="1885950" cy="3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72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Fn</a:t>
            </a:r>
            <a:r>
              <a:rPr lang="nl-NL" dirty="0"/>
              <a:t> </a:t>
            </a:r>
            <a:r>
              <a:rPr lang="nl-NL" dirty="0" err="1"/>
              <a:t>Functions</a:t>
            </a:r>
            <a:r>
              <a:rPr lang="nl-NL" dirty="0"/>
              <a:t> – </a:t>
            </a:r>
            <a:r>
              <a:rPr lang="nl-NL" dirty="0" err="1"/>
              <a:t>request</a:t>
            </a:r>
            <a:r>
              <a:rPr lang="nl-NL" dirty="0"/>
              <a:t> handling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4665663-6725-4BD3-B17E-1A0D37DCC243}"/>
              </a:ext>
            </a:extLst>
          </p:cNvPr>
          <p:cNvSpPr/>
          <p:nvPr/>
        </p:nvSpPr>
        <p:spPr>
          <a:xfrm>
            <a:off x="4466677" y="2061828"/>
            <a:ext cx="3524777" cy="181120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6B5529-4D40-4886-8459-FCF3FAE4EC48}"/>
              </a:ext>
            </a:extLst>
          </p:cNvPr>
          <p:cNvSpPr txBox="1"/>
          <p:nvPr/>
        </p:nvSpPr>
        <p:spPr>
          <a:xfrm>
            <a:off x="6135307" y="2685045"/>
            <a:ext cx="1675193" cy="1169551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Function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Implementation</a:t>
            </a:r>
            <a:r>
              <a:rPr lang="nl-NL" dirty="0">
                <a:solidFill>
                  <a:srgbClr val="FFFFFF"/>
                </a:solidFill>
              </a:rPr>
              <a:t> (Node, Java, Go, Python, </a:t>
            </a:r>
            <a:r>
              <a:rPr lang="nl-NL" dirty="0" err="1">
                <a:solidFill>
                  <a:srgbClr val="FFFFFF"/>
                </a:solidFill>
              </a:rPr>
              <a:t>custom</a:t>
            </a:r>
            <a:r>
              <a:rPr lang="nl-NL" dirty="0">
                <a:solidFill>
                  <a:srgbClr val="FFFFFF"/>
                </a:solidFill>
              </a:rPr>
              <a:t> Docker, …)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8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CC245216-A8A0-4B73-A3EB-D01EE6F04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0528" y="2512051"/>
            <a:ext cx="458564" cy="38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2E92EC-0F81-44A8-A412-556C1C917B80}"/>
              </a:ext>
            </a:extLst>
          </p:cNvPr>
          <p:cNvSpPr txBox="1"/>
          <p:nvPr/>
        </p:nvSpPr>
        <p:spPr>
          <a:xfrm>
            <a:off x="4814526" y="2396872"/>
            <a:ext cx="1015321" cy="307777"/>
          </a:xfrm>
          <a:prstGeom prst="rect">
            <a:avLst/>
          </a:prstGeom>
          <a:solidFill>
            <a:srgbClr val="6699FF"/>
          </a:solidFill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>
                <a:solidFill>
                  <a:srgbClr val="FFFFFF"/>
                </a:solidFill>
              </a:rPr>
              <a:t>FDK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C50A3949-565F-47E7-A992-53B18CBA7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5675" y="2178812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E111119-CB5A-4E49-820B-9A909AA15781}"/>
              </a:ext>
            </a:extLst>
          </p:cNvPr>
          <p:cNvSpPr txBox="1"/>
          <p:nvPr/>
        </p:nvSpPr>
        <p:spPr>
          <a:xfrm>
            <a:off x="4399737" y="1723209"/>
            <a:ext cx="2791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en-GB" dirty="0"/>
              <a:t>Function as a Service framework</a:t>
            </a:r>
            <a:endParaRPr lang="en-NL" dirty="0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1529F964-ED9F-489A-BB7E-1000D3CF0F67}"/>
              </a:ext>
            </a:extLst>
          </p:cNvPr>
          <p:cNvSpPr/>
          <p:nvPr/>
        </p:nvSpPr>
        <p:spPr>
          <a:xfrm>
            <a:off x="2022734" y="2597280"/>
            <a:ext cx="2581596" cy="6981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en-GB" dirty="0">
                <a:solidFill>
                  <a:srgbClr val="FFFFFF"/>
                </a:solidFill>
                <a:latin typeface="Arial" panose="020B0604020202020204"/>
              </a:rPr>
              <a:t>HTTP Request</a:t>
            </a:r>
            <a:endParaRPr lang="en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A23B192-5EA8-424F-AA0F-5DDAF0853566}"/>
              </a:ext>
            </a:extLst>
          </p:cNvPr>
          <p:cNvSpPr/>
          <p:nvPr/>
        </p:nvSpPr>
        <p:spPr>
          <a:xfrm>
            <a:off x="358551" y="1259986"/>
            <a:ext cx="2282046" cy="586398"/>
          </a:xfrm>
          <a:prstGeom prst="wedgeRectCallout">
            <a:avLst>
              <a:gd name="adj1" fmla="val 35632"/>
              <a:gd name="adj2" fmla="val 2260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 dirty="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BD5467-28B7-4B70-972A-DEFEAE23B789}"/>
              </a:ext>
            </a:extLst>
          </p:cNvPr>
          <p:cNvSpPr txBox="1"/>
          <p:nvPr/>
        </p:nvSpPr>
        <p:spPr>
          <a:xfrm>
            <a:off x="358551" y="1323163"/>
            <a:ext cx="24930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 err="1"/>
              <a:t>With</a:t>
            </a:r>
            <a:r>
              <a:rPr lang="nl-NL" sz="1200" dirty="0"/>
              <a:t> </a:t>
            </a:r>
            <a:r>
              <a:rPr lang="nl-NL" sz="1200" dirty="0" err="1"/>
              <a:t>method</a:t>
            </a:r>
            <a:r>
              <a:rPr lang="nl-NL" sz="1200" dirty="0"/>
              <a:t>, headers, query parameters, </a:t>
            </a:r>
            <a:r>
              <a:rPr lang="nl-NL" sz="1200" dirty="0" err="1"/>
              <a:t>url</a:t>
            </a:r>
            <a:r>
              <a:rPr lang="nl-NL" sz="1200" dirty="0"/>
              <a:t> </a:t>
            </a:r>
            <a:r>
              <a:rPr lang="nl-NL" sz="1200" dirty="0" err="1"/>
              <a:t>path</a:t>
            </a:r>
            <a:r>
              <a:rPr lang="nl-NL" sz="1200" dirty="0"/>
              <a:t>, body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20273109-7190-4C9C-BBAF-AB5425518EF7}"/>
              </a:ext>
            </a:extLst>
          </p:cNvPr>
          <p:cNvCxnSpPr>
            <a:stCxn id="12" idx="3"/>
            <a:endCxn id="9" idx="1"/>
          </p:cNvCxnSpPr>
          <p:nvPr/>
        </p:nvCxnSpPr>
        <p:spPr>
          <a:xfrm flipV="1">
            <a:off x="4604330" y="2550761"/>
            <a:ext cx="210196" cy="3956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E0E2458-791C-4752-B34F-4D9C2136F006}"/>
              </a:ext>
            </a:extLst>
          </p:cNvPr>
          <p:cNvCxnSpPr>
            <a:cxnSpLocks/>
            <a:stCxn id="9" idx="2"/>
            <a:endCxn id="7" idx="1"/>
          </p:cNvCxnSpPr>
          <p:nvPr/>
        </p:nvCxnSpPr>
        <p:spPr>
          <a:xfrm rot="16200000" flipH="1">
            <a:off x="5446161" y="2580675"/>
            <a:ext cx="565172" cy="81312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CC8B9ED-5570-4061-BC32-748502CFC881}"/>
              </a:ext>
            </a:extLst>
          </p:cNvPr>
          <p:cNvSpPr/>
          <p:nvPr/>
        </p:nvSpPr>
        <p:spPr>
          <a:xfrm>
            <a:off x="4902081" y="4129602"/>
            <a:ext cx="2747729" cy="586398"/>
          </a:xfrm>
          <a:prstGeom prst="wedgeRectCallout">
            <a:avLst>
              <a:gd name="adj1" fmla="val -17718"/>
              <a:gd name="adj2" fmla="val -1978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4D069D9-B4C6-4CA2-8BB4-3EE9190A3797}"/>
              </a:ext>
            </a:extLst>
          </p:cNvPr>
          <p:cNvSpPr txBox="1"/>
          <p:nvPr/>
        </p:nvSpPr>
        <p:spPr>
          <a:xfrm>
            <a:off x="4902081" y="4192779"/>
            <a:ext cx="324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200" dirty="0"/>
              <a:t>input – </a:t>
            </a:r>
            <a:r>
              <a:rPr lang="nl-NL" sz="1200" dirty="0" err="1"/>
              <a:t>derived</a:t>
            </a:r>
            <a:r>
              <a:rPr lang="nl-NL" sz="1200" dirty="0"/>
              <a:t> </a:t>
            </a:r>
            <a:r>
              <a:rPr lang="nl-NL" sz="1200" dirty="0" err="1"/>
              <a:t>from</a:t>
            </a:r>
            <a:r>
              <a:rPr lang="nl-NL" sz="1200" dirty="0"/>
              <a:t> body</a:t>
            </a:r>
          </a:p>
          <a:p>
            <a:pPr defTabSz="914378"/>
            <a:r>
              <a:rPr lang="nl-NL" sz="1200" dirty="0" err="1"/>
              <a:t>ctx</a:t>
            </a:r>
            <a:r>
              <a:rPr lang="nl-NL" sz="1200" dirty="0"/>
              <a:t> – </a:t>
            </a:r>
            <a:r>
              <a:rPr lang="nl-NL" sz="1200" dirty="0" err="1"/>
              <a:t>raw</a:t>
            </a:r>
            <a:r>
              <a:rPr lang="nl-NL" sz="1200" dirty="0"/>
              <a:t> HTTP </a:t>
            </a:r>
            <a:r>
              <a:rPr lang="nl-NL" sz="1200" dirty="0" err="1"/>
              <a:t>request</a:t>
            </a:r>
            <a:r>
              <a:rPr lang="nl-NL" sz="1200" dirty="0"/>
              <a:t> </a:t>
            </a:r>
            <a:r>
              <a:rPr lang="nl-NL" sz="1200" dirty="0" err="1"/>
              <a:t>components</a:t>
            </a:r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127080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1" grpId="0"/>
      <p:bldP spid="12" grpId="0" animBg="1"/>
      <p:bldP spid="13" grpId="0" animBg="1"/>
      <p:bldP spid="14" grpId="0"/>
      <p:bldP spid="17" grpId="0" animBg="1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traditional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F23C67-E38A-4D9C-A25D-979CEB444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9E15A2-16C2-4F55-AEFD-77C2E81AA745}"/>
              </a:ext>
            </a:extLst>
          </p:cNvPr>
          <p:cNvSpPr/>
          <p:nvPr/>
        </p:nvSpPr>
        <p:spPr>
          <a:xfrm>
            <a:off x="2120053" y="1659467"/>
            <a:ext cx="3467947" cy="211328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E1E576D-931F-4233-9272-9045B705ED74}"/>
              </a:ext>
            </a:extLst>
          </p:cNvPr>
          <p:cNvCxnSpPr/>
          <p:nvPr/>
        </p:nvCxnSpPr>
        <p:spPr>
          <a:xfrm>
            <a:off x="2208107" y="2370667"/>
            <a:ext cx="3257973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A7EE42A9-1435-49EA-A5E8-E1031166ECC5}"/>
              </a:ext>
            </a:extLst>
          </p:cNvPr>
          <p:cNvSpPr txBox="1"/>
          <p:nvPr/>
        </p:nvSpPr>
        <p:spPr>
          <a:xfrm>
            <a:off x="3560872" y="1869263"/>
            <a:ext cx="6395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WebApp</a:t>
            </a:r>
            <a:endParaRPr lang="en-NL" sz="1300" dirty="0" err="1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9FEBD27C-F0D0-48A0-B523-0C8CEF8F6C25}"/>
              </a:ext>
            </a:extLst>
          </p:cNvPr>
          <p:cNvSpPr/>
          <p:nvPr/>
        </p:nvSpPr>
        <p:spPr>
          <a:xfrm>
            <a:off x="3657599" y="3254169"/>
            <a:ext cx="1551093" cy="1082454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Database (RDBMS?)</a:t>
            </a:r>
            <a:endParaRPr lang="en-NL" dirty="0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227B56A1-90AD-42FE-97F8-D67A44F26B51}"/>
              </a:ext>
            </a:extLst>
          </p:cNvPr>
          <p:cNvSpPr/>
          <p:nvPr/>
        </p:nvSpPr>
        <p:spPr>
          <a:xfrm>
            <a:off x="2120053" y="3686450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JVM</a:t>
            </a:r>
            <a:endParaRPr lang="en-NL" dirty="0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DC68D091-089F-47A1-8145-47D4EC1FDFC8}"/>
              </a:ext>
            </a:extLst>
          </p:cNvPr>
          <p:cNvSpPr/>
          <p:nvPr/>
        </p:nvSpPr>
        <p:spPr>
          <a:xfrm>
            <a:off x="2120053" y="336978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Java EE</a:t>
            </a:r>
            <a:endParaRPr lang="en-NL" dirty="0"/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82122A0-54A6-466A-AA2F-341A1336AADC}"/>
              </a:ext>
            </a:extLst>
          </p:cNvPr>
          <p:cNvSpPr/>
          <p:nvPr/>
        </p:nvSpPr>
        <p:spPr>
          <a:xfrm>
            <a:off x="2120053" y="4042893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Operating System</a:t>
            </a:r>
            <a:endParaRPr lang="en-NL" sz="1000" dirty="0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F7C8AE51-DED8-4D92-923B-DBAF8C7987F1}"/>
              </a:ext>
            </a:extLst>
          </p:cNvPr>
          <p:cNvSpPr/>
          <p:nvPr/>
        </p:nvSpPr>
        <p:spPr>
          <a:xfrm>
            <a:off x="2120053" y="4379446"/>
            <a:ext cx="1280160" cy="31666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Hardware</a:t>
            </a:r>
            <a:endParaRPr lang="en-NL" sz="10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7BCF96-0549-4D18-B5E5-17E5D275908B}"/>
              </a:ext>
            </a:extLst>
          </p:cNvPr>
          <p:cNvSpPr/>
          <p:nvPr/>
        </p:nvSpPr>
        <p:spPr>
          <a:xfrm rot="20237169">
            <a:off x="2519681" y="1677101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UI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457FD38-E1AC-4122-8C90-27B7EA951649}"/>
              </a:ext>
            </a:extLst>
          </p:cNvPr>
          <p:cNvSpPr/>
          <p:nvPr/>
        </p:nvSpPr>
        <p:spPr>
          <a:xfrm rot="1746319">
            <a:off x="4324260" y="1714415"/>
            <a:ext cx="914400" cy="384325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F6F2186-279F-46E5-AC30-9B985A4E9EEE}"/>
              </a:ext>
            </a:extLst>
          </p:cNvPr>
          <p:cNvSpPr/>
          <p:nvPr/>
        </p:nvSpPr>
        <p:spPr>
          <a:xfrm>
            <a:off x="3217333" y="2255712"/>
            <a:ext cx="1354667" cy="52136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3rd party </a:t>
            </a:r>
            <a:r>
              <a:rPr lang="nl-NL" sz="1100" dirty="0" err="1"/>
              <a:t>libraries</a:t>
            </a:r>
            <a:r>
              <a:rPr lang="nl-NL" sz="1100" dirty="0"/>
              <a:t> &amp; </a:t>
            </a:r>
            <a:r>
              <a:rPr lang="nl-NL" sz="1100" dirty="0" err="1"/>
              <a:t>frameworks</a:t>
            </a:r>
            <a:endParaRPr lang="en-NL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06D8992-32FB-45C2-817A-2A13BE94C84D}"/>
              </a:ext>
            </a:extLst>
          </p:cNvPr>
          <p:cNvSpPr/>
          <p:nvPr/>
        </p:nvSpPr>
        <p:spPr>
          <a:xfrm>
            <a:off x="6326293" y="2296865"/>
            <a:ext cx="1557867" cy="1157535"/>
          </a:xfrm>
          <a:custGeom>
            <a:avLst/>
            <a:gdLst>
              <a:gd name="connsiteX0" fmla="*/ 0 w 1557867"/>
              <a:gd name="connsiteY0" fmla="*/ 0 h 1157535"/>
              <a:gd name="connsiteX1" fmla="*/ 259645 w 1557867"/>
              <a:gd name="connsiteY1" fmla="*/ 0 h 1157535"/>
              <a:gd name="connsiteX2" fmla="*/ 259645 w 1557867"/>
              <a:gd name="connsiteY2" fmla="*/ 0 h 1157535"/>
              <a:gd name="connsiteX3" fmla="*/ 649111 w 1557867"/>
              <a:gd name="connsiteY3" fmla="*/ 0 h 1157535"/>
              <a:gd name="connsiteX4" fmla="*/ 1103489 w 1557867"/>
              <a:gd name="connsiteY4" fmla="*/ 0 h 1157535"/>
              <a:gd name="connsiteX5" fmla="*/ 1557867 w 1557867"/>
              <a:gd name="connsiteY5" fmla="*/ 0 h 1157535"/>
              <a:gd name="connsiteX6" fmla="*/ 1557867 w 1557867"/>
              <a:gd name="connsiteY6" fmla="*/ 192923 h 1157535"/>
              <a:gd name="connsiteX7" fmla="*/ 1557867 w 1557867"/>
              <a:gd name="connsiteY7" fmla="*/ 192923 h 1157535"/>
              <a:gd name="connsiteX8" fmla="*/ 1557867 w 1557867"/>
              <a:gd name="connsiteY8" fmla="*/ 482306 h 1157535"/>
              <a:gd name="connsiteX9" fmla="*/ 1557867 w 1557867"/>
              <a:gd name="connsiteY9" fmla="*/ 806416 h 1157535"/>
              <a:gd name="connsiteX10" fmla="*/ 1557867 w 1557867"/>
              <a:gd name="connsiteY10" fmla="*/ 1157535 h 1157535"/>
              <a:gd name="connsiteX11" fmla="*/ 1103489 w 1557867"/>
              <a:gd name="connsiteY11" fmla="*/ 1157535 h 1157535"/>
              <a:gd name="connsiteX12" fmla="*/ 649111 w 1557867"/>
              <a:gd name="connsiteY12" fmla="*/ 1157535 h 1157535"/>
              <a:gd name="connsiteX13" fmla="*/ 259645 w 1557867"/>
              <a:gd name="connsiteY13" fmla="*/ 1157535 h 1157535"/>
              <a:gd name="connsiteX14" fmla="*/ 259645 w 1557867"/>
              <a:gd name="connsiteY14" fmla="*/ 1157535 h 1157535"/>
              <a:gd name="connsiteX15" fmla="*/ 0 w 1557867"/>
              <a:gd name="connsiteY15" fmla="*/ 1157535 h 1157535"/>
              <a:gd name="connsiteX16" fmla="*/ 0 w 1557867"/>
              <a:gd name="connsiteY16" fmla="*/ 840177 h 1157535"/>
              <a:gd name="connsiteX17" fmla="*/ 0 w 1557867"/>
              <a:gd name="connsiteY17" fmla="*/ 482306 h 1157535"/>
              <a:gd name="connsiteX18" fmla="*/ -480439 w 1557867"/>
              <a:gd name="connsiteY18" fmla="*/ 472918 h 1157535"/>
              <a:gd name="connsiteX19" fmla="*/ -1022210 w 1557867"/>
              <a:gd name="connsiteY19" fmla="*/ 462331 h 1157535"/>
              <a:gd name="connsiteX20" fmla="*/ -490661 w 1557867"/>
              <a:gd name="connsiteY20" fmla="*/ 322239 h 1157535"/>
              <a:gd name="connsiteX21" fmla="*/ 0 w 1557867"/>
              <a:gd name="connsiteY21" fmla="*/ 192923 h 1157535"/>
              <a:gd name="connsiteX22" fmla="*/ 0 w 1557867"/>
              <a:gd name="connsiteY22" fmla="*/ 0 h 1157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557867" h="1157535" fill="none" extrusionOk="0">
                <a:moveTo>
                  <a:pt x="0" y="0"/>
                </a:moveTo>
                <a:cubicBezTo>
                  <a:pt x="103800" y="-23446"/>
                  <a:pt x="134556" y="22473"/>
                  <a:pt x="259645" y="0"/>
                </a:cubicBezTo>
                <a:lnTo>
                  <a:pt x="259645" y="0"/>
                </a:lnTo>
                <a:cubicBezTo>
                  <a:pt x="354788" y="-25530"/>
                  <a:pt x="562076" y="37865"/>
                  <a:pt x="649111" y="0"/>
                </a:cubicBezTo>
                <a:cubicBezTo>
                  <a:pt x="813622" y="-30745"/>
                  <a:pt x="883346" y="52610"/>
                  <a:pt x="1103489" y="0"/>
                </a:cubicBezTo>
                <a:cubicBezTo>
                  <a:pt x="1323632" y="-52610"/>
                  <a:pt x="1424915" y="25810"/>
                  <a:pt x="1557867" y="0"/>
                </a:cubicBezTo>
                <a:cubicBezTo>
                  <a:pt x="1579854" y="73825"/>
                  <a:pt x="1552574" y="120953"/>
                  <a:pt x="1557867" y="192923"/>
                </a:cubicBezTo>
                <a:lnTo>
                  <a:pt x="1557867" y="192923"/>
                </a:lnTo>
                <a:cubicBezTo>
                  <a:pt x="1565922" y="305917"/>
                  <a:pt x="1537551" y="421230"/>
                  <a:pt x="1557867" y="482306"/>
                </a:cubicBezTo>
                <a:cubicBezTo>
                  <a:pt x="1561769" y="631094"/>
                  <a:pt x="1535947" y="698522"/>
                  <a:pt x="1557867" y="806416"/>
                </a:cubicBezTo>
                <a:cubicBezTo>
                  <a:pt x="1579787" y="914310"/>
                  <a:pt x="1553207" y="1014375"/>
                  <a:pt x="1557867" y="1157535"/>
                </a:cubicBezTo>
                <a:cubicBezTo>
                  <a:pt x="1377788" y="1207588"/>
                  <a:pt x="1246389" y="1127481"/>
                  <a:pt x="1103489" y="1157535"/>
                </a:cubicBezTo>
                <a:cubicBezTo>
                  <a:pt x="960589" y="1187589"/>
                  <a:pt x="748763" y="1125482"/>
                  <a:pt x="649111" y="1157535"/>
                </a:cubicBezTo>
                <a:cubicBezTo>
                  <a:pt x="567143" y="1197764"/>
                  <a:pt x="441475" y="1141657"/>
                  <a:pt x="259645" y="1157535"/>
                </a:cubicBezTo>
                <a:lnTo>
                  <a:pt x="259645" y="1157535"/>
                </a:lnTo>
                <a:cubicBezTo>
                  <a:pt x="164615" y="1172526"/>
                  <a:pt x="125150" y="1142808"/>
                  <a:pt x="0" y="1157535"/>
                </a:cubicBezTo>
                <a:cubicBezTo>
                  <a:pt x="-20544" y="1084748"/>
                  <a:pt x="20463" y="981578"/>
                  <a:pt x="0" y="840177"/>
                </a:cubicBezTo>
                <a:cubicBezTo>
                  <a:pt x="-20463" y="698776"/>
                  <a:pt x="11203" y="567471"/>
                  <a:pt x="0" y="482306"/>
                </a:cubicBezTo>
                <a:cubicBezTo>
                  <a:pt x="-167922" y="525526"/>
                  <a:pt x="-285409" y="448075"/>
                  <a:pt x="-480439" y="472918"/>
                </a:cubicBezTo>
                <a:cubicBezTo>
                  <a:pt x="-675469" y="497761"/>
                  <a:pt x="-766976" y="454868"/>
                  <a:pt x="-1022210" y="462331"/>
                </a:cubicBezTo>
                <a:cubicBezTo>
                  <a:pt x="-865981" y="415694"/>
                  <a:pt x="-697015" y="390307"/>
                  <a:pt x="-490661" y="322239"/>
                </a:cubicBezTo>
                <a:cubicBezTo>
                  <a:pt x="-284307" y="254171"/>
                  <a:pt x="-165473" y="247824"/>
                  <a:pt x="0" y="192923"/>
                </a:cubicBezTo>
                <a:cubicBezTo>
                  <a:pt x="-7024" y="113420"/>
                  <a:pt x="9689" y="86314"/>
                  <a:pt x="0" y="0"/>
                </a:cubicBezTo>
                <a:close/>
              </a:path>
              <a:path w="1557867" h="1157535" stroke="0" extrusionOk="0">
                <a:moveTo>
                  <a:pt x="0" y="0"/>
                </a:moveTo>
                <a:cubicBezTo>
                  <a:pt x="99502" y="-22984"/>
                  <a:pt x="158647" y="18698"/>
                  <a:pt x="259645" y="0"/>
                </a:cubicBezTo>
                <a:lnTo>
                  <a:pt x="259645" y="0"/>
                </a:lnTo>
                <a:cubicBezTo>
                  <a:pt x="360175" y="-16525"/>
                  <a:pt x="485506" y="33773"/>
                  <a:pt x="649111" y="0"/>
                </a:cubicBezTo>
                <a:cubicBezTo>
                  <a:pt x="749246" y="-5932"/>
                  <a:pt x="994718" y="12371"/>
                  <a:pt x="1094401" y="0"/>
                </a:cubicBezTo>
                <a:cubicBezTo>
                  <a:pt x="1194084" y="-12371"/>
                  <a:pt x="1384681" y="41566"/>
                  <a:pt x="1557867" y="0"/>
                </a:cubicBezTo>
                <a:cubicBezTo>
                  <a:pt x="1570360" y="70918"/>
                  <a:pt x="1535127" y="127056"/>
                  <a:pt x="1557867" y="192923"/>
                </a:cubicBezTo>
                <a:lnTo>
                  <a:pt x="1557867" y="192923"/>
                </a:lnTo>
                <a:cubicBezTo>
                  <a:pt x="1569239" y="286056"/>
                  <a:pt x="1534359" y="376041"/>
                  <a:pt x="1557867" y="482306"/>
                </a:cubicBezTo>
                <a:cubicBezTo>
                  <a:pt x="1590157" y="604430"/>
                  <a:pt x="1524221" y="704933"/>
                  <a:pt x="1557867" y="806416"/>
                </a:cubicBezTo>
                <a:cubicBezTo>
                  <a:pt x="1591513" y="907899"/>
                  <a:pt x="1525627" y="1055414"/>
                  <a:pt x="1557867" y="1157535"/>
                </a:cubicBezTo>
                <a:cubicBezTo>
                  <a:pt x="1433214" y="1197066"/>
                  <a:pt x="1209170" y="1111764"/>
                  <a:pt x="1085314" y="1157535"/>
                </a:cubicBezTo>
                <a:cubicBezTo>
                  <a:pt x="961458" y="1203306"/>
                  <a:pt x="780764" y="1117468"/>
                  <a:pt x="649111" y="1157535"/>
                </a:cubicBezTo>
                <a:cubicBezTo>
                  <a:pt x="474076" y="1165572"/>
                  <a:pt x="346914" y="1138497"/>
                  <a:pt x="259645" y="1157535"/>
                </a:cubicBezTo>
                <a:lnTo>
                  <a:pt x="259645" y="1157535"/>
                </a:lnTo>
                <a:cubicBezTo>
                  <a:pt x="201276" y="1175619"/>
                  <a:pt x="84801" y="1155780"/>
                  <a:pt x="0" y="1157535"/>
                </a:cubicBezTo>
                <a:cubicBezTo>
                  <a:pt x="-15475" y="1063349"/>
                  <a:pt x="11998" y="929872"/>
                  <a:pt x="0" y="826673"/>
                </a:cubicBezTo>
                <a:cubicBezTo>
                  <a:pt x="-11998" y="723474"/>
                  <a:pt x="11979" y="604509"/>
                  <a:pt x="0" y="482306"/>
                </a:cubicBezTo>
                <a:cubicBezTo>
                  <a:pt x="-238356" y="506088"/>
                  <a:pt x="-358965" y="415923"/>
                  <a:pt x="-500883" y="472518"/>
                </a:cubicBezTo>
                <a:cubicBezTo>
                  <a:pt x="-642801" y="529113"/>
                  <a:pt x="-796923" y="457108"/>
                  <a:pt x="-1022210" y="462331"/>
                </a:cubicBezTo>
                <a:cubicBezTo>
                  <a:pt x="-787805" y="380330"/>
                  <a:pt x="-664406" y="420797"/>
                  <a:pt x="-521327" y="330321"/>
                </a:cubicBezTo>
                <a:cubicBezTo>
                  <a:pt x="-378248" y="239845"/>
                  <a:pt x="-196419" y="299494"/>
                  <a:pt x="0" y="192923"/>
                </a:cubicBezTo>
                <a:cubicBezTo>
                  <a:pt x="-4650" y="113133"/>
                  <a:pt x="15396" y="89623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-115616"/>
                      <a:gd name="adj2" fmla="val -10059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Monolith</a:t>
            </a:r>
            <a:r>
              <a:rPr lang="nl-NL" dirty="0"/>
              <a:t>, Microservice, Module </a:t>
            </a:r>
            <a:endParaRPr lang="en-NL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C50A23E0-3973-4201-A693-54A3771E721D}"/>
              </a:ext>
            </a:extLst>
          </p:cNvPr>
          <p:cNvSpPr/>
          <p:nvPr/>
        </p:nvSpPr>
        <p:spPr>
          <a:xfrm>
            <a:off x="72797" y="2223062"/>
            <a:ext cx="1664915" cy="1543710"/>
          </a:xfrm>
          <a:custGeom>
            <a:avLst/>
            <a:gdLst>
              <a:gd name="connsiteX0" fmla="*/ 0 w 1664915"/>
              <a:gd name="connsiteY0" fmla="*/ 0 h 1543710"/>
              <a:gd name="connsiteX1" fmla="*/ 466176 w 1664915"/>
              <a:gd name="connsiteY1" fmla="*/ 0 h 1543710"/>
              <a:gd name="connsiteX2" fmla="*/ 971200 w 1664915"/>
              <a:gd name="connsiteY2" fmla="*/ 0 h 1543710"/>
              <a:gd name="connsiteX3" fmla="*/ 971200 w 1664915"/>
              <a:gd name="connsiteY3" fmla="*/ 0 h 1543710"/>
              <a:gd name="connsiteX4" fmla="*/ 1387429 w 1664915"/>
              <a:gd name="connsiteY4" fmla="*/ 0 h 1543710"/>
              <a:gd name="connsiteX5" fmla="*/ 1664915 w 1664915"/>
              <a:gd name="connsiteY5" fmla="*/ 0 h 1543710"/>
              <a:gd name="connsiteX6" fmla="*/ 1664915 w 1664915"/>
              <a:gd name="connsiteY6" fmla="*/ 459254 h 1543710"/>
              <a:gd name="connsiteX7" fmla="*/ 1664915 w 1664915"/>
              <a:gd name="connsiteY7" fmla="*/ 900498 h 1543710"/>
              <a:gd name="connsiteX8" fmla="*/ 1928731 w 1664915"/>
              <a:gd name="connsiteY8" fmla="*/ 1189023 h 1543710"/>
              <a:gd name="connsiteX9" fmla="*/ 2203315 w 1664915"/>
              <a:gd name="connsiteY9" fmla="*/ 1489325 h 1543710"/>
              <a:gd name="connsiteX10" fmla="*/ 1664915 w 1664915"/>
              <a:gd name="connsiteY10" fmla="*/ 1286425 h 1543710"/>
              <a:gd name="connsiteX11" fmla="*/ 1664915 w 1664915"/>
              <a:gd name="connsiteY11" fmla="*/ 1543710 h 1543710"/>
              <a:gd name="connsiteX12" fmla="*/ 1387429 w 1664915"/>
              <a:gd name="connsiteY12" fmla="*/ 1543710 h 1543710"/>
              <a:gd name="connsiteX13" fmla="*/ 971200 w 1664915"/>
              <a:gd name="connsiteY13" fmla="*/ 1543710 h 1543710"/>
              <a:gd name="connsiteX14" fmla="*/ 971200 w 1664915"/>
              <a:gd name="connsiteY14" fmla="*/ 1543710 h 1543710"/>
              <a:gd name="connsiteX15" fmla="*/ 466176 w 1664915"/>
              <a:gd name="connsiteY15" fmla="*/ 1543710 h 1543710"/>
              <a:gd name="connsiteX16" fmla="*/ 0 w 1664915"/>
              <a:gd name="connsiteY16" fmla="*/ 1543710 h 1543710"/>
              <a:gd name="connsiteX17" fmla="*/ 0 w 1664915"/>
              <a:gd name="connsiteY17" fmla="*/ 1286425 h 1543710"/>
              <a:gd name="connsiteX18" fmla="*/ 0 w 1664915"/>
              <a:gd name="connsiteY18" fmla="*/ 900498 h 1543710"/>
              <a:gd name="connsiteX19" fmla="*/ 0 w 1664915"/>
              <a:gd name="connsiteY19" fmla="*/ 900498 h 1543710"/>
              <a:gd name="connsiteX20" fmla="*/ 0 w 1664915"/>
              <a:gd name="connsiteY20" fmla="*/ 477264 h 1543710"/>
              <a:gd name="connsiteX21" fmla="*/ 0 w 1664915"/>
              <a:gd name="connsiteY21" fmla="*/ 0 h 154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64915" h="1543710" fill="none" extrusionOk="0">
                <a:moveTo>
                  <a:pt x="0" y="0"/>
                </a:moveTo>
                <a:cubicBezTo>
                  <a:pt x="169771" y="-7427"/>
                  <a:pt x="315952" y="15333"/>
                  <a:pt x="466176" y="0"/>
                </a:cubicBezTo>
                <a:cubicBezTo>
                  <a:pt x="616400" y="-15333"/>
                  <a:pt x="749662" y="43157"/>
                  <a:pt x="971200" y="0"/>
                </a:cubicBezTo>
                <a:lnTo>
                  <a:pt x="971200" y="0"/>
                </a:lnTo>
                <a:cubicBezTo>
                  <a:pt x="1135363" y="-29966"/>
                  <a:pt x="1244959" y="7888"/>
                  <a:pt x="1387429" y="0"/>
                </a:cubicBezTo>
                <a:cubicBezTo>
                  <a:pt x="1525059" y="-14163"/>
                  <a:pt x="1582617" y="29955"/>
                  <a:pt x="1664915" y="0"/>
                </a:cubicBezTo>
                <a:cubicBezTo>
                  <a:pt x="1705695" y="179062"/>
                  <a:pt x="1616284" y="337168"/>
                  <a:pt x="1664915" y="459254"/>
                </a:cubicBezTo>
                <a:cubicBezTo>
                  <a:pt x="1713546" y="581340"/>
                  <a:pt x="1627123" y="715863"/>
                  <a:pt x="1664915" y="900498"/>
                </a:cubicBezTo>
                <a:cubicBezTo>
                  <a:pt x="1755322" y="935176"/>
                  <a:pt x="1829208" y="1085433"/>
                  <a:pt x="1928731" y="1189023"/>
                </a:cubicBezTo>
                <a:cubicBezTo>
                  <a:pt x="2028254" y="1292614"/>
                  <a:pt x="2040501" y="1370034"/>
                  <a:pt x="2203315" y="1489325"/>
                </a:cubicBezTo>
                <a:cubicBezTo>
                  <a:pt x="1970861" y="1423296"/>
                  <a:pt x="1933615" y="1341233"/>
                  <a:pt x="1664915" y="1286425"/>
                </a:cubicBezTo>
                <a:cubicBezTo>
                  <a:pt x="1690305" y="1398972"/>
                  <a:pt x="1637766" y="1429832"/>
                  <a:pt x="1664915" y="1543710"/>
                </a:cubicBezTo>
                <a:cubicBezTo>
                  <a:pt x="1594943" y="1561265"/>
                  <a:pt x="1493081" y="1510473"/>
                  <a:pt x="1387429" y="1543710"/>
                </a:cubicBezTo>
                <a:cubicBezTo>
                  <a:pt x="1234893" y="1551932"/>
                  <a:pt x="1171189" y="1525016"/>
                  <a:pt x="971200" y="1543710"/>
                </a:cubicBezTo>
                <a:lnTo>
                  <a:pt x="971200" y="1543710"/>
                </a:lnTo>
                <a:cubicBezTo>
                  <a:pt x="736079" y="1555090"/>
                  <a:pt x="678305" y="1519086"/>
                  <a:pt x="466176" y="1543710"/>
                </a:cubicBezTo>
                <a:cubicBezTo>
                  <a:pt x="254047" y="1568334"/>
                  <a:pt x="136354" y="1540047"/>
                  <a:pt x="0" y="1543710"/>
                </a:cubicBezTo>
                <a:cubicBezTo>
                  <a:pt x="-4262" y="1416231"/>
                  <a:pt x="29987" y="1345458"/>
                  <a:pt x="0" y="1286425"/>
                </a:cubicBezTo>
                <a:cubicBezTo>
                  <a:pt x="-11651" y="1189637"/>
                  <a:pt x="34590" y="990857"/>
                  <a:pt x="0" y="900498"/>
                </a:cubicBezTo>
                <a:lnTo>
                  <a:pt x="0" y="900498"/>
                </a:lnTo>
                <a:cubicBezTo>
                  <a:pt x="-12615" y="778006"/>
                  <a:pt x="38868" y="633463"/>
                  <a:pt x="0" y="477264"/>
                </a:cubicBezTo>
                <a:cubicBezTo>
                  <a:pt x="-38868" y="321065"/>
                  <a:pt x="27001" y="99725"/>
                  <a:pt x="0" y="0"/>
                </a:cubicBezTo>
                <a:close/>
              </a:path>
              <a:path w="1664915" h="1543710" stroke="0" extrusionOk="0">
                <a:moveTo>
                  <a:pt x="0" y="0"/>
                </a:moveTo>
                <a:cubicBezTo>
                  <a:pt x="174895" y="-42554"/>
                  <a:pt x="368003" y="6922"/>
                  <a:pt x="495312" y="0"/>
                </a:cubicBezTo>
                <a:cubicBezTo>
                  <a:pt x="622621" y="-6922"/>
                  <a:pt x="786521" y="52225"/>
                  <a:pt x="971200" y="0"/>
                </a:cubicBezTo>
                <a:lnTo>
                  <a:pt x="971200" y="0"/>
                </a:lnTo>
                <a:cubicBezTo>
                  <a:pt x="1149377" y="-27597"/>
                  <a:pt x="1248180" y="38225"/>
                  <a:pt x="1387429" y="0"/>
                </a:cubicBezTo>
                <a:cubicBezTo>
                  <a:pt x="1465013" y="-26671"/>
                  <a:pt x="1598684" y="30181"/>
                  <a:pt x="1664915" y="0"/>
                </a:cubicBezTo>
                <a:cubicBezTo>
                  <a:pt x="1718448" y="115201"/>
                  <a:pt x="1648500" y="250308"/>
                  <a:pt x="1664915" y="450249"/>
                </a:cubicBezTo>
                <a:cubicBezTo>
                  <a:pt x="1681330" y="650190"/>
                  <a:pt x="1619239" y="677604"/>
                  <a:pt x="1664915" y="900498"/>
                </a:cubicBezTo>
                <a:cubicBezTo>
                  <a:pt x="1780164" y="974572"/>
                  <a:pt x="1814084" y="1128934"/>
                  <a:pt x="1928731" y="1189023"/>
                </a:cubicBezTo>
                <a:cubicBezTo>
                  <a:pt x="2043378" y="1249112"/>
                  <a:pt x="2094789" y="1428720"/>
                  <a:pt x="2203315" y="1489325"/>
                </a:cubicBezTo>
                <a:cubicBezTo>
                  <a:pt x="2020297" y="1490221"/>
                  <a:pt x="1906769" y="1352114"/>
                  <a:pt x="1664915" y="1286425"/>
                </a:cubicBezTo>
                <a:cubicBezTo>
                  <a:pt x="1685306" y="1401300"/>
                  <a:pt x="1645278" y="1421448"/>
                  <a:pt x="1664915" y="1543710"/>
                </a:cubicBezTo>
                <a:cubicBezTo>
                  <a:pt x="1538973" y="1549670"/>
                  <a:pt x="1475383" y="1522877"/>
                  <a:pt x="1387429" y="1543710"/>
                </a:cubicBezTo>
                <a:cubicBezTo>
                  <a:pt x="1269115" y="1551112"/>
                  <a:pt x="1074060" y="1535236"/>
                  <a:pt x="971200" y="1543710"/>
                </a:cubicBezTo>
                <a:lnTo>
                  <a:pt x="971200" y="1543710"/>
                </a:lnTo>
                <a:cubicBezTo>
                  <a:pt x="811038" y="1569668"/>
                  <a:pt x="618820" y="1494665"/>
                  <a:pt x="495312" y="1543710"/>
                </a:cubicBezTo>
                <a:cubicBezTo>
                  <a:pt x="371804" y="1592755"/>
                  <a:pt x="211936" y="1521160"/>
                  <a:pt x="0" y="1543710"/>
                </a:cubicBezTo>
                <a:cubicBezTo>
                  <a:pt x="-15998" y="1465561"/>
                  <a:pt x="15350" y="1341054"/>
                  <a:pt x="0" y="1286425"/>
                </a:cubicBezTo>
                <a:cubicBezTo>
                  <a:pt x="-32986" y="1147377"/>
                  <a:pt x="24219" y="1047230"/>
                  <a:pt x="0" y="900498"/>
                </a:cubicBezTo>
                <a:lnTo>
                  <a:pt x="0" y="900498"/>
                </a:lnTo>
                <a:cubicBezTo>
                  <a:pt x="-35898" y="809178"/>
                  <a:pt x="42853" y="605368"/>
                  <a:pt x="0" y="477264"/>
                </a:cubicBezTo>
                <a:cubicBezTo>
                  <a:pt x="-42853" y="349160"/>
                  <a:pt x="29324" y="142762"/>
                  <a:pt x="0" y="0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1385445594">
                  <a:prstGeom prst="wedgeRectCallout">
                    <a:avLst>
                      <a:gd name="adj1" fmla="val 82338"/>
                      <a:gd name="adj2" fmla="val 4647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Platform &amp; Language </a:t>
            </a:r>
            <a:r>
              <a:rPr lang="nl-NL" sz="1100" dirty="0" err="1"/>
              <a:t>runtime</a:t>
            </a:r>
            <a:r>
              <a:rPr lang="nl-NL" sz="1100" dirty="0"/>
              <a:t> features (transaction management, HTTP </a:t>
            </a:r>
            <a:r>
              <a:rPr lang="nl-NL" sz="1100" dirty="0" err="1"/>
              <a:t>request</a:t>
            </a:r>
            <a:r>
              <a:rPr lang="nl-NL" sz="1100" dirty="0"/>
              <a:t> handling, state management &amp; in memory </a:t>
            </a:r>
            <a:r>
              <a:rPr lang="nl-NL" sz="1100" dirty="0" err="1"/>
              <a:t>caching</a:t>
            </a:r>
            <a:r>
              <a:rPr lang="nl-NL" sz="1100" dirty="0"/>
              <a:t>, IAM, …</a:t>
            </a:r>
            <a:endParaRPr lang="en-NL" sz="1100" dirty="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87E35C4D-83BE-4708-846A-5405F516C9BA}"/>
              </a:ext>
            </a:extLst>
          </p:cNvPr>
          <p:cNvSpPr/>
          <p:nvPr/>
        </p:nvSpPr>
        <p:spPr>
          <a:xfrm rot="19393948">
            <a:off x="2661521" y="1333550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679B6B0-316E-402D-865C-3695664DADB6}"/>
              </a:ext>
            </a:extLst>
          </p:cNvPr>
          <p:cNvSpPr/>
          <p:nvPr/>
        </p:nvSpPr>
        <p:spPr>
          <a:xfrm rot="2260569">
            <a:off x="4985805" y="1420254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3509CD-844D-4595-B6E0-AEA4623F19E9}"/>
              </a:ext>
            </a:extLst>
          </p:cNvPr>
          <p:cNvSpPr txBox="1"/>
          <p:nvPr/>
        </p:nvSpPr>
        <p:spPr>
          <a:xfrm>
            <a:off x="3412032" y="2894080"/>
            <a:ext cx="10211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Custom</a:t>
            </a:r>
            <a:r>
              <a:rPr lang="nl-NL" sz="1300" dirty="0"/>
              <a:t> Code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68866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0" grpId="0" animBg="1"/>
      <p:bldP spid="12" grpId="0" animBg="1"/>
      <p:bldP spid="13" grpId="0" animBg="1"/>
      <p:bldP spid="1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in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i="1" dirty="0"/>
              <a:t>lab1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D4B2DED-485D-462E-A838-DC4534E5E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08BB995-705D-4BF5-B735-62CC2D40F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98" y="1080000"/>
            <a:ext cx="8424001" cy="33213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1682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E80F08-29B2-445C-85E8-73837B232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– source code in GitHub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CEAC2-5C32-43FB-BC41-A47AABDB3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AAC905-C076-49B2-B598-278A091E1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D4B638CD-F6EA-4731-A76E-1431C87C77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831"/>
          <a:stretch/>
        </p:blipFill>
        <p:spPr>
          <a:xfrm>
            <a:off x="548080" y="1080000"/>
            <a:ext cx="7875917" cy="31742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888FEB-0708-47C3-8CDA-6EC672D3E969}"/>
              </a:ext>
            </a:extLst>
          </p:cNvPr>
          <p:cNvSpPr txBox="1"/>
          <p:nvPr/>
        </p:nvSpPr>
        <p:spPr>
          <a:xfrm>
            <a:off x="6149591" y="4750904"/>
            <a:ext cx="29944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50000"/>
                  </a:schemeClr>
                </a:solidFill>
              </a:rPr>
              <a:t>Sources:</a:t>
            </a:r>
            <a:r>
              <a:rPr lang="nl-NL" sz="1300" b="1" dirty="0">
                <a:solidFill>
                  <a:schemeClr val="bg1">
                    <a:lumMod val="50000"/>
                  </a:schemeClr>
                </a:solidFill>
              </a:rPr>
              <a:t> bit.ly/cloud-native-latam2020</a:t>
            </a:r>
            <a:endParaRPr lang="en-NL" sz="1300" b="1" dirty="0" err="1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D3A0D8-9412-46FE-88B4-B152A22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968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3063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C3595-82EB-4D12-A873-419908CC8D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8" y="288000"/>
            <a:ext cx="6883201" cy="504000"/>
          </a:xfrm>
        </p:spPr>
        <p:txBody>
          <a:bodyPr/>
          <a:lstStyle/>
          <a:p>
            <a:r>
              <a:rPr lang="nl-NL" dirty="0" err="1"/>
              <a:t>Configuration</a:t>
            </a:r>
            <a:r>
              <a:rPr lang="nl-NL" dirty="0"/>
              <a:t> </a:t>
            </a:r>
            <a:r>
              <a:rPr lang="nl-NL" dirty="0" err="1"/>
              <a:t>Settings</a:t>
            </a:r>
            <a:r>
              <a:rPr lang="nl-NL" dirty="0"/>
              <a:t> for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i="1" dirty="0"/>
              <a:t>tweet-</a:t>
            </a:r>
            <a:r>
              <a:rPr lang="nl-NL" i="1" dirty="0" err="1"/>
              <a:t>summarizer</a:t>
            </a:r>
            <a:r>
              <a:rPr lang="nl-NL" dirty="0"/>
              <a:t>  </a:t>
            </a:r>
            <a:br>
              <a:rPr lang="nl-NL" dirty="0"/>
            </a:br>
            <a:r>
              <a:rPr lang="nl-NL" dirty="0" err="1"/>
              <a:t>result</a:t>
            </a:r>
            <a:r>
              <a:rPr lang="nl-NL" dirty="0"/>
              <a:t> in environment variables </a:t>
            </a:r>
            <a:r>
              <a:rPr lang="nl-NL" dirty="0" err="1"/>
              <a:t>accessible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46F5D2-D186-4BD0-A0D7-52569384B8F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pic>
        <p:nvPicPr>
          <p:cNvPr id="5" name="Snagit_SNG847">
            <a:extLst>
              <a:ext uri="{FF2B5EF4-FFF2-40B4-BE49-F238E27FC236}">
                <a16:creationId xmlns:a16="http://schemas.microsoft.com/office/drawing/2014/main" id="{CD3A2EB1-A689-4960-AF25-FE273D8EF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3462" y="1008081"/>
            <a:ext cx="6560775" cy="3779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F6A329FE-4FDD-4E94-97EA-56119CB06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000" y="1249649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367DD6-A387-4A7D-8C98-838BB65AAEB2}"/>
              </a:ext>
            </a:extLst>
          </p:cNvPr>
          <p:cNvCxnSpPr/>
          <p:nvPr/>
        </p:nvCxnSpPr>
        <p:spPr>
          <a:xfrm>
            <a:off x="6696000" y="3866400"/>
            <a:ext cx="1209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302FC83D-1762-41F5-92B6-76ADFE6F2E75}"/>
              </a:ext>
            </a:extLst>
          </p:cNvPr>
          <p:cNvSpPr/>
          <p:nvPr/>
        </p:nvSpPr>
        <p:spPr>
          <a:xfrm>
            <a:off x="7755644" y="395356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807E3B82-7ACB-49A6-9EF0-CD136ED7D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3586" y="3498988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47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82700" y="1670401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61" name="Speech Bubble: Rectangle with Corners Rounded 60">
            <a:extLst>
              <a:ext uri="{FF2B5EF4-FFF2-40B4-BE49-F238E27FC236}">
                <a16:creationId xmlns:a16="http://schemas.microsoft.com/office/drawing/2014/main" id="{71DA1BBC-AEE0-4331-8648-42B93132EB41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2" name="Speech Bubble: Rectangle with Corners Rounded 61">
            <a:extLst>
              <a:ext uri="{FF2B5EF4-FFF2-40B4-BE49-F238E27FC236}">
                <a16:creationId xmlns:a16="http://schemas.microsoft.com/office/drawing/2014/main" id="{DD67DB04-FBE0-4207-BB82-75B011F7E8C3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949AB4F9-8FEA-42FE-9034-89330D84C0AC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4" name="Graphic 106">
            <a:extLst>
              <a:ext uri="{FF2B5EF4-FFF2-40B4-BE49-F238E27FC236}">
                <a16:creationId xmlns:a16="http://schemas.microsoft.com/office/drawing/2014/main" id="{A699103E-7308-49E1-B419-A397852B390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0B4BA7DA-23D9-485C-A5C8-172F22391AE4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C2B80E45-B96C-4485-88FB-BBC7727B49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6EC54356-4411-4555-A333-33A241575C1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16336189-8C58-4136-87EB-C9B9FE92908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71" name="Graphic 70">
            <a:extLst>
              <a:ext uri="{FF2B5EF4-FFF2-40B4-BE49-F238E27FC236}">
                <a16:creationId xmlns:a16="http://schemas.microsoft.com/office/drawing/2014/main" id="{E9E66B1B-D547-49D8-979E-C0660C7F0EA6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3542766" y="195000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8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731E99-839C-4044-B895-CF8B77F58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8A70D3-0941-4C5F-A60C-407FE33BB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vs Containers vs VMs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652F5B4-F1B1-432D-87BB-DB20D351F9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32560"/>
            <a:ext cx="2221317" cy="3491999"/>
          </a:xfrm>
        </p:spPr>
        <p:txBody>
          <a:bodyPr/>
          <a:lstStyle/>
          <a:p>
            <a:r>
              <a:rPr lang="en-US" dirty="0"/>
              <a:t>Serverless</a:t>
            </a:r>
          </a:p>
          <a:p>
            <a:pPr lvl="1"/>
            <a:r>
              <a:rPr lang="en-US" dirty="0"/>
              <a:t>No IaaS </a:t>
            </a:r>
            <a:r>
              <a:rPr lang="en-US" dirty="0" err="1"/>
              <a:t>DevOpS</a:t>
            </a:r>
            <a:endParaRPr lang="en-US" dirty="0"/>
          </a:p>
          <a:p>
            <a:r>
              <a:rPr lang="en-US" dirty="0"/>
              <a:t>Stepless Pay per use</a:t>
            </a:r>
          </a:p>
          <a:p>
            <a:pPr lvl="1"/>
            <a:r>
              <a:rPr lang="en-US" dirty="0"/>
              <a:t>Free-Tier</a:t>
            </a:r>
          </a:p>
          <a:p>
            <a:r>
              <a:rPr lang="en-US" dirty="0"/>
              <a:t>Auto-Scale</a:t>
            </a:r>
          </a:p>
          <a:p>
            <a:r>
              <a:rPr lang="en-US" dirty="0"/>
              <a:t>Automatic Fail Over</a:t>
            </a:r>
          </a:p>
          <a:p>
            <a:r>
              <a:rPr lang="en-US" dirty="0"/>
              <a:t>Integration with OCI</a:t>
            </a:r>
          </a:p>
          <a:p>
            <a:pPr lvl="1"/>
            <a:r>
              <a:rPr lang="en-US" dirty="0"/>
              <a:t>Triggered  by OCI</a:t>
            </a:r>
          </a:p>
          <a:p>
            <a:pPr lvl="1"/>
            <a:r>
              <a:rPr lang="en-US" dirty="0"/>
              <a:t>Call OCI services</a:t>
            </a:r>
          </a:p>
          <a:p>
            <a:pPr lvl="1"/>
            <a:r>
              <a:rPr lang="en-US" dirty="0"/>
              <a:t>Leverage OCI for Audit, Log, Monitor</a:t>
            </a:r>
          </a:p>
          <a:p>
            <a:r>
              <a:rPr lang="en-US" dirty="0"/>
              <a:t>Restricted, simple programming model</a:t>
            </a:r>
          </a:p>
          <a:p>
            <a:pPr lvl="1"/>
            <a:r>
              <a:rPr lang="en-US" dirty="0"/>
              <a:t>Short running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AFA271B-F2EF-4C4D-9EBE-F3E4B6B6498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844560"/>
            <a:ext cx="3744995" cy="28800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617BEBB-3085-4C21-BF8B-32C7F94B8589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3615603" y="858534"/>
            <a:ext cx="3744995" cy="288000"/>
          </a:xfrm>
        </p:spPr>
        <p:txBody>
          <a:bodyPr/>
          <a:lstStyle/>
          <a:p>
            <a:r>
              <a:rPr lang="en-US" dirty="0"/>
              <a:t>Containers on OKE</a:t>
            </a: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02E9D9F8-9E68-417B-8A6F-24B5338B848C}"/>
              </a:ext>
            </a:extLst>
          </p:cNvPr>
          <p:cNvSpPr txBox="1">
            <a:spLocks/>
          </p:cNvSpPr>
          <p:nvPr/>
        </p:nvSpPr>
        <p:spPr>
          <a:xfrm>
            <a:off x="4267524" y="1132559"/>
            <a:ext cx="222131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endParaRPr lang="en-US" dirty="0"/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A72A4874-23A1-4DAE-8FA6-2E52BBDD9A50}"/>
              </a:ext>
            </a:extLst>
          </p:cNvPr>
          <p:cNvSpPr txBox="1">
            <a:spLocks/>
          </p:cNvSpPr>
          <p:nvPr/>
        </p:nvSpPr>
        <p:spPr>
          <a:xfrm>
            <a:off x="3615602" y="1132559"/>
            <a:ext cx="2571837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Serverless runtime</a:t>
            </a:r>
          </a:p>
          <a:p>
            <a:pPr lvl="1">
              <a:buClrTx/>
            </a:pPr>
            <a:r>
              <a:rPr lang="en-US" dirty="0"/>
              <a:t>Initial IaaS Setup</a:t>
            </a:r>
          </a:p>
          <a:p>
            <a:pPr>
              <a:buClrTx/>
            </a:pPr>
            <a:r>
              <a:rPr lang="en-US" dirty="0"/>
              <a:t>Pay per VM, </a:t>
            </a:r>
            <a:br>
              <a:rPr lang="en-US" dirty="0"/>
            </a:br>
            <a:r>
              <a:rPr lang="en-US" dirty="0"/>
              <a:t>scale per VM</a:t>
            </a:r>
          </a:p>
          <a:p>
            <a:pPr>
              <a:buClrTx/>
            </a:pPr>
            <a:r>
              <a:rPr lang="en-US" dirty="0"/>
              <a:t>Auto-Scale by K8S</a:t>
            </a:r>
          </a:p>
          <a:p>
            <a:pPr>
              <a:buClrTx/>
            </a:pPr>
            <a:r>
              <a:rPr lang="en-US" dirty="0"/>
              <a:t>Some auto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 lvl="1">
              <a:buClrTx/>
            </a:pPr>
            <a:r>
              <a:rPr lang="en-US" dirty="0"/>
              <a:t>Kubernetes for Ops</a:t>
            </a:r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 lvl="1"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 – any container goes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D2298C5A-1782-49A3-9105-EDAED012C0E2}"/>
              </a:ext>
            </a:extLst>
          </p:cNvPr>
          <p:cNvSpPr txBox="1">
            <a:spLocks/>
          </p:cNvSpPr>
          <p:nvPr/>
        </p:nvSpPr>
        <p:spPr>
          <a:xfrm>
            <a:off x="6501036" y="935997"/>
            <a:ext cx="3744995" cy="28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3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VMs</a:t>
            </a: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E92A3E87-E5AF-44E5-8706-E02085CE27EF}"/>
              </a:ext>
            </a:extLst>
          </p:cNvPr>
          <p:cNvSpPr txBox="1">
            <a:spLocks/>
          </p:cNvSpPr>
          <p:nvPr/>
        </p:nvSpPr>
        <p:spPr>
          <a:xfrm>
            <a:off x="6583599" y="1132559"/>
            <a:ext cx="2321252" cy="349199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</a:pPr>
            <a:r>
              <a:rPr lang="en-US" dirty="0"/>
              <a:t>Fully </a:t>
            </a:r>
            <a:r>
              <a:rPr lang="en-US" dirty="0" err="1"/>
              <a:t>Servered</a:t>
            </a:r>
            <a:endParaRPr lang="en-US" dirty="0"/>
          </a:p>
          <a:p>
            <a:pPr lvl="1">
              <a:buClrTx/>
            </a:pPr>
            <a:r>
              <a:rPr lang="en-US" dirty="0"/>
              <a:t>DIY IaaS Op</a:t>
            </a:r>
          </a:p>
          <a:p>
            <a:pPr>
              <a:buClrTx/>
            </a:pPr>
            <a:r>
              <a:rPr lang="en-US" dirty="0"/>
              <a:t>Pay per VM, scale per VM, cheap at large scale</a:t>
            </a:r>
          </a:p>
          <a:p>
            <a:pPr>
              <a:buClrTx/>
            </a:pPr>
            <a:r>
              <a:rPr lang="en-US" dirty="0"/>
              <a:t>Manual Scaling</a:t>
            </a:r>
          </a:p>
          <a:p>
            <a:pPr>
              <a:buClrTx/>
            </a:pPr>
            <a:r>
              <a:rPr lang="en-US" dirty="0"/>
              <a:t>Manual Fail Over</a:t>
            </a:r>
          </a:p>
          <a:p>
            <a:pPr>
              <a:buClrTx/>
            </a:pPr>
            <a:r>
              <a:rPr lang="en-US" dirty="0"/>
              <a:t>Little integration with OCI</a:t>
            </a:r>
          </a:p>
          <a:p>
            <a:pPr>
              <a:buClrTx/>
            </a:pPr>
            <a:endParaRPr lang="en-US" dirty="0"/>
          </a:p>
          <a:p>
            <a:pPr marL="0" indent="0">
              <a:buClrTx/>
              <a:buNone/>
            </a:pPr>
            <a:br>
              <a:rPr lang="en-US" dirty="0"/>
            </a:br>
            <a:endParaRPr lang="en-US" dirty="0"/>
          </a:p>
          <a:p>
            <a:pPr>
              <a:buClrTx/>
            </a:pPr>
            <a:endParaRPr lang="en-US" dirty="0"/>
          </a:p>
          <a:p>
            <a:pPr>
              <a:buClrTx/>
            </a:pPr>
            <a:r>
              <a:rPr lang="en-US" dirty="0"/>
              <a:t>Flexible programming model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40B649-2F2A-4611-835B-33BBEE5DF79D}"/>
              </a:ext>
            </a:extLst>
          </p:cNvPr>
          <p:cNvSpPr/>
          <p:nvPr/>
        </p:nvSpPr>
        <p:spPr>
          <a:xfrm>
            <a:off x="5897265" y="1167357"/>
            <a:ext cx="673418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Virtual Machine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FD3D53-D184-4C35-8DCE-3D008E84DA21}"/>
              </a:ext>
            </a:extLst>
          </p:cNvPr>
          <p:cNvSpPr/>
          <p:nvPr/>
        </p:nvSpPr>
        <p:spPr>
          <a:xfrm>
            <a:off x="59233" y="120653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DEAAB13-2138-447F-9EB7-FAA797741499}"/>
              </a:ext>
            </a:extLst>
          </p:cNvPr>
          <p:cNvSpPr/>
          <p:nvPr/>
        </p:nvSpPr>
        <p:spPr>
          <a:xfrm>
            <a:off x="2698596" y="1175956"/>
            <a:ext cx="1060639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Engine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For Kubernetes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C480E99E-4FD8-4EA7-A668-872D691404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3713" y="690414"/>
            <a:ext cx="496952" cy="496952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DE7E032E-B6C9-427E-8873-E9E768E4C7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0751" y="690414"/>
            <a:ext cx="496952" cy="49695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601FC023-0153-4ABF-9407-7A1C3487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1694" y="690414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95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0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395346" y="1605374"/>
            <a:ext cx="971301" cy="490353"/>
          </a:xfrm>
          <a:prstGeom prst="wedgeRoundRectCallout">
            <a:avLst>
              <a:gd name="adj1" fmla="val -81061"/>
              <a:gd name="adj2" fmla="val 3118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46785B92-CBC0-4D50-A112-F817B4857560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D015DD36-896A-4520-A8F6-120890B452F4}"/>
              </a:ext>
            </a:extLst>
          </p:cNvPr>
          <p:cNvSpPr/>
          <p:nvPr/>
        </p:nvSpPr>
        <p:spPr>
          <a:xfrm>
            <a:off x="3961327" y="3501224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B46719C-CB7B-4686-A34F-7E1596B832E8}"/>
              </a:ext>
            </a:extLst>
          </p:cNvPr>
          <p:cNvSpPr/>
          <p:nvPr/>
        </p:nvSpPr>
        <p:spPr>
          <a:xfrm>
            <a:off x="2211617" y="2362138"/>
            <a:ext cx="1043428" cy="512311"/>
          </a:xfrm>
          <a:prstGeom prst="wedgeRoundRectCallout">
            <a:avLst>
              <a:gd name="adj1" fmla="val 64662"/>
              <a:gd name="adj2" fmla="val 10883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2178049"/>
            <a:ext cx="4994487" cy="1099916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/>
              <a:t>Function</a:t>
            </a:r>
            <a:endParaRPr lang="nl-NL" sz="2000" dirty="0"/>
          </a:p>
          <a:p>
            <a:pPr algn="ct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897" y="228125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0EB78702-9871-4390-91EF-AF1EBACA103F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3912B76-4435-42B5-A1D7-8354762AA31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30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717604" y="948835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95F08B88-EEEB-4608-BE54-3697AD6E6B3B}"/>
              </a:ext>
            </a:extLst>
          </p:cNvPr>
          <p:cNvCxnSpPr>
            <a:cxnSpLocks/>
            <a:stCxn id="66" idx="2"/>
          </p:cNvCxnSpPr>
          <p:nvPr/>
        </p:nvCxnSpPr>
        <p:spPr>
          <a:xfrm rot="5400000">
            <a:off x="4392960" y="2600597"/>
            <a:ext cx="445135" cy="1686337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3537602" y="1930184"/>
            <a:ext cx="4994487" cy="134778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132" y="1930184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4484327" y="205321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9" idx="0"/>
            <a:endCxn id="46" idx="38"/>
          </p:cNvCxnSpPr>
          <p:nvPr/>
        </p:nvCxnSpPr>
        <p:spPr>
          <a:xfrm rot="16200000" flipV="1">
            <a:off x="4322198" y="1166824"/>
            <a:ext cx="769954" cy="1002821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4452432" y="288440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678385" y="2467324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732F9DE-F3B7-4BB4-92D8-BD0104AB1036}"/>
              </a:ext>
            </a:extLst>
          </p:cNvPr>
          <p:cNvCxnSpPr>
            <a:endCxn id="3074" idx="0"/>
          </p:cNvCxnSpPr>
          <p:nvPr/>
        </p:nvCxnSpPr>
        <p:spPr>
          <a:xfrm rot="10800000" flipV="1">
            <a:off x="2284087" y="2635721"/>
            <a:ext cx="1394299" cy="1255902"/>
          </a:xfrm>
          <a:prstGeom prst="bentConnector2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BB0F8A89-3440-4151-A438-7AE066951C7E}"/>
              </a:ext>
            </a:extLst>
          </p:cNvPr>
          <p:cNvSpPr/>
          <p:nvPr/>
        </p:nvSpPr>
        <p:spPr>
          <a:xfrm>
            <a:off x="5164645" y="512033"/>
            <a:ext cx="1492384" cy="479698"/>
          </a:xfrm>
          <a:prstGeom prst="wedgeRectCallout">
            <a:avLst>
              <a:gd name="adj1" fmla="val -48729"/>
              <a:gd name="adj2" fmla="val 10985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D90BAB15-9188-42FB-AE33-08846DE0709B}"/>
              </a:ext>
            </a:extLst>
          </p:cNvPr>
          <p:cNvSpPr/>
          <p:nvPr/>
        </p:nvSpPr>
        <p:spPr>
          <a:xfrm>
            <a:off x="5501968" y="3839011"/>
            <a:ext cx="1492384" cy="479698"/>
          </a:xfrm>
          <a:prstGeom prst="wedgeRectCallout">
            <a:avLst>
              <a:gd name="adj1" fmla="val -50722"/>
              <a:gd name="adj2" fmla="val -9470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Signed</a:t>
            </a:r>
            <a:r>
              <a:rPr lang="nl-NL" sz="1100" dirty="0"/>
              <a:t> HTTP call </a:t>
            </a:r>
            <a:r>
              <a:rPr lang="nl-NL" sz="1100" dirty="0" err="1"/>
              <a:t>to</a:t>
            </a:r>
            <a:r>
              <a:rPr lang="nl-NL" sz="1100" dirty="0"/>
              <a:t> OCI REST API</a:t>
            </a:r>
            <a:endParaRPr lang="en-NL" sz="1100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2B4DCE8-EF7D-4772-84FA-754CB277AF5A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7EB12A0-398F-4249-8D22-8E58B81CEE3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41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924159" y="1076728"/>
            <a:ext cx="499448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995" y="1112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044006" y="2102442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1916383" y="2291116"/>
            <a:ext cx="530569" cy="82680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03D85331-4CD4-4261-932F-6F7D4E28B867}"/>
              </a:ext>
            </a:extLst>
          </p:cNvPr>
          <p:cNvSpPr/>
          <p:nvPr/>
        </p:nvSpPr>
        <p:spPr>
          <a:xfrm>
            <a:off x="8387060" y="19996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A94C0570-46B3-4977-A334-AE41471BBA5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05002" y="1545125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98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Design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8418556" y="3042972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5087" y="322929"/>
            <a:ext cx="408913" cy="408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42510D-A44B-42DF-9693-0B0C31EBC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B47A2988-915A-4129-AD75-49C81FE34B1E}"/>
              </a:ext>
            </a:extLst>
          </p:cNvPr>
          <p:cNvGrpSpPr/>
          <p:nvPr/>
        </p:nvGrpSpPr>
        <p:grpSpPr>
          <a:xfrm>
            <a:off x="8313597" y="1279670"/>
            <a:ext cx="1169298" cy="991169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759983E9-5E09-4996-8C77-6EA12419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20DC76-B3BF-4756-A463-A65176F5457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38B57638-AB8E-45E4-BB8B-DD4BA7C24D2A}"/>
              </a:ext>
            </a:extLst>
          </p:cNvPr>
          <p:cNvSpPr/>
          <p:nvPr/>
        </p:nvSpPr>
        <p:spPr>
          <a:xfrm>
            <a:off x="245039" y="1076728"/>
            <a:ext cx="5673607" cy="2155431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2000" dirty="0"/>
              <a:t>Tweet </a:t>
            </a:r>
            <a:r>
              <a:rPr lang="nl-NL" sz="2000" dirty="0" err="1"/>
              <a:t>Summarizer</a:t>
            </a:r>
            <a:endParaRPr lang="en-NL" sz="2000" dirty="0"/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FF184651-585D-418F-934A-B962F9593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50" y="108519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517A729-57E3-4C2E-9480-BD83F487D1E3}"/>
              </a:ext>
            </a:extLst>
          </p:cNvPr>
          <p:cNvSpPr/>
          <p:nvPr/>
        </p:nvSpPr>
        <p:spPr>
          <a:xfrm>
            <a:off x="2595071" y="2801408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Write JSON document </a:t>
            </a:r>
            <a:br>
              <a:rPr lang="nl-NL" sz="900" dirty="0"/>
            </a:br>
            <a:r>
              <a:rPr lang="nl-NL" sz="900" dirty="0"/>
              <a:t>(</a:t>
            </a:r>
            <a:r>
              <a:rPr lang="nl-NL" sz="900" dirty="0" err="1"/>
              <a:t>to</a:t>
            </a:r>
            <a:r>
              <a:rPr lang="nl-NL" sz="900" dirty="0"/>
              <a:t> OCI Object Storage)</a:t>
            </a:r>
            <a:endParaRPr lang="en-NL" sz="900" dirty="0"/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21FAB9C9-A848-4C55-968F-3CB42353922F}"/>
              </a:ext>
            </a:extLst>
          </p:cNvPr>
          <p:cNvSpPr/>
          <p:nvPr/>
        </p:nvSpPr>
        <p:spPr>
          <a:xfrm>
            <a:off x="3762349" y="1662914"/>
            <a:ext cx="201252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Twitter API </a:t>
            </a:r>
            <a:r>
              <a:rPr lang="nl-NL" sz="900" dirty="0" err="1"/>
              <a:t>Credentials</a:t>
            </a:r>
            <a:r>
              <a:rPr lang="nl-NL" sz="900" dirty="0"/>
              <a:t> (</a:t>
            </a:r>
            <a:r>
              <a:rPr lang="nl-NL" sz="900" dirty="0" err="1"/>
              <a:t>from</a:t>
            </a:r>
            <a:r>
              <a:rPr lang="nl-NL" sz="900" dirty="0"/>
              <a:t> </a:t>
            </a:r>
            <a:r>
              <a:rPr lang="nl-NL" sz="900" dirty="0" err="1"/>
              <a:t>Secret</a:t>
            </a:r>
            <a:r>
              <a:rPr lang="nl-NL" sz="900" dirty="0"/>
              <a:t> in OCI </a:t>
            </a:r>
            <a:r>
              <a:rPr lang="nl-NL" sz="900" dirty="0" err="1"/>
              <a:t>Vault</a:t>
            </a:r>
            <a:r>
              <a:rPr lang="nl-NL" sz="900" dirty="0"/>
              <a:t>)</a:t>
            </a:r>
            <a:endParaRPr lang="en-NL" sz="900" dirty="0"/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5240347E-9B8A-4921-A02B-F32AEB52FF42}"/>
              </a:ext>
            </a:extLst>
          </p:cNvPr>
          <p:cNvSpPr/>
          <p:nvPr/>
        </p:nvSpPr>
        <p:spPr>
          <a:xfrm>
            <a:off x="3006418" y="1195981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Retrieve</a:t>
            </a:r>
            <a:r>
              <a:rPr lang="nl-NL" sz="900" dirty="0"/>
              <a:t> </a:t>
            </a:r>
            <a:r>
              <a:rPr lang="nl-NL" sz="900" dirty="0" err="1"/>
              <a:t>selected</a:t>
            </a:r>
            <a:r>
              <a:rPr lang="nl-NL" sz="900" dirty="0"/>
              <a:t> Tweets </a:t>
            </a:r>
            <a:r>
              <a:rPr lang="nl-NL" sz="900" dirty="0" err="1"/>
              <a:t>from</a:t>
            </a:r>
            <a:r>
              <a:rPr lang="nl-NL" sz="900" dirty="0"/>
              <a:t> Twitter API</a:t>
            </a:r>
            <a:endParaRPr lang="en-NL" sz="900" dirty="0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71FC94A-A961-496B-8E9B-A26A6F84CEC4}"/>
              </a:ext>
            </a:extLst>
          </p:cNvPr>
          <p:cNvSpPr/>
          <p:nvPr/>
        </p:nvSpPr>
        <p:spPr>
          <a:xfrm>
            <a:off x="7643997" y="2226288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C7B6E935-02C5-42E5-85D1-8BCCEA4FA2CC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CEAF2A0B-9BAE-4797-A98D-58DE2740C3B8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1682FDEF-ECD6-46DB-B128-2FC63E712D31}"/>
              </a:ext>
            </a:extLst>
          </p:cNvPr>
          <p:cNvSpPr/>
          <p:nvPr/>
        </p:nvSpPr>
        <p:spPr>
          <a:xfrm>
            <a:off x="4354262" y="2596829"/>
            <a:ext cx="1448515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Make </a:t>
            </a:r>
            <a:r>
              <a:rPr lang="nl-NL" sz="900" dirty="0" err="1"/>
              <a:t>signed</a:t>
            </a:r>
            <a:r>
              <a:rPr lang="nl-NL" sz="900" dirty="0"/>
              <a:t> HTTP call </a:t>
            </a:r>
            <a:r>
              <a:rPr lang="nl-NL" sz="900" dirty="0" err="1"/>
              <a:t>to</a:t>
            </a:r>
            <a:r>
              <a:rPr lang="nl-NL" sz="900" dirty="0"/>
              <a:t> OCI REST API</a:t>
            </a:r>
            <a:endParaRPr lang="en-NL" sz="900" dirty="0"/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5AD70198-202A-48A9-B108-F3086B5B4B0C}"/>
              </a:ext>
            </a:extLst>
          </p:cNvPr>
          <p:cNvCxnSpPr>
            <a:cxnSpLocks/>
            <a:stCxn id="70" idx="3"/>
            <a:endCxn id="62" idx="1"/>
          </p:cNvCxnSpPr>
          <p:nvPr/>
        </p:nvCxnSpPr>
        <p:spPr>
          <a:xfrm flipV="1">
            <a:off x="5802777" y="2547851"/>
            <a:ext cx="1841220" cy="21737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9CFE1EC0-D8F2-4DA5-9975-801BF7B80C7C}"/>
              </a:ext>
            </a:extLst>
          </p:cNvPr>
          <p:cNvCxnSpPr>
            <a:cxnSpLocks/>
          </p:cNvCxnSpPr>
          <p:nvPr/>
        </p:nvCxnSpPr>
        <p:spPr>
          <a:xfrm>
            <a:off x="5802777" y="2869302"/>
            <a:ext cx="1841220" cy="1551928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8092EEC-87D0-41FF-8E20-BCA1BA2E9C51}"/>
              </a:ext>
            </a:extLst>
          </p:cNvPr>
          <p:cNvCxnSpPr>
            <a:stCxn id="69" idx="3"/>
            <a:endCxn id="64" idx="1"/>
          </p:cNvCxnSpPr>
          <p:nvPr/>
        </p:nvCxnSpPr>
        <p:spPr>
          <a:xfrm flipV="1">
            <a:off x="4454933" y="1054755"/>
            <a:ext cx="3189064" cy="30962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90BDE4E-269E-46D4-A009-8B58AFBA4318}"/>
              </a:ext>
            </a:extLst>
          </p:cNvPr>
          <p:cNvSpPr/>
          <p:nvPr/>
        </p:nvSpPr>
        <p:spPr>
          <a:xfrm>
            <a:off x="1665249" y="2102442"/>
            <a:ext cx="827272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Coordinate</a:t>
            </a:r>
            <a:r>
              <a:rPr lang="nl-NL" sz="900" dirty="0"/>
              <a:t> actions</a:t>
            </a:r>
            <a:endParaRPr lang="en-NL" sz="9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976C797-F534-42BC-BBB3-F3CD4EC292B9}"/>
              </a:ext>
            </a:extLst>
          </p:cNvPr>
          <p:cNvCxnSpPr>
            <a:cxnSpLocks/>
            <a:stCxn id="73" idx="3"/>
            <a:endCxn id="69" idx="1"/>
          </p:cNvCxnSpPr>
          <p:nvPr/>
        </p:nvCxnSpPr>
        <p:spPr>
          <a:xfrm flipV="1">
            <a:off x="2492521" y="1364378"/>
            <a:ext cx="513897" cy="90646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1326F319-589F-4A8C-915C-0F7FFE31390D}"/>
              </a:ext>
            </a:extLst>
          </p:cNvPr>
          <p:cNvCxnSpPr>
            <a:endCxn id="66" idx="1"/>
          </p:cNvCxnSpPr>
          <p:nvPr/>
        </p:nvCxnSpPr>
        <p:spPr>
          <a:xfrm rot="16200000" flipH="1">
            <a:off x="3468087" y="1537048"/>
            <a:ext cx="299903" cy="2886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F6F1A6-F6EF-4382-8E5C-BF47709F56E5}"/>
              </a:ext>
            </a:extLst>
          </p:cNvPr>
          <p:cNvCxnSpPr>
            <a:cxnSpLocks/>
            <a:stCxn id="73" idx="2"/>
            <a:endCxn id="59" idx="1"/>
          </p:cNvCxnSpPr>
          <p:nvPr/>
        </p:nvCxnSpPr>
        <p:spPr>
          <a:xfrm rot="16200000" flipH="1">
            <a:off x="2071694" y="2446427"/>
            <a:ext cx="530569" cy="5161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7F32DEC8-9B91-4A76-B608-7CFAF9949F1E}"/>
              </a:ext>
            </a:extLst>
          </p:cNvPr>
          <p:cNvCxnSpPr>
            <a:stCxn id="59" idx="3"/>
            <a:endCxn id="70" idx="1"/>
          </p:cNvCxnSpPr>
          <p:nvPr/>
        </p:nvCxnSpPr>
        <p:spPr>
          <a:xfrm flipV="1">
            <a:off x="4043586" y="2765226"/>
            <a:ext cx="310676" cy="2045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93CE7C2-9D7D-49CD-9E48-03AE92154F75}"/>
              </a:ext>
            </a:extLst>
          </p:cNvPr>
          <p:cNvCxnSpPr>
            <a:stCxn id="66" idx="2"/>
            <a:endCxn id="70" idx="0"/>
          </p:cNvCxnSpPr>
          <p:nvPr/>
        </p:nvCxnSpPr>
        <p:spPr>
          <a:xfrm rot="16200000" flipH="1">
            <a:off x="4625006" y="2143314"/>
            <a:ext cx="597121" cy="309908"/>
          </a:xfrm>
          <a:prstGeom prst="bentConnector3">
            <a:avLst>
              <a:gd name="adj1" fmla="val 7365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773DBD37-A4BE-4EE3-8CE7-B7E223C8B476}"/>
              </a:ext>
            </a:extLst>
          </p:cNvPr>
          <p:cNvSpPr/>
          <p:nvPr/>
        </p:nvSpPr>
        <p:spPr>
          <a:xfrm>
            <a:off x="370106" y="2116981"/>
            <a:ext cx="925494" cy="33679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Project </a:t>
            </a:r>
            <a:r>
              <a:rPr lang="nl-NL" sz="900" dirty="0" err="1"/>
              <a:t>Fn</a:t>
            </a:r>
            <a:r>
              <a:rPr lang="nl-NL" sz="900" dirty="0"/>
              <a:t> FDK Adapter</a:t>
            </a:r>
            <a:endParaRPr lang="en-NL" sz="900" dirty="0"/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49E1D6FB-B85C-4974-BC43-73C31D277D7F}"/>
              </a:ext>
            </a:extLst>
          </p:cNvPr>
          <p:cNvCxnSpPr>
            <a:endCxn id="73" idx="1"/>
          </p:cNvCxnSpPr>
          <p:nvPr/>
        </p:nvCxnSpPr>
        <p:spPr>
          <a:xfrm>
            <a:off x="1322954" y="2270839"/>
            <a:ext cx="342295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55070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82E28D-5713-4FD5-8AF8-1741FF6B3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Summarizer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49CA2E-A3B5-4959-983F-722DB0738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DAC4DF-6C5A-40D3-B80E-203AA04C2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600" y="218437"/>
            <a:ext cx="1050000" cy="6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AD35142-EC39-4584-9B01-967E2E8BE8C3}"/>
              </a:ext>
            </a:extLst>
          </p:cNvPr>
          <p:cNvSpPr/>
          <p:nvPr/>
        </p:nvSpPr>
        <p:spPr>
          <a:xfrm>
            <a:off x="719999" y="1936800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func.js</a:t>
            </a:r>
            <a:endParaRPr lang="en-NL" sz="110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B5FA851-340D-48D5-9A49-95FFD430E7B1}"/>
              </a:ext>
            </a:extLst>
          </p:cNvPr>
          <p:cNvSpPr/>
          <p:nvPr/>
        </p:nvSpPr>
        <p:spPr>
          <a:xfrm>
            <a:off x="2246401" y="1936800"/>
            <a:ext cx="1174799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tweet-summarizer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6D2215-3F87-4259-8856-07986715B6CD}"/>
              </a:ext>
            </a:extLst>
          </p:cNvPr>
          <p:cNvSpPr/>
          <p:nvPr/>
        </p:nvSpPr>
        <p:spPr>
          <a:xfrm>
            <a:off x="4128305" y="131945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tweet-retriever</a:t>
            </a:r>
            <a:r>
              <a:rPr lang="nl-NL" sz="1100" dirty="0"/>
              <a:t>.js</a:t>
            </a:r>
            <a:endParaRPr lang="en-NL" sz="11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BA1416A-D45B-4282-AED9-4CF21CE268E3}"/>
              </a:ext>
            </a:extLst>
          </p:cNvPr>
          <p:cNvSpPr/>
          <p:nvPr/>
        </p:nvSpPr>
        <p:spPr>
          <a:xfrm>
            <a:off x="1036801" y="2764800"/>
            <a:ext cx="1170000" cy="27830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100" dirty="0" err="1"/>
              <a:t>fnproject@fdk</a:t>
            </a:r>
            <a:endParaRPr lang="en-NL" sz="11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10C72D-86F5-4342-BDE3-6769626EE6C5}"/>
              </a:ext>
            </a:extLst>
          </p:cNvPr>
          <p:cNvCxnSpPr>
            <a:cxnSpLocks/>
            <a:stCxn id="6" idx="2"/>
            <a:endCxn id="9" idx="0"/>
          </p:cNvCxnSpPr>
          <p:nvPr/>
        </p:nvCxnSpPr>
        <p:spPr>
          <a:xfrm rot="16200000" flipH="1">
            <a:off x="1323900" y="2466899"/>
            <a:ext cx="244800" cy="351001"/>
          </a:xfrm>
          <a:prstGeom prst="bentConnector3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4C78C9-7172-4DEE-8B00-0C417F8036D5}"/>
              </a:ext>
            </a:extLst>
          </p:cNvPr>
          <p:cNvSpPr/>
          <p:nvPr/>
        </p:nvSpPr>
        <p:spPr>
          <a:xfrm>
            <a:off x="4997363" y="2108289"/>
            <a:ext cx="443095" cy="182614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twit</a:t>
            </a:r>
            <a:endParaRPr lang="en-NL" sz="11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06E6968-E02A-4914-B60D-2B76C3C08907}"/>
              </a:ext>
            </a:extLst>
          </p:cNvPr>
          <p:cNvSpPr/>
          <p:nvPr/>
        </p:nvSpPr>
        <p:spPr>
          <a:xfrm>
            <a:off x="4128305" y="4057753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oci-object-writer.js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FEAA30B-2BDB-4CAB-94C4-1E6BEE768FCD}"/>
              </a:ext>
            </a:extLst>
          </p:cNvPr>
          <p:cNvSpPr/>
          <p:nvPr/>
        </p:nvSpPr>
        <p:spPr>
          <a:xfrm>
            <a:off x="4128305" y="2731326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oci-secret-retriever.js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536A755D-A755-4BCB-98C9-FCC7C25AAB74}"/>
              </a:ext>
            </a:extLst>
          </p:cNvPr>
          <p:cNvCxnSpPr>
            <a:cxnSpLocks/>
            <a:endCxn id="14" idx="0"/>
          </p:cNvCxnSpPr>
          <p:nvPr/>
        </p:nvCxnSpPr>
        <p:spPr>
          <a:xfrm rot="16200000" flipH="1">
            <a:off x="4192968" y="2245188"/>
            <a:ext cx="822322" cy="1499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54667C57-5BC4-40B0-A505-C67C78E52AEA}"/>
              </a:ext>
            </a:extLst>
          </p:cNvPr>
          <p:cNvCxnSpPr>
            <a:cxnSpLocks/>
          </p:cNvCxnSpPr>
          <p:nvPr/>
        </p:nvCxnSpPr>
        <p:spPr>
          <a:xfrm flipV="1">
            <a:off x="3421200" y="1524656"/>
            <a:ext cx="707105" cy="6173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B237238D-5393-44D2-8CA3-E50C42AED613}"/>
              </a:ext>
            </a:extLst>
          </p:cNvPr>
          <p:cNvCxnSpPr>
            <a:cxnSpLocks/>
            <a:stCxn id="7" idx="3"/>
            <a:endCxn id="13" idx="1"/>
          </p:cNvCxnSpPr>
          <p:nvPr/>
        </p:nvCxnSpPr>
        <p:spPr>
          <a:xfrm>
            <a:off x="3421200" y="2228400"/>
            <a:ext cx="707105" cy="212095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FCA05DBF-1B8B-4077-B228-5E8590C88E53}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rot="16200000" flipH="1">
            <a:off x="4846192" y="1735569"/>
            <a:ext cx="205633" cy="53980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60000"/>
                <a:lumOff val="4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3DAA69FE-10B6-4051-A08A-23B732455F3C}"/>
              </a:ext>
            </a:extLst>
          </p:cNvPr>
          <p:cNvCxnSpPr>
            <a:cxnSpLocks/>
            <a:stCxn id="6" idx="3"/>
            <a:endCxn id="7" idx="1"/>
          </p:cNvCxnSpPr>
          <p:nvPr/>
        </p:nvCxnSpPr>
        <p:spPr>
          <a:xfrm>
            <a:off x="1821600" y="2228400"/>
            <a:ext cx="424801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5EF4306-1423-4AEE-8C36-0B3FF83FD2C7}"/>
              </a:ext>
            </a:extLst>
          </p:cNvPr>
          <p:cNvSpPr/>
          <p:nvPr/>
        </p:nvSpPr>
        <p:spPr>
          <a:xfrm>
            <a:off x="7643997" y="2642399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 err="1"/>
              <a:t>Vault</a:t>
            </a:r>
            <a:r>
              <a:rPr lang="nl-NL" sz="1100" dirty="0"/>
              <a:t> Service</a:t>
            </a:r>
            <a:endParaRPr lang="en-NL" sz="11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7B8A9526-ED43-4CE9-B3AC-72329ADA18D6}"/>
              </a:ext>
            </a:extLst>
          </p:cNvPr>
          <p:cNvSpPr/>
          <p:nvPr/>
        </p:nvSpPr>
        <p:spPr>
          <a:xfrm>
            <a:off x="7643997" y="3995591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OCI API</a:t>
            </a:r>
          </a:p>
          <a:p>
            <a:pPr algn="ctr"/>
            <a:r>
              <a:rPr lang="nl-NL" sz="1100" dirty="0"/>
              <a:t>Object Storage Service</a:t>
            </a:r>
            <a:endParaRPr lang="en-NL" sz="1100" dirty="0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85E07E58-6D12-4B49-985B-93A58CCF8B71}"/>
              </a:ext>
            </a:extLst>
          </p:cNvPr>
          <p:cNvSpPr/>
          <p:nvPr/>
        </p:nvSpPr>
        <p:spPr>
          <a:xfrm>
            <a:off x="7643997" y="733192"/>
            <a:ext cx="1339200" cy="64312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Twitter API</a:t>
            </a:r>
            <a:endParaRPr lang="en-NL" sz="1100" dirty="0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228FB1E2-2641-465C-B3F2-B1028E6C25FF}"/>
              </a:ext>
            </a:extLst>
          </p:cNvPr>
          <p:cNvCxnSpPr>
            <a:cxnSpLocks/>
            <a:stCxn id="12" idx="3"/>
            <a:endCxn id="34" idx="1"/>
          </p:cNvCxnSpPr>
          <p:nvPr/>
        </p:nvCxnSpPr>
        <p:spPr>
          <a:xfrm flipV="1">
            <a:off x="5440458" y="1054755"/>
            <a:ext cx="2203539" cy="1144841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95041FDA-3455-4505-94C6-95454B6AF93E}"/>
              </a:ext>
            </a:extLst>
          </p:cNvPr>
          <p:cNvSpPr/>
          <p:nvPr/>
        </p:nvSpPr>
        <p:spPr>
          <a:xfrm>
            <a:off x="5828106" y="3000577"/>
            <a:ext cx="1101601" cy="583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oci-api-requestor.js</a:t>
            </a:r>
          </a:p>
        </p:txBody>
      </p: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7B3617D5-8403-4C27-B3A5-DBFE282837FF}"/>
              </a:ext>
            </a:extLst>
          </p:cNvPr>
          <p:cNvCxnSpPr>
            <a:cxnSpLocks/>
            <a:stCxn id="14" idx="3"/>
            <a:endCxn id="37" idx="1"/>
          </p:cNvCxnSpPr>
          <p:nvPr/>
        </p:nvCxnSpPr>
        <p:spPr>
          <a:xfrm>
            <a:off x="5229906" y="3022926"/>
            <a:ext cx="598200" cy="26925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93A4840F-D08B-41DC-A483-83E758572D71}"/>
              </a:ext>
            </a:extLst>
          </p:cNvPr>
          <p:cNvCxnSpPr>
            <a:cxnSpLocks/>
            <a:stCxn id="54" idx="3"/>
            <a:endCxn id="32" idx="1"/>
          </p:cNvCxnSpPr>
          <p:nvPr/>
        </p:nvCxnSpPr>
        <p:spPr>
          <a:xfrm flipV="1">
            <a:off x="6925511" y="2963962"/>
            <a:ext cx="718486" cy="834394"/>
          </a:xfrm>
          <a:prstGeom prst="bentConnector3">
            <a:avLst>
              <a:gd name="adj1" fmla="val 50000"/>
            </a:avLst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ctor: Elbow 52">
            <a:extLst>
              <a:ext uri="{FF2B5EF4-FFF2-40B4-BE49-F238E27FC236}">
                <a16:creationId xmlns:a16="http://schemas.microsoft.com/office/drawing/2014/main" id="{BBED5932-FC1A-47C4-9470-69CB36B522AA}"/>
              </a:ext>
            </a:extLst>
          </p:cNvPr>
          <p:cNvCxnSpPr>
            <a:cxnSpLocks/>
            <a:stCxn id="54" idx="3"/>
            <a:endCxn id="33" idx="1"/>
          </p:cNvCxnSpPr>
          <p:nvPr/>
        </p:nvCxnSpPr>
        <p:spPr>
          <a:xfrm>
            <a:off x="6925511" y="3798356"/>
            <a:ext cx="718486" cy="518798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4AEEFA9-2E34-4614-AD49-C3AFB07D5EA7}"/>
              </a:ext>
            </a:extLst>
          </p:cNvPr>
          <p:cNvSpPr/>
          <p:nvPr/>
        </p:nvSpPr>
        <p:spPr>
          <a:xfrm>
            <a:off x="6383702" y="3670278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https</a:t>
            </a:r>
            <a:endParaRPr lang="en-NL" sz="110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46821266-478F-45F0-945E-86F446DCA560}"/>
              </a:ext>
            </a:extLst>
          </p:cNvPr>
          <p:cNvSpPr/>
          <p:nvPr/>
        </p:nvSpPr>
        <p:spPr>
          <a:xfrm>
            <a:off x="6383702" y="4033172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fs</a:t>
            </a:r>
            <a:endParaRPr lang="en-NL" sz="1100" dirty="0"/>
          </a:p>
        </p:txBody>
      </p: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C0AC89E2-03B7-4CE6-A009-EEEEE852CC90}"/>
              </a:ext>
            </a:extLst>
          </p:cNvPr>
          <p:cNvCxnSpPr>
            <a:endCxn id="54" idx="1"/>
          </p:cNvCxnSpPr>
          <p:nvPr/>
        </p:nvCxnSpPr>
        <p:spPr>
          <a:xfrm>
            <a:off x="6153302" y="3583777"/>
            <a:ext cx="230400" cy="214579"/>
          </a:xfrm>
          <a:prstGeom prst="bentConnector3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210B788D-19D5-4810-B72E-CFAA5E94C3A4}"/>
              </a:ext>
            </a:extLst>
          </p:cNvPr>
          <p:cNvCxnSpPr>
            <a:endCxn id="55" idx="1"/>
          </p:cNvCxnSpPr>
          <p:nvPr/>
        </p:nvCxnSpPr>
        <p:spPr>
          <a:xfrm rot="16200000" flipH="1">
            <a:off x="5969647" y="3747194"/>
            <a:ext cx="597711" cy="230399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Connector: Elbow 99">
            <a:extLst>
              <a:ext uri="{FF2B5EF4-FFF2-40B4-BE49-F238E27FC236}">
                <a16:creationId xmlns:a16="http://schemas.microsoft.com/office/drawing/2014/main" id="{49851520-73D6-449E-9EFF-FB58B809539C}"/>
              </a:ext>
            </a:extLst>
          </p:cNvPr>
          <p:cNvCxnSpPr>
            <a:cxnSpLocks/>
          </p:cNvCxnSpPr>
          <p:nvPr/>
        </p:nvCxnSpPr>
        <p:spPr>
          <a:xfrm flipV="1">
            <a:off x="5229906" y="3405319"/>
            <a:ext cx="598200" cy="105717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Speech Bubble: Rectangle 107">
            <a:extLst>
              <a:ext uri="{FF2B5EF4-FFF2-40B4-BE49-F238E27FC236}">
                <a16:creationId xmlns:a16="http://schemas.microsoft.com/office/drawing/2014/main" id="{75E6EC19-2F31-40B1-8666-EE7309818D43}"/>
              </a:ext>
            </a:extLst>
          </p:cNvPr>
          <p:cNvSpPr/>
          <p:nvPr/>
        </p:nvSpPr>
        <p:spPr>
          <a:xfrm>
            <a:off x="5440458" y="642464"/>
            <a:ext cx="2153138" cy="339787"/>
          </a:xfrm>
          <a:prstGeom prst="wedgeRectCallout">
            <a:avLst>
              <a:gd name="adj1" fmla="val -66285"/>
              <a:gd name="adj2" fmla="val 210244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AAD3E37-E73D-4BF7-8970-8EFA6DA77E56}"/>
              </a:ext>
            </a:extLst>
          </p:cNvPr>
          <p:cNvSpPr txBox="1"/>
          <p:nvPr/>
        </p:nvSpPr>
        <p:spPr>
          <a:xfrm>
            <a:off x="5501261" y="689698"/>
            <a:ext cx="20532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TWITTER_CREDENTIALS_FILE</a:t>
            </a:r>
          </a:p>
          <a:p>
            <a:r>
              <a:rPr lang="en-US" sz="800" dirty="0">
                <a:solidFill>
                  <a:schemeClr val="bg1"/>
                </a:solidFill>
              </a:rPr>
              <a:t>TWITTER_CREDENTIALS_SECRET_OCID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0" name="Speech Bubble: Rectangle 109">
            <a:extLst>
              <a:ext uri="{FF2B5EF4-FFF2-40B4-BE49-F238E27FC236}">
                <a16:creationId xmlns:a16="http://schemas.microsoft.com/office/drawing/2014/main" id="{B80E2798-9ACE-40E8-B9B4-E63D1B144B59}"/>
              </a:ext>
            </a:extLst>
          </p:cNvPr>
          <p:cNvSpPr/>
          <p:nvPr/>
        </p:nvSpPr>
        <p:spPr>
          <a:xfrm>
            <a:off x="5991257" y="1881525"/>
            <a:ext cx="2522139" cy="643125"/>
          </a:xfrm>
          <a:prstGeom prst="wedgeRectCallout">
            <a:avLst>
              <a:gd name="adj1" fmla="val -19314"/>
              <a:gd name="adj2" fmla="val 152863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16918579-98D9-47BF-BB92-CEC9C1FCE559}"/>
              </a:ext>
            </a:extLst>
          </p:cNvPr>
          <p:cNvSpPr txBox="1"/>
          <p:nvPr/>
        </p:nvSpPr>
        <p:spPr>
          <a:xfrm>
            <a:off x="6041566" y="1943818"/>
            <a:ext cx="2471831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OCI_RESOURCE_PRINCIPAL_PRIVATE_PEM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, OCI_RESOURCE_PRINCIPAL_RPST, </a:t>
            </a:r>
            <a:br>
              <a:rPr lang="en-US" sz="800" dirty="0">
                <a:solidFill>
                  <a:schemeClr val="bg1"/>
                </a:solidFill>
              </a:rPr>
            </a:br>
            <a:r>
              <a:rPr lang="en-US" sz="800" dirty="0">
                <a:solidFill>
                  <a:schemeClr val="bg1"/>
                </a:solidFill>
              </a:rPr>
              <a:t>PRIVATE_KEY_FILE, KEY_FINGERPRINT</a:t>
            </a:r>
          </a:p>
          <a:p>
            <a:r>
              <a:rPr lang="nl-NL" sz="800" dirty="0">
                <a:solidFill>
                  <a:schemeClr val="bg1"/>
                </a:solidFill>
              </a:rPr>
              <a:t>, TENANCY_ID, USER_ID</a:t>
            </a:r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5" name="Speech Bubble: Rectangle 114">
            <a:extLst>
              <a:ext uri="{FF2B5EF4-FFF2-40B4-BE49-F238E27FC236}">
                <a16:creationId xmlns:a16="http://schemas.microsoft.com/office/drawing/2014/main" id="{5A0F4C36-5255-4A31-8989-ED377598F29F}"/>
              </a:ext>
            </a:extLst>
          </p:cNvPr>
          <p:cNvSpPr/>
          <p:nvPr/>
        </p:nvSpPr>
        <p:spPr>
          <a:xfrm>
            <a:off x="1845106" y="3337713"/>
            <a:ext cx="2153138" cy="175025"/>
          </a:xfrm>
          <a:prstGeom prst="wedgeRectCallout">
            <a:avLst>
              <a:gd name="adj1" fmla="val 59448"/>
              <a:gd name="adj2" fmla="val -177528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2AA07ECC-0449-4B63-AF73-96FCA3936F86}"/>
              </a:ext>
            </a:extLst>
          </p:cNvPr>
          <p:cNvSpPr txBox="1"/>
          <p:nvPr/>
        </p:nvSpPr>
        <p:spPr>
          <a:xfrm>
            <a:off x="1905909" y="3384947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COMPARTMENT_OCID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7" name="Speech Bubble: Rectangle 116">
            <a:extLst>
              <a:ext uri="{FF2B5EF4-FFF2-40B4-BE49-F238E27FC236}">
                <a16:creationId xmlns:a16="http://schemas.microsoft.com/office/drawing/2014/main" id="{9F91C7A4-59B8-4DBB-8CFF-139362CAE3C9}"/>
              </a:ext>
            </a:extLst>
          </p:cNvPr>
          <p:cNvSpPr/>
          <p:nvPr/>
        </p:nvSpPr>
        <p:spPr>
          <a:xfrm>
            <a:off x="1806061" y="4396587"/>
            <a:ext cx="1837139" cy="197566"/>
          </a:xfrm>
          <a:prstGeom prst="wedgeRectCallout">
            <a:avLst>
              <a:gd name="adj1" fmla="val 79044"/>
              <a:gd name="adj2" fmla="val 19267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3DBDDE1A-F927-4287-B309-E1122BB32DD2}"/>
              </a:ext>
            </a:extLst>
          </p:cNvPr>
          <p:cNvSpPr txBox="1"/>
          <p:nvPr/>
        </p:nvSpPr>
        <p:spPr>
          <a:xfrm>
            <a:off x="1866864" y="4443821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REGION, OCI_NAMESPACE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19" name="Speech Bubble: Rectangle 118">
            <a:extLst>
              <a:ext uri="{FF2B5EF4-FFF2-40B4-BE49-F238E27FC236}">
                <a16:creationId xmlns:a16="http://schemas.microsoft.com/office/drawing/2014/main" id="{5681861C-ED8B-442D-BF57-CECF6FD770CB}"/>
              </a:ext>
            </a:extLst>
          </p:cNvPr>
          <p:cNvSpPr/>
          <p:nvPr/>
        </p:nvSpPr>
        <p:spPr>
          <a:xfrm>
            <a:off x="1426610" y="1242279"/>
            <a:ext cx="1832296" cy="220702"/>
          </a:xfrm>
          <a:prstGeom prst="wedgeRectCallout">
            <a:avLst>
              <a:gd name="adj1" fmla="val 44877"/>
              <a:gd name="adj2" fmla="val 301371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26EF694B-E951-4820-8DAD-50EA1C13AB00}"/>
              </a:ext>
            </a:extLst>
          </p:cNvPr>
          <p:cNvSpPr txBox="1"/>
          <p:nvPr/>
        </p:nvSpPr>
        <p:spPr>
          <a:xfrm>
            <a:off x="1487413" y="1289513"/>
            <a:ext cx="205329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ENV: </a:t>
            </a:r>
            <a:r>
              <a:rPr lang="nl-NL" sz="800" dirty="0">
                <a:solidFill>
                  <a:schemeClr val="bg1"/>
                </a:solidFill>
              </a:rPr>
              <a:t>TWITTER_REPORTS_BUCKET</a:t>
            </a:r>
            <a:endParaRPr lang="en-NL" sz="800" dirty="0">
              <a:solidFill>
                <a:schemeClr val="bg1"/>
              </a:solidFill>
            </a:endParaRPr>
          </a:p>
          <a:p>
            <a:endParaRPr lang="en-NL" sz="800" dirty="0" err="1">
              <a:solidFill>
                <a:schemeClr val="bg1"/>
              </a:solidFill>
            </a:endParaRP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472E00F-4969-4B67-BC25-78081AC362F2}"/>
              </a:ext>
            </a:extLst>
          </p:cNvPr>
          <p:cNvSpPr/>
          <p:nvPr/>
        </p:nvSpPr>
        <p:spPr>
          <a:xfrm>
            <a:off x="1032392" y="3121260"/>
            <a:ext cx="541809" cy="256155"/>
          </a:xfrm>
          <a:prstGeom prst="roundRect">
            <a:avLst/>
          </a:prstGeom>
          <a:solidFill>
            <a:schemeClr val="accent4">
              <a:lumMod val="50000"/>
            </a:schemeClr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url</a:t>
            </a:r>
            <a:endParaRPr lang="en-NL" sz="1100" dirty="0"/>
          </a:p>
        </p:txBody>
      </p:sp>
      <p:cxnSp>
        <p:nvCxnSpPr>
          <p:cNvPr id="122" name="Connector: Elbow 121">
            <a:extLst>
              <a:ext uri="{FF2B5EF4-FFF2-40B4-BE49-F238E27FC236}">
                <a16:creationId xmlns:a16="http://schemas.microsoft.com/office/drawing/2014/main" id="{6EA9028F-5539-4A6D-A18D-81A027D6B76E}"/>
              </a:ext>
            </a:extLst>
          </p:cNvPr>
          <p:cNvCxnSpPr>
            <a:cxnSpLocks/>
            <a:endCxn id="121" idx="1"/>
          </p:cNvCxnSpPr>
          <p:nvPr/>
        </p:nvCxnSpPr>
        <p:spPr>
          <a:xfrm rot="16200000" flipH="1">
            <a:off x="565525" y="2782471"/>
            <a:ext cx="729340" cy="204393"/>
          </a:xfrm>
          <a:prstGeom prst="bentConnector2">
            <a:avLst/>
          </a:prstGeom>
          <a:ln>
            <a:solidFill>
              <a:srgbClr val="00501E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3827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loud 17">
            <a:extLst>
              <a:ext uri="{FF2B5EF4-FFF2-40B4-BE49-F238E27FC236}">
                <a16:creationId xmlns:a16="http://schemas.microsoft.com/office/drawing/2014/main" id="{EC2432A4-E710-495B-9EC8-757AEB7BF652}"/>
              </a:ext>
            </a:extLst>
          </p:cNvPr>
          <p:cNvSpPr/>
          <p:nvPr/>
        </p:nvSpPr>
        <p:spPr>
          <a:xfrm>
            <a:off x="1129551" y="4237800"/>
            <a:ext cx="5199529" cy="504000"/>
          </a:xfrm>
          <a:prstGeom prst="cloud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IaaS</a:t>
            </a:r>
            <a:endParaRPr lang="en-NL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C3CAD902-476B-4B26-A9AD-F504ABE78232}"/>
              </a:ext>
            </a:extLst>
          </p:cNvPr>
          <p:cNvSpPr/>
          <p:nvPr/>
        </p:nvSpPr>
        <p:spPr>
          <a:xfrm>
            <a:off x="1057833" y="3553130"/>
            <a:ext cx="5199529" cy="85164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PaaS</a:t>
            </a:r>
            <a:endParaRPr lang="en-NL" dirty="0"/>
          </a:p>
        </p:txBody>
      </p:sp>
      <p:sp>
        <p:nvSpPr>
          <p:cNvPr id="32" name="Cloud 31">
            <a:extLst>
              <a:ext uri="{FF2B5EF4-FFF2-40B4-BE49-F238E27FC236}">
                <a16:creationId xmlns:a16="http://schemas.microsoft.com/office/drawing/2014/main" id="{9F9D000B-5476-4B75-8FAB-57C0D00B5FDE}"/>
              </a:ext>
            </a:extLst>
          </p:cNvPr>
          <p:cNvSpPr/>
          <p:nvPr/>
        </p:nvSpPr>
        <p:spPr>
          <a:xfrm>
            <a:off x="3921642" y="2258582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D3F85F-101C-4FF3-B4AF-D968FAC6A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Native 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6A215F-5BE6-48B9-829E-6370889C1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7A261F-240E-4EFE-8D17-E05055C7BC85}"/>
              </a:ext>
            </a:extLst>
          </p:cNvPr>
          <p:cNvSpPr/>
          <p:nvPr/>
        </p:nvSpPr>
        <p:spPr>
          <a:xfrm>
            <a:off x="224116" y="792000"/>
            <a:ext cx="7377952" cy="2922187"/>
          </a:xfrm>
          <a:custGeom>
            <a:avLst/>
            <a:gdLst>
              <a:gd name="connsiteX0" fmla="*/ 0 w 7377952"/>
              <a:gd name="connsiteY0" fmla="*/ 1461094 h 2922187"/>
              <a:gd name="connsiteX1" fmla="*/ 3688976 w 7377952"/>
              <a:gd name="connsiteY1" fmla="*/ 0 h 2922187"/>
              <a:gd name="connsiteX2" fmla="*/ 7377952 w 7377952"/>
              <a:gd name="connsiteY2" fmla="*/ 1461094 h 2922187"/>
              <a:gd name="connsiteX3" fmla="*/ 3688976 w 7377952"/>
              <a:gd name="connsiteY3" fmla="*/ 2922188 h 2922187"/>
              <a:gd name="connsiteX4" fmla="*/ 0 w 7377952"/>
              <a:gd name="connsiteY4" fmla="*/ 1461094 h 292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77952" h="2922187" extrusionOk="0">
                <a:moveTo>
                  <a:pt x="0" y="1461094"/>
                </a:moveTo>
                <a:cubicBezTo>
                  <a:pt x="-32228" y="866491"/>
                  <a:pt x="1725284" y="-235399"/>
                  <a:pt x="3688976" y="0"/>
                </a:cubicBezTo>
                <a:cubicBezTo>
                  <a:pt x="5859300" y="-23784"/>
                  <a:pt x="7486675" y="735054"/>
                  <a:pt x="7377952" y="1461094"/>
                </a:cubicBezTo>
                <a:cubicBezTo>
                  <a:pt x="7346669" y="2215221"/>
                  <a:pt x="5677735" y="3294890"/>
                  <a:pt x="3688976" y="2922188"/>
                </a:cubicBezTo>
                <a:cubicBezTo>
                  <a:pt x="1477534" y="2967339"/>
                  <a:pt x="28298" y="2297561"/>
                  <a:pt x="0" y="1461094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60000"/>
                <a:lumOff val="40000"/>
              </a:schemeClr>
            </a:solidFill>
            <a:extLst>
              <a:ext uri="{C807C97D-BFC1-408E-A445-0C87EB9F89A2}">
                <ask:lineSketchStyleProps xmlns:ask="http://schemas.microsoft.com/office/drawing/2018/sketchyshapes" sd="356730193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30F684B7-D71A-4B43-936B-5FEF9B2B8FD6}"/>
              </a:ext>
            </a:extLst>
          </p:cNvPr>
          <p:cNvSpPr/>
          <p:nvPr/>
        </p:nvSpPr>
        <p:spPr>
          <a:xfrm>
            <a:off x="4591480" y="2819005"/>
            <a:ext cx="1237129" cy="247808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9073F8E1-5273-4118-BBC9-AC62962346C3}"/>
              </a:ext>
            </a:extLst>
          </p:cNvPr>
          <p:cNvSpPr/>
          <p:nvPr/>
        </p:nvSpPr>
        <p:spPr>
          <a:xfrm>
            <a:off x="2908792" y="1690147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8BFC6407-46C6-403E-802A-0D573021083B}"/>
              </a:ext>
            </a:extLst>
          </p:cNvPr>
          <p:cNvSpPr/>
          <p:nvPr/>
        </p:nvSpPr>
        <p:spPr>
          <a:xfrm rot="21019716">
            <a:off x="1433964" y="1578792"/>
            <a:ext cx="1201270" cy="247862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1532E4C-8729-4068-B18C-CC61D46AD84A}"/>
              </a:ext>
            </a:extLst>
          </p:cNvPr>
          <p:cNvSpPr/>
          <p:nvPr/>
        </p:nvSpPr>
        <p:spPr>
          <a:xfrm rot="20876395">
            <a:off x="1531694" y="1296775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API Gateway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25" name="Flowchart: Direct Access Storage 24">
            <a:extLst>
              <a:ext uri="{FF2B5EF4-FFF2-40B4-BE49-F238E27FC236}">
                <a16:creationId xmlns:a16="http://schemas.microsoft.com/office/drawing/2014/main" id="{CCEEA22F-4834-4F0D-94A0-14D16A66F206}"/>
              </a:ext>
            </a:extLst>
          </p:cNvPr>
          <p:cNvSpPr/>
          <p:nvPr/>
        </p:nvSpPr>
        <p:spPr>
          <a:xfrm>
            <a:off x="3019120" y="1434597"/>
            <a:ext cx="1019858" cy="372059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Event Hub</a:t>
            </a:r>
            <a:endParaRPr lang="en-NL" sz="1000" dirty="0"/>
          </a:p>
        </p:txBody>
      </p:sp>
      <p:sp>
        <p:nvSpPr>
          <p:cNvPr id="28" name="Cloud 27">
            <a:extLst>
              <a:ext uri="{FF2B5EF4-FFF2-40B4-BE49-F238E27FC236}">
                <a16:creationId xmlns:a16="http://schemas.microsoft.com/office/drawing/2014/main" id="{DA428F48-A676-4616-854B-FD9824EF5BB3}"/>
              </a:ext>
            </a:extLst>
          </p:cNvPr>
          <p:cNvSpPr/>
          <p:nvPr/>
        </p:nvSpPr>
        <p:spPr>
          <a:xfrm>
            <a:off x="2934005" y="2704923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5725709D-1E2D-4499-AB36-45090D108493}"/>
              </a:ext>
            </a:extLst>
          </p:cNvPr>
          <p:cNvSpPr/>
          <p:nvPr/>
        </p:nvSpPr>
        <p:spPr>
          <a:xfrm>
            <a:off x="3126270" y="2484664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Vault</a:t>
            </a:r>
            <a:endParaRPr lang="en-NL" sz="1100" dirty="0"/>
          </a:p>
        </p:txBody>
      </p:sp>
      <p:sp>
        <p:nvSpPr>
          <p:cNvPr id="29" name="Cloud 28">
            <a:extLst>
              <a:ext uri="{FF2B5EF4-FFF2-40B4-BE49-F238E27FC236}">
                <a16:creationId xmlns:a16="http://schemas.microsoft.com/office/drawing/2014/main" id="{AA13AD2C-0F68-43AC-B9AE-577350D4911E}"/>
              </a:ext>
            </a:extLst>
          </p:cNvPr>
          <p:cNvSpPr/>
          <p:nvPr/>
        </p:nvSpPr>
        <p:spPr>
          <a:xfrm>
            <a:off x="1392807" y="2914367"/>
            <a:ext cx="859678" cy="148207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0" name="Flowchart: Magnetic Disk 29">
            <a:extLst>
              <a:ext uri="{FF2B5EF4-FFF2-40B4-BE49-F238E27FC236}">
                <a16:creationId xmlns:a16="http://schemas.microsoft.com/office/drawing/2014/main" id="{5E1DD244-DB21-4877-9E59-DD50572506B5}"/>
              </a:ext>
            </a:extLst>
          </p:cNvPr>
          <p:cNvSpPr/>
          <p:nvPr/>
        </p:nvSpPr>
        <p:spPr>
          <a:xfrm>
            <a:off x="1597143" y="2543976"/>
            <a:ext cx="402777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5387B8F-C3F5-4E06-B9A4-21CD1D55C59D}"/>
              </a:ext>
            </a:extLst>
          </p:cNvPr>
          <p:cNvSpPr/>
          <p:nvPr/>
        </p:nvSpPr>
        <p:spPr>
          <a:xfrm>
            <a:off x="1810377" y="1876358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33" name="Cube 32">
            <a:extLst>
              <a:ext uri="{FF2B5EF4-FFF2-40B4-BE49-F238E27FC236}">
                <a16:creationId xmlns:a16="http://schemas.microsoft.com/office/drawing/2014/main" id="{D7094762-DB6A-4CAE-BCE9-486BC01C2776}"/>
              </a:ext>
            </a:extLst>
          </p:cNvPr>
          <p:cNvSpPr/>
          <p:nvPr/>
        </p:nvSpPr>
        <p:spPr>
          <a:xfrm>
            <a:off x="4113907" y="2038323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IAM</a:t>
            </a:r>
            <a:endParaRPr lang="en-NL" sz="1100" dirty="0"/>
          </a:p>
        </p:txBody>
      </p:sp>
      <p:sp>
        <p:nvSpPr>
          <p:cNvPr id="34" name="Cloud 33">
            <a:extLst>
              <a:ext uri="{FF2B5EF4-FFF2-40B4-BE49-F238E27FC236}">
                <a16:creationId xmlns:a16="http://schemas.microsoft.com/office/drawing/2014/main" id="{C4AFA059-C4E9-4F36-8194-A2296CEA321D}"/>
              </a:ext>
            </a:extLst>
          </p:cNvPr>
          <p:cNvSpPr/>
          <p:nvPr/>
        </p:nvSpPr>
        <p:spPr>
          <a:xfrm>
            <a:off x="5321821" y="1989661"/>
            <a:ext cx="1338953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45D8AACA-57DE-49D0-9ED2-35B2CA984800}"/>
              </a:ext>
            </a:extLst>
          </p:cNvPr>
          <p:cNvSpPr/>
          <p:nvPr/>
        </p:nvSpPr>
        <p:spPr>
          <a:xfrm>
            <a:off x="5520493" y="1670685"/>
            <a:ext cx="1060090" cy="439876"/>
          </a:xfrm>
          <a:prstGeom prst="cube">
            <a:avLst>
              <a:gd name="adj" fmla="val 426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Container Engine</a:t>
            </a:r>
            <a:endParaRPr lang="en-NL" sz="1100" dirty="0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32CC8783-3A3C-4486-8EC9-BC7A445412C6}"/>
              </a:ext>
            </a:extLst>
          </p:cNvPr>
          <p:cNvSpPr/>
          <p:nvPr/>
        </p:nvSpPr>
        <p:spPr>
          <a:xfrm>
            <a:off x="5693078" y="1365963"/>
            <a:ext cx="636001" cy="439876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/>
              <a:t>Web App</a:t>
            </a:r>
            <a:endParaRPr lang="en-NL" sz="1050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7902CD9A-F1ED-4DCE-945C-874198129232}"/>
              </a:ext>
            </a:extLst>
          </p:cNvPr>
          <p:cNvSpPr/>
          <p:nvPr/>
        </p:nvSpPr>
        <p:spPr>
          <a:xfrm>
            <a:off x="4513235" y="1258771"/>
            <a:ext cx="741759" cy="32618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6EB14A5-3DFE-4A7E-8734-1ECA2908F416}"/>
              </a:ext>
            </a:extLst>
          </p:cNvPr>
          <p:cNvCxnSpPr>
            <a:cxnSpLocks/>
            <a:stCxn id="19" idx="2"/>
            <a:endCxn id="31" idx="0"/>
          </p:cNvCxnSpPr>
          <p:nvPr/>
        </p:nvCxnSpPr>
        <p:spPr>
          <a:xfrm>
            <a:off x="2029044" y="1676859"/>
            <a:ext cx="152213" cy="19949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5B2C7B6-E350-4084-82A9-EBEECBA93B87}"/>
              </a:ext>
            </a:extLst>
          </p:cNvPr>
          <p:cNvCxnSpPr>
            <a:stCxn id="31" idx="3"/>
            <a:endCxn id="25" idx="1"/>
          </p:cNvCxnSpPr>
          <p:nvPr/>
        </p:nvCxnSpPr>
        <p:spPr>
          <a:xfrm flipV="1">
            <a:off x="2552136" y="1620627"/>
            <a:ext cx="466984" cy="418822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720B94C-FFE9-4D02-BBDA-33C53F363380}"/>
              </a:ext>
            </a:extLst>
          </p:cNvPr>
          <p:cNvCxnSpPr>
            <a:stCxn id="31" idx="2"/>
            <a:endCxn id="30" idx="1"/>
          </p:cNvCxnSpPr>
          <p:nvPr/>
        </p:nvCxnSpPr>
        <p:spPr>
          <a:xfrm flipH="1">
            <a:off x="1798532" y="2202539"/>
            <a:ext cx="382725" cy="341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08F446C-4D5C-4290-A9F6-1303D822D4D2}"/>
              </a:ext>
            </a:extLst>
          </p:cNvPr>
          <p:cNvCxnSpPr>
            <a:stCxn id="25" idx="4"/>
            <a:endCxn id="37" idx="1"/>
          </p:cNvCxnSpPr>
          <p:nvPr/>
        </p:nvCxnSpPr>
        <p:spPr>
          <a:xfrm flipV="1">
            <a:off x="4038978" y="1421862"/>
            <a:ext cx="474257" cy="19876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D729F52-7CC2-4591-8B08-FACF6D3CF93D}"/>
              </a:ext>
            </a:extLst>
          </p:cNvPr>
          <p:cNvCxnSpPr>
            <a:cxnSpLocks/>
            <a:stCxn id="37" idx="3"/>
            <a:endCxn id="36" idx="2"/>
          </p:cNvCxnSpPr>
          <p:nvPr/>
        </p:nvCxnSpPr>
        <p:spPr>
          <a:xfrm>
            <a:off x="5254994" y="1421862"/>
            <a:ext cx="438084" cy="21902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886A71C1-F44C-497B-BC22-1D2F2BB97FC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015872" y="1805839"/>
            <a:ext cx="940222" cy="716395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Arrow: Down 50">
            <a:extLst>
              <a:ext uri="{FF2B5EF4-FFF2-40B4-BE49-F238E27FC236}">
                <a16:creationId xmlns:a16="http://schemas.microsoft.com/office/drawing/2014/main" id="{643B7647-FA73-4313-BB36-A9B7DEF9B9A9}"/>
              </a:ext>
            </a:extLst>
          </p:cNvPr>
          <p:cNvSpPr/>
          <p:nvPr/>
        </p:nvSpPr>
        <p:spPr>
          <a:xfrm rot="18071615">
            <a:off x="508661" y="897755"/>
            <a:ext cx="197224" cy="36391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C77A1183-402C-454F-8464-5737439AFA7D}"/>
              </a:ext>
            </a:extLst>
          </p:cNvPr>
          <p:cNvCxnSpPr>
            <a:endCxn id="27" idx="2"/>
          </p:cNvCxnSpPr>
          <p:nvPr/>
        </p:nvCxnSpPr>
        <p:spPr>
          <a:xfrm>
            <a:off x="2552197" y="2203102"/>
            <a:ext cx="574073" cy="49087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loud 53">
            <a:extLst>
              <a:ext uri="{FF2B5EF4-FFF2-40B4-BE49-F238E27FC236}">
                <a16:creationId xmlns:a16="http://schemas.microsoft.com/office/drawing/2014/main" id="{5A05AA35-2DB7-44B9-9546-23568A6FFD94}"/>
              </a:ext>
            </a:extLst>
          </p:cNvPr>
          <p:cNvSpPr/>
          <p:nvPr/>
        </p:nvSpPr>
        <p:spPr>
          <a:xfrm>
            <a:off x="3516217" y="1053805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0A3DA4E1-546E-4FCF-A0F0-B4FA71B7E6DA}"/>
              </a:ext>
            </a:extLst>
          </p:cNvPr>
          <p:cNvSpPr/>
          <p:nvPr/>
        </p:nvSpPr>
        <p:spPr>
          <a:xfrm>
            <a:off x="3612774" y="833546"/>
            <a:ext cx="69881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Cache</a:t>
            </a:r>
            <a:endParaRPr lang="en-NL" sz="1100" dirty="0"/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5C89E50-0373-49FA-8047-EC6239266B3E}"/>
              </a:ext>
            </a:extLst>
          </p:cNvPr>
          <p:cNvCxnSpPr>
            <a:endCxn id="55" idx="4"/>
          </p:cNvCxnSpPr>
          <p:nvPr/>
        </p:nvCxnSpPr>
        <p:spPr>
          <a:xfrm flipH="1" flipV="1">
            <a:off x="4227864" y="1042861"/>
            <a:ext cx="285371" cy="25274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203B0F01-4EBE-4A95-B3FF-A7F17142F560}"/>
              </a:ext>
            </a:extLst>
          </p:cNvPr>
          <p:cNvCxnSpPr>
            <a:cxnSpLocks/>
            <a:stCxn id="36" idx="2"/>
            <a:endCxn id="33" idx="0"/>
          </p:cNvCxnSpPr>
          <p:nvPr/>
        </p:nvCxnSpPr>
        <p:spPr>
          <a:xfrm flipH="1">
            <a:off x="4457324" y="1640886"/>
            <a:ext cx="1235754" cy="39743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Cloud 59">
            <a:extLst>
              <a:ext uri="{FF2B5EF4-FFF2-40B4-BE49-F238E27FC236}">
                <a16:creationId xmlns:a16="http://schemas.microsoft.com/office/drawing/2014/main" id="{BFF93F63-97EB-420B-B451-678E8D167C2F}"/>
              </a:ext>
            </a:extLst>
          </p:cNvPr>
          <p:cNvSpPr/>
          <p:nvPr/>
        </p:nvSpPr>
        <p:spPr>
          <a:xfrm>
            <a:off x="5933571" y="2892138"/>
            <a:ext cx="889659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A0BCC00E-47D2-4EB8-B310-431AE581D602}"/>
              </a:ext>
            </a:extLst>
          </p:cNvPr>
          <p:cNvSpPr/>
          <p:nvPr/>
        </p:nvSpPr>
        <p:spPr>
          <a:xfrm>
            <a:off x="6125836" y="2671879"/>
            <a:ext cx="603107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Mail</a:t>
            </a:r>
            <a:endParaRPr lang="en-NL" sz="1100" dirty="0"/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329BF7A-EC0E-40D1-B112-E77D2140CBB4}"/>
              </a:ext>
            </a:extLst>
          </p:cNvPr>
          <p:cNvCxnSpPr>
            <a:endCxn id="61" idx="0"/>
          </p:cNvCxnSpPr>
          <p:nvPr/>
        </p:nvCxnSpPr>
        <p:spPr>
          <a:xfrm>
            <a:off x="6125836" y="1781112"/>
            <a:ext cx="343417" cy="89076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Cube 65">
            <a:extLst>
              <a:ext uri="{FF2B5EF4-FFF2-40B4-BE49-F238E27FC236}">
                <a16:creationId xmlns:a16="http://schemas.microsoft.com/office/drawing/2014/main" id="{553B9C72-CC18-4099-9665-EAED66D0EB5D}"/>
              </a:ext>
            </a:extLst>
          </p:cNvPr>
          <p:cNvSpPr/>
          <p:nvPr/>
        </p:nvSpPr>
        <p:spPr>
          <a:xfrm>
            <a:off x="1599440" y="3720720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</a:t>
            </a:r>
            <a:endParaRPr lang="en-NL" sz="1100" dirty="0"/>
          </a:p>
        </p:txBody>
      </p:sp>
      <p:sp>
        <p:nvSpPr>
          <p:cNvPr id="67" name="Cube 66">
            <a:extLst>
              <a:ext uri="{FF2B5EF4-FFF2-40B4-BE49-F238E27FC236}">
                <a16:creationId xmlns:a16="http://schemas.microsoft.com/office/drawing/2014/main" id="{FB241E8D-F554-43BC-85EA-A7F6DCEB1574}"/>
              </a:ext>
            </a:extLst>
          </p:cNvPr>
          <p:cNvSpPr/>
          <p:nvPr/>
        </p:nvSpPr>
        <p:spPr>
          <a:xfrm>
            <a:off x="4931367" y="3798475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Scaling</a:t>
            </a:r>
            <a:endParaRPr lang="en-NL" sz="1100" dirty="0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B7C0CA70-46DF-44BA-A08E-29C81323A59C}"/>
              </a:ext>
            </a:extLst>
          </p:cNvPr>
          <p:cNvCxnSpPr>
            <a:stCxn id="73" idx="2"/>
            <a:endCxn id="19" idx="1"/>
          </p:cNvCxnSpPr>
          <p:nvPr/>
        </p:nvCxnSpPr>
        <p:spPr>
          <a:xfrm>
            <a:off x="1042349" y="1469775"/>
            <a:ext cx="499436" cy="114689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C6EFC49F-9739-4FC7-AF1B-D6EBC709F0C6}"/>
              </a:ext>
            </a:extLst>
          </p:cNvPr>
          <p:cNvCxnSpPr>
            <a:stCxn id="37" idx="0"/>
          </p:cNvCxnSpPr>
          <p:nvPr/>
        </p:nvCxnSpPr>
        <p:spPr>
          <a:xfrm flipV="1">
            <a:off x="4884115" y="614824"/>
            <a:ext cx="189906" cy="64394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Cube 77">
            <a:extLst>
              <a:ext uri="{FF2B5EF4-FFF2-40B4-BE49-F238E27FC236}">
                <a16:creationId xmlns:a16="http://schemas.microsoft.com/office/drawing/2014/main" id="{0AE7A649-DBBD-45D1-AAC8-AFA5B5EA4591}"/>
              </a:ext>
            </a:extLst>
          </p:cNvPr>
          <p:cNvSpPr/>
          <p:nvPr/>
        </p:nvSpPr>
        <p:spPr>
          <a:xfrm>
            <a:off x="2380348" y="3770362"/>
            <a:ext cx="780908" cy="45590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Alert &amp; </a:t>
            </a:r>
            <a:r>
              <a:rPr lang="nl-NL" sz="1000" dirty="0" err="1"/>
              <a:t>Notify</a:t>
            </a:r>
            <a:endParaRPr lang="en-NL" sz="1000" dirty="0"/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0F0705A3-3C31-4D9F-B9A3-D64A9EB67487}"/>
              </a:ext>
            </a:extLst>
          </p:cNvPr>
          <p:cNvSpPr/>
          <p:nvPr/>
        </p:nvSpPr>
        <p:spPr>
          <a:xfrm>
            <a:off x="6841335" y="2357718"/>
            <a:ext cx="2221980" cy="2404901"/>
          </a:xfrm>
          <a:custGeom>
            <a:avLst/>
            <a:gdLst>
              <a:gd name="connsiteX0" fmla="*/ 0 w 2221980"/>
              <a:gd name="connsiteY0" fmla="*/ 370337 h 2404901"/>
              <a:gd name="connsiteX1" fmla="*/ 370337 w 2221980"/>
              <a:gd name="connsiteY1" fmla="*/ 0 h 2404901"/>
              <a:gd name="connsiteX2" fmla="*/ 370330 w 2221980"/>
              <a:gd name="connsiteY2" fmla="*/ 0 h 2404901"/>
              <a:gd name="connsiteX3" fmla="*/ 370330 w 2221980"/>
              <a:gd name="connsiteY3" fmla="*/ 0 h 2404901"/>
              <a:gd name="connsiteX4" fmla="*/ 925825 w 2221980"/>
              <a:gd name="connsiteY4" fmla="*/ 0 h 2404901"/>
              <a:gd name="connsiteX5" fmla="*/ 1360959 w 2221980"/>
              <a:gd name="connsiteY5" fmla="*/ 0 h 2404901"/>
              <a:gd name="connsiteX6" fmla="*/ 1851643 w 2221980"/>
              <a:gd name="connsiteY6" fmla="*/ 0 h 2404901"/>
              <a:gd name="connsiteX7" fmla="*/ 2221980 w 2221980"/>
              <a:gd name="connsiteY7" fmla="*/ 370337 h 2404901"/>
              <a:gd name="connsiteX8" fmla="*/ 2221980 w 2221980"/>
              <a:gd name="connsiteY8" fmla="*/ 886598 h 2404901"/>
              <a:gd name="connsiteX9" fmla="*/ 2221980 w 2221980"/>
              <a:gd name="connsiteY9" fmla="*/ 1402859 h 2404901"/>
              <a:gd name="connsiteX10" fmla="*/ 2221980 w 2221980"/>
              <a:gd name="connsiteY10" fmla="*/ 1402859 h 2404901"/>
              <a:gd name="connsiteX11" fmla="*/ 2221980 w 2221980"/>
              <a:gd name="connsiteY11" fmla="*/ 1691447 h 2404901"/>
              <a:gd name="connsiteX12" fmla="*/ 2221980 w 2221980"/>
              <a:gd name="connsiteY12" fmla="*/ 2004084 h 2404901"/>
              <a:gd name="connsiteX13" fmla="*/ 2221980 w 2221980"/>
              <a:gd name="connsiteY13" fmla="*/ 2034564 h 2404901"/>
              <a:gd name="connsiteX14" fmla="*/ 1851643 w 2221980"/>
              <a:gd name="connsiteY14" fmla="*/ 2404901 h 2404901"/>
              <a:gd name="connsiteX15" fmla="*/ 1397992 w 2221980"/>
              <a:gd name="connsiteY15" fmla="*/ 2404901 h 2404901"/>
              <a:gd name="connsiteX16" fmla="*/ 925825 w 2221980"/>
              <a:gd name="connsiteY16" fmla="*/ 2404901 h 2404901"/>
              <a:gd name="connsiteX17" fmla="*/ 370330 w 2221980"/>
              <a:gd name="connsiteY17" fmla="*/ 2404901 h 2404901"/>
              <a:gd name="connsiteX18" fmla="*/ 370330 w 2221980"/>
              <a:gd name="connsiteY18" fmla="*/ 2404901 h 2404901"/>
              <a:gd name="connsiteX19" fmla="*/ 370337 w 2221980"/>
              <a:gd name="connsiteY19" fmla="*/ 2404901 h 2404901"/>
              <a:gd name="connsiteX20" fmla="*/ 0 w 2221980"/>
              <a:gd name="connsiteY20" fmla="*/ 2034564 h 2404901"/>
              <a:gd name="connsiteX21" fmla="*/ 0 w 2221980"/>
              <a:gd name="connsiteY21" fmla="*/ 2004084 h 2404901"/>
              <a:gd name="connsiteX22" fmla="*/ -460537 w 2221980"/>
              <a:gd name="connsiteY22" fmla="*/ 1677635 h 2404901"/>
              <a:gd name="connsiteX23" fmla="*/ -903013 w 2221980"/>
              <a:gd name="connsiteY23" fmla="*/ 1363988 h 2404901"/>
              <a:gd name="connsiteX24" fmla="*/ -451507 w 2221980"/>
              <a:gd name="connsiteY24" fmla="*/ 1383424 h 2404901"/>
              <a:gd name="connsiteX25" fmla="*/ 0 w 2221980"/>
              <a:gd name="connsiteY25" fmla="*/ 1402859 h 2404901"/>
              <a:gd name="connsiteX26" fmla="*/ 0 w 2221980"/>
              <a:gd name="connsiteY26" fmla="*/ 865948 h 2404901"/>
              <a:gd name="connsiteX27" fmla="*/ 0 w 2221980"/>
              <a:gd name="connsiteY27" fmla="*/ 370337 h 2404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2221980" h="2404901" fill="none" extrusionOk="0">
                <a:moveTo>
                  <a:pt x="0" y="370337"/>
                </a:moveTo>
                <a:cubicBezTo>
                  <a:pt x="10554" y="200992"/>
                  <a:pt x="151123" y="33392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643826" y="-65678"/>
                  <a:pt x="749895" y="36415"/>
                  <a:pt x="925825" y="0"/>
                </a:cubicBezTo>
                <a:cubicBezTo>
                  <a:pt x="1017899" y="-18148"/>
                  <a:pt x="1269719" y="1528"/>
                  <a:pt x="1360959" y="0"/>
                </a:cubicBezTo>
                <a:cubicBezTo>
                  <a:pt x="1452199" y="-1528"/>
                  <a:pt x="1690399" y="26159"/>
                  <a:pt x="1851643" y="0"/>
                </a:cubicBezTo>
                <a:cubicBezTo>
                  <a:pt x="2107284" y="-6516"/>
                  <a:pt x="2228062" y="173023"/>
                  <a:pt x="2221980" y="370337"/>
                </a:cubicBezTo>
                <a:cubicBezTo>
                  <a:pt x="2260073" y="484274"/>
                  <a:pt x="2161957" y="684604"/>
                  <a:pt x="2221980" y="886598"/>
                </a:cubicBezTo>
                <a:cubicBezTo>
                  <a:pt x="2282003" y="1088592"/>
                  <a:pt x="2167316" y="1259462"/>
                  <a:pt x="2221980" y="1402859"/>
                </a:cubicBezTo>
                <a:lnTo>
                  <a:pt x="2221980" y="1402859"/>
                </a:lnTo>
                <a:cubicBezTo>
                  <a:pt x="2228394" y="1500921"/>
                  <a:pt x="2211816" y="1613698"/>
                  <a:pt x="2221980" y="1691447"/>
                </a:cubicBezTo>
                <a:cubicBezTo>
                  <a:pt x="2232144" y="1769196"/>
                  <a:pt x="2198309" y="1902321"/>
                  <a:pt x="2221980" y="2004084"/>
                </a:cubicBezTo>
                <a:cubicBezTo>
                  <a:pt x="2224897" y="2013343"/>
                  <a:pt x="2218496" y="2023687"/>
                  <a:pt x="2221980" y="2034564"/>
                </a:cubicBezTo>
                <a:cubicBezTo>
                  <a:pt x="2230063" y="2251798"/>
                  <a:pt x="2018523" y="2374528"/>
                  <a:pt x="1851643" y="2404901"/>
                </a:cubicBezTo>
                <a:cubicBezTo>
                  <a:pt x="1663376" y="2416769"/>
                  <a:pt x="1496720" y="2388889"/>
                  <a:pt x="1397992" y="2404901"/>
                </a:cubicBezTo>
                <a:cubicBezTo>
                  <a:pt x="1299264" y="2420913"/>
                  <a:pt x="1068421" y="2381419"/>
                  <a:pt x="925825" y="2404901"/>
                </a:cubicBezTo>
                <a:cubicBezTo>
                  <a:pt x="705029" y="2410402"/>
                  <a:pt x="511841" y="2400807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51471" y="2388596"/>
                  <a:pt x="27919" y="2260691"/>
                  <a:pt x="0" y="2034564"/>
                </a:cubicBezTo>
                <a:cubicBezTo>
                  <a:pt x="-851" y="2022974"/>
                  <a:pt x="892" y="2017979"/>
                  <a:pt x="0" y="2004084"/>
                </a:cubicBezTo>
                <a:cubicBezTo>
                  <a:pt x="-124943" y="1969763"/>
                  <a:pt x="-231168" y="1759129"/>
                  <a:pt x="-460537" y="1677635"/>
                </a:cubicBezTo>
                <a:cubicBezTo>
                  <a:pt x="-689906" y="1596141"/>
                  <a:pt x="-661223" y="1475907"/>
                  <a:pt x="-903013" y="1363988"/>
                </a:cubicBezTo>
                <a:cubicBezTo>
                  <a:pt x="-713365" y="1326750"/>
                  <a:pt x="-576910" y="1379326"/>
                  <a:pt x="-451507" y="1383424"/>
                </a:cubicBezTo>
                <a:cubicBezTo>
                  <a:pt x="-326104" y="1387521"/>
                  <a:pt x="-211649" y="1415786"/>
                  <a:pt x="0" y="1402859"/>
                </a:cubicBezTo>
                <a:cubicBezTo>
                  <a:pt x="-19468" y="1195105"/>
                  <a:pt x="11248" y="1053984"/>
                  <a:pt x="0" y="865948"/>
                </a:cubicBezTo>
                <a:cubicBezTo>
                  <a:pt x="-11248" y="677912"/>
                  <a:pt x="11202" y="601287"/>
                  <a:pt x="0" y="370337"/>
                </a:cubicBezTo>
                <a:close/>
              </a:path>
              <a:path w="2221980" h="2404901" stroke="0" extrusionOk="0">
                <a:moveTo>
                  <a:pt x="0" y="370337"/>
                </a:moveTo>
                <a:cubicBezTo>
                  <a:pt x="18824" y="219556"/>
                  <a:pt x="202974" y="-23210"/>
                  <a:pt x="370337" y="0"/>
                </a:cubicBezTo>
                <a:lnTo>
                  <a:pt x="370330" y="0"/>
                </a:lnTo>
                <a:lnTo>
                  <a:pt x="370330" y="0"/>
                </a:lnTo>
                <a:cubicBezTo>
                  <a:pt x="518485" y="-32223"/>
                  <a:pt x="765500" y="36149"/>
                  <a:pt x="925825" y="0"/>
                </a:cubicBezTo>
                <a:cubicBezTo>
                  <a:pt x="1113079" y="-27640"/>
                  <a:pt x="1254749" y="6518"/>
                  <a:pt x="1388734" y="0"/>
                </a:cubicBezTo>
                <a:cubicBezTo>
                  <a:pt x="1522719" y="-6518"/>
                  <a:pt x="1700223" y="13768"/>
                  <a:pt x="1851643" y="0"/>
                </a:cubicBezTo>
                <a:cubicBezTo>
                  <a:pt x="2006757" y="31916"/>
                  <a:pt x="2184405" y="202697"/>
                  <a:pt x="2221980" y="370337"/>
                </a:cubicBezTo>
                <a:cubicBezTo>
                  <a:pt x="2266948" y="483559"/>
                  <a:pt x="2169401" y="760233"/>
                  <a:pt x="2221980" y="896923"/>
                </a:cubicBezTo>
                <a:cubicBezTo>
                  <a:pt x="2274559" y="1033613"/>
                  <a:pt x="2213460" y="1215224"/>
                  <a:pt x="2221980" y="1402859"/>
                </a:cubicBezTo>
                <a:lnTo>
                  <a:pt x="2221980" y="1402859"/>
                </a:lnTo>
                <a:cubicBezTo>
                  <a:pt x="2242568" y="1477258"/>
                  <a:pt x="2205604" y="1625055"/>
                  <a:pt x="2221980" y="1691447"/>
                </a:cubicBezTo>
                <a:cubicBezTo>
                  <a:pt x="2238356" y="1757839"/>
                  <a:pt x="2206507" y="1919931"/>
                  <a:pt x="2221980" y="2004084"/>
                </a:cubicBezTo>
                <a:cubicBezTo>
                  <a:pt x="2223438" y="2018349"/>
                  <a:pt x="2220601" y="2020028"/>
                  <a:pt x="2221980" y="2034564"/>
                </a:cubicBezTo>
                <a:cubicBezTo>
                  <a:pt x="2205660" y="2249801"/>
                  <a:pt x="2037106" y="2461138"/>
                  <a:pt x="1851643" y="2404901"/>
                </a:cubicBezTo>
                <a:cubicBezTo>
                  <a:pt x="1648642" y="2412887"/>
                  <a:pt x="1548713" y="2397691"/>
                  <a:pt x="1388734" y="2404901"/>
                </a:cubicBezTo>
                <a:cubicBezTo>
                  <a:pt x="1228755" y="2412111"/>
                  <a:pt x="1064658" y="2390742"/>
                  <a:pt x="925825" y="2404901"/>
                </a:cubicBezTo>
                <a:cubicBezTo>
                  <a:pt x="657667" y="2427439"/>
                  <a:pt x="504324" y="2343371"/>
                  <a:pt x="370330" y="2404901"/>
                </a:cubicBezTo>
                <a:lnTo>
                  <a:pt x="370330" y="2404901"/>
                </a:lnTo>
                <a:lnTo>
                  <a:pt x="370337" y="2404901"/>
                </a:lnTo>
                <a:cubicBezTo>
                  <a:pt x="136857" y="2413251"/>
                  <a:pt x="-14441" y="2231420"/>
                  <a:pt x="0" y="2034564"/>
                </a:cubicBezTo>
                <a:cubicBezTo>
                  <a:pt x="-1768" y="2024782"/>
                  <a:pt x="1950" y="2011671"/>
                  <a:pt x="0" y="2004084"/>
                </a:cubicBezTo>
                <a:cubicBezTo>
                  <a:pt x="-223521" y="1846182"/>
                  <a:pt x="-328471" y="1699478"/>
                  <a:pt x="-460537" y="1677635"/>
                </a:cubicBezTo>
                <a:cubicBezTo>
                  <a:pt x="-592603" y="1655791"/>
                  <a:pt x="-660576" y="1479438"/>
                  <a:pt x="-903013" y="1363988"/>
                </a:cubicBezTo>
                <a:cubicBezTo>
                  <a:pt x="-725386" y="1341544"/>
                  <a:pt x="-584253" y="1395083"/>
                  <a:pt x="-469567" y="1382646"/>
                </a:cubicBezTo>
                <a:cubicBezTo>
                  <a:pt x="-354881" y="1370209"/>
                  <a:pt x="-222545" y="1401143"/>
                  <a:pt x="0" y="1402859"/>
                </a:cubicBezTo>
                <a:cubicBezTo>
                  <a:pt x="-51972" y="1205016"/>
                  <a:pt x="46055" y="1055492"/>
                  <a:pt x="0" y="896923"/>
                </a:cubicBezTo>
                <a:cubicBezTo>
                  <a:pt x="-46055" y="738354"/>
                  <a:pt x="12071" y="485071"/>
                  <a:pt x="0" y="370337"/>
                </a:cubicBezTo>
                <a:close/>
              </a:path>
            </a:pathLst>
          </a:cu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-90640"/>
                      <a:gd name="adj2" fmla="val 6717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Managed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Quick </a:t>
            </a:r>
            <a:r>
              <a:rPr lang="nl-NL" sz="1100" dirty="0" err="1"/>
              <a:t>Provision</a:t>
            </a:r>
            <a:r>
              <a:rPr lang="nl-NL" sz="1100" dirty="0"/>
              <a:t> &amp; </a:t>
            </a:r>
            <a:r>
              <a:rPr lang="nl-NL" sz="1100" dirty="0" err="1"/>
              <a:t>Decommission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Distributed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Automated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Pay</a:t>
            </a:r>
            <a:r>
              <a:rPr lang="nl-NL" sz="1100" dirty="0"/>
              <a:t> per </a:t>
            </a:r>
            <a:r>
              <a:rPr lang="nl-NL" sz="1100" dirty="0" err="1"/>
              <a:t>use</a:t>
            </a:r>
            <a:r>
              <a:rPr lang="nl-NL" sz="1100" dirty="0"/>
              <a:t>/TCO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Vendor</a:t>
            </a:r>
            <a:r>
              <a:rPr lang="nl-NL" sz="1100" dirty="0"/>
              <a:t> takes </a:t>
            </a:r>
            <a:r>
              <a:rPr lang="nl-NL" sz="1100" dirty="0" err="1"/>
              <a:t>runtime</a:t>
            </a:r>
            <a:r>
              <a:rPr lang="nl-NL" sz="1100" dirty="0"/>
              <a:t> </a:t>
            </a:r>
            <a:r>
              <a:rPr lang="nl-NL" sz="1100" dirty="0" err="1"/>
              <a:t>responsibility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Enterprise </a:t>
            </a:r>
            <a:r>
              <a:rPr lang="nl-NL" sz="1100" dirty="0" err="1"/>
              <a:t>grade</a:t>
            </a:r>
            <a:r>
              <a:rPr lang="nl-NL" sz="1100" dirty="0"/>
              <a:t> platform </a:t>
            </a:r>
            <a:r>
              <a:rPr lang="nl-NL" sz="1100" dirty="0" err="1"/>
              <a:t>accessible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startups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Rapid </a:t>
            </a:r>
            <a:r>
              <a:rPr lang="nl-NL" sz="1100" dirty="0" err="1"/>
              <a:t>Innovation</a:t>
            </a:r>
            <a:endParaRPr lang="nl-N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/>
              <a:t>Security &amp; Availability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nl-NL" sz="1100" dirty="0" err="1"/>
              <a:t>Scale</a:t>
            </a:r>
            <a:endParaRPr lang="en-NL" sz="1100" dirty="0"/>
          </a:p>
        </p:txBody>
      </p:sp>
      <p:sp>
        <p:nvSpPr>
          <p:cNvPr id="80" name="Cloud 79">
            <a:extLst>
              <a:ext uri="{FF2B5EF4-FFF2-40B4-BE49-F238E27FC236}">
                <a16:creationId xmlns:a16="http://schemas.microsoft.com/office/drawing/2014/main" id="{5C54F5BC-1382-4F7F-AAA0-DB192F55E535}"/>
              </a:ext>
            </a:extLst>
          </p:cNvPr>
          <p:cNvSpPr/>
          <p:nvPr/>
        </p:nvSpPr>
        <p:spPr>
          <a:xfrm rot="19296920">
            <a:off x="572067" y="1381157"/>
            <a:ext cx="1066820" cy="234131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C11129A5-B9EE-4E67-96A2-80656706B7A7}"/>
              </a:ext>
            </a:extLst>
          </p:cNvPr>
          <p:cNvSpPr/>
          <p:nvPr/>
        </p:nvSpPr>
        <p:spPr>
          <a:xfrm rot="19075368">
            <a:off x="456375" y="1134981"/>
            <a:ext cx="914400" cy="38432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>
                <a:solidFill>
                  <a:schemeClr val="lt1"/>
                </a:solidFill>
              </a:rPr>
              <a:t>CDN &amp; WAF</a:t>
            </a:r>
            <a:endParaRPr lang="en-NL" sz="1050" dirty="0">
              <a:solidFill>
                <a:schemeClr val="lt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025675F-2799-49D2-95CA-9B4199CD0A06}"/>
              </a:ext>
            </a:extLst>
          </p:cNvPr>
          <p:cNvSpPr/>
          <p:nvPr/>
        </p:nvSpPr>
        <p:spPr>
          <a:xfrm>
            <a:off x="4060721" y="3960388"/>
            <a:ext cx="780908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Logging</a:t>
            </a:r>
            <a:endParaRPr lang="en-NL" sz="1100" dirty="0"/>
          </a:p>
        </p:txBody>
      </p:sp>
      <p:sp>
        <p:nvSpPr>
          <p:cNvPr id="83" name="Rectangle: Rounded Corners 82">
            <a:extLst>
              <a:ext uri="{FF2B5EF4-FFF2-40B4-BE49-F238E27FC236}">
                <a16:creationId xmlns:a16="http://schemas.microsoft.com/office/drawing/2014/main" id="{20AB3E02-2FA2-47AB-A773-13D0336FD9E9}"/>
              </a:ext>
            </a:extLst>
          </p:cNvPr>
          <p:cNvSpPr/>
          <p:nvPr/>
        </p:nvSpPr>
        <p:spPr>
          <a:xfrm>
            <a:off x="2240986" y="2129166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4" name="Rectangle: Rounded Corners 83">
            <a:extLst>
              <a:ext uri="{FF2B5EF4-FFF2-40B4-BE49-F238E27FC236}">
                <a16:creationId xmlns:a16="http://schemas.microsoft.com/office/drawing/2014/main" id="{A1449EA5-E5ED-4122-AC91-26E290ED7CC1}"/>
              </a:ext>
            </a:extLst>
          </p:cNvPr>
          <p:cNvSpPr/>
          <p:nvPr/>
        </p:nvSpPr>
        <p:spPr>
          <a:xfrm>
            <a:off x="4960546" y="1502877"/>
            <a:ext cx="240657" cy="7990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85" name="Rectangle: Rounded Corners 84">
            <a:extLst>
              <a:ext uri="{FF2B5EF4-FFF2-40B4-BE49-F238E27FC236}">
                <a16:creationId xmlns:a16="http://schemas.microsoft.com/office/drawing/2014/main" id="{400E0B3C-DF06-4636-9BF0-DEF2170DA718}"/>
              </a:ext>
            </a:extLst>
          </p:cNvPr>
          <p:cNvSpPr/>
          <p:nvPr/>
        </p:nvSpPr>
        <p:spPr>
          <a:xfrm>
            <a:off x="6109620" y="1573446"/>
            <a:ext cx="63567" cy="213083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 dirty="0"/>
          </a:p>
        </p:txBody>
      </p:sp>
      <p:sp>
        <p:nvSpPr>
          <p:cNvPr id="21" name="Flowchart: Magnetic Disk 20">
            <a:extLst>
              <a:ext uri="{FF2B5EF4-FFF2-40B4-BE49-F238E27FC236}">
                <a16:creationId xmlns:a16="http://schemas.microsoft.com/office/drawing/2014/main" id="{8DD448D4-E676-4078-B5D7-FF083B247AA1}"/>
              </a:ext>
            </a:extLst>
          </p:cNvPr>
          <p:cNvSpPr/>
          <p:nvPr/>
        </p:nvSpPr>
        <p:spPr>
          <a:xfrm>
            <a:off x="4849903" y="2550437"/>
            <a:ext cx="744071" cy="42246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6" name="Cloud 55">
            <a:extLst>
              <a:ext uri="{FF2B5EF4-FFF2-40B4-BE49-F238E27FC236}">
                <a16:creationId xmlns:a16="http://schemas.microsoft.com/office/drawing/2014/main" id="{F09CF145-EA9E-4711-8FA1-34BF3ECDC284}"/>
              </a:ext>
            </a:extLst>
          </p:cNvPr>
          <p:cNvSpPr/>
          <p:nvPr/>
        </p:nvSpPr>
        <p:spPr>
          <a:xfrm>
            <a:off x="2859451" y="3266756"/>
            <a:ext cx="1201270" cy="241800"/>
          </a:xfrm>
          <a:prstGeom prst="cloud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dirty="0"/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88738341-382C-4306-8634-1D453D5381FA}"/>
              </a:ext>
            </a:extLst>
          </p:cNvPr>
          <p:cNvSpPr/>
          <p:nvPr/>
        </p:nvSpPr>
        <p:spPr>
          <a:xfrm>
            <a:off x="3019120" y="3071676"/>
            <a:ext cx="941926" cy="3349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Data Integration</a:t>
            </a:r>
            <a:endParaRPr lang="en-NL" sz="900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A197594-37D4-44E2-A41F-A5F36BFE1400}"/>
              </a:ext>
            </a:extLst>
          </p:cNvPr>
          <p:cNvCxnSpPr>
            <a:stCxn id="30" idx="4"/>
            <a:endCxn id="58" idx="2"/>
          </p:cNvCxnSpPr>
          <p:nvPr/>
        </p:nvCxnSpPr>
        <p:spPr>
          <a:xfrm>
            <a:off x="1999920" y="2755207"/>
            <a:ext cx="1019200" cy="525784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CE1DF3-5CDB-44DA-821C-0CAA0437DA82}"/>
              </a:ext>
            </a:extLst>
          </p:cNvPr>
          <p:cNvCxnSpPr>
            <a:stCxn id="58" idx="5"/>
            <a:endCxn id="21" idx="2"/>
          </p:cNvCxnSpPr>
          <p:nvPr/>
        </p:nvCxnSpPr>
        <p:spPr>
          <a:xfrm flipV="1">
            <a:off x="3961046" y="2761668"/>
            <a:ext cx="888857" cy="435597"/>
          </a:xfrm>
          <a:prstGeom prst="straightConnector1">
            <a:avLst/>
          </a:prstGeom>
          <a:ln w="1905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2825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6" grpId="0" animBg="1"/>
      <p:bldP spid="32" grpId="0" animBg="1"/>
      <p:bldP spid="22" grpId="0" animBg="1"/>
      <p:bldP spid="23" grpId="0" animBg="1"/>
      <p:bldP spid="24" grpId="0" animBg="1"/>
      <p:bldP spid="19" grpId="0" animBg="1"/>
      <p:bldP spid="25" grpId="0" animBg="1"/>
      <p:bldP spid="28" grpId="0" animBg="1"/>
      <p:bldP spid="27" grpId="0" animBg="1"/>
      <p:bldP spid="29" grpId="0" animBg="1"/>
      <p:bldP spid="30" grpId="0" animBg="1"/>
      <p:bldP spid="33" grpId="0" animBg="1"/>
      <p:bldP spid="34" grpId="0" animBg="1"/>
      <p:bldP spid="35" grpId="0" animBg="1"/>
      <p:bldP spid="51" grpId="0" animBg="1"/>
      <p:bldP spid="54" grpId="0" animBg="1"/>
      <p:bldP spid="55" grpId="0" animBg="1"/>
      <p:bldP spid="60" grpId="0" animBg="1"/>
      <p:bldP spid="61" grpId="0" animBg="1"/>
      <p:bldP spid="66" grpId="0" animBg="1"/>
      <p:bldP spid="67" grpId="0" animBg="1"/>
      <p:bldP spid="78" grpId="0" animBg="1"/>
      <p:bldP spid="79" grpId="0" animBg="1"/>
      <p:bldP spid="80" grpId="0" animBg="1"/>
      <p:bldP spid="73" grpId="0" animBg="1"/>
      <p:bldP spid="82" grpId="0" animBg="1"/>
      <p:bldP spid="21" grpId="0" animBg="1"/>
      <p:bldP spid="56" grpId="0" animBg="1"/>
      <p:bldP spid="5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FA291C-F7DE-40D5-A4D2-349F9C330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nl-NL" dirty="0"/>
              <a:t>Object Storage – Bucket for twitter </a:t>
            </a:r>
            <a:r>
              <a:rPr lang="nl-NL" dirty="0" err="1"/>
              <a:t>reports</a:t>
            </a:r>
            <a:endParaRPr lang="en-NL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F70076-4530-440A-A662-3D6DED51F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1999"/>
            <a:ext cx="6889491" cy="40648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46660A-29E0-4A3C-BF94-27435CB3A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35666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Serverless</a:t>
            </a:r>
            <a:r>
              <a:rPr lang="nl-NL" dirty="0"/>
              <a:t> </a:t>
            </a:r>
            <a:r>
              <a:rPr lang="nl-NL" dirty="0" err="1"/>
              <a:t>Function</a:t>
            </a:r>
            <a:br>
              <a:rPr lang="nl-NL" dirty="0"/>
            </a:br>
            <a:r>
              <a:rPr lang="nl-NL" dirty="0"/>
              <a:t>&amp; Object Storage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-1069112" y="14643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-443928" y="20993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16200000" flipV="1">
            <a:off x="3804042" y="1845281"/>
            <a:ext cx="728490" cy="195015"/>
          </a:xfrm>
          <a:prstGeom prst="bentConnector3">
            <a:avLst>
              <a:gd name="adj1" fmla="val 3265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0" name="Speech Bubble: Rectangle with Corners Rounded 69">
            <a:extLst>
              <a:ext uri="{FF2B5EF4-FFF2-40B4-BE49-F238E27FC236}">
                <a16:creationId xmlns:a16="http://schemas.microsoft.com/office/drawing/2014/main" id="{2C23E1AE-364C-4ADF-AA9E-C3124BAB37CB}"/>
              </a:ext>
            </a:extLst>
          </p:cNvPr>
          <p:cNvSpPr/>
          <p:nvPr/>
        </p:nvSpPr>
        <p:spPr>
          <a:xfrm>
            <a:off x="4465514" y="1686969"/>
            <a:ext cx="971301" cy="490353"/>
          </a:xfrm>
          <a:prstGeom prst="wedgeRoundRectCallout">
            <a:avLst>
              <a:gd name="adj1" fmla="val -67284"/>
              <a:gd name="adj2" fmla="val 463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Write JSON </a:t>
            </a:r>
            <a:r>
              <a:rPr lang="nl-NL" sz="900">
                <a:solidFill>
                  <a:schemeClr val="dk1"/>
                </a:solidFill>
              </a:rPr>
              <a:t>document with</a:t>
            </a:r>
            <a:r>
              <a:rPr lang="nl-NL" sz="900" dirty="0">
                <a:solidFill>
                  <a:schemeClr val="dk1"/>
                </a:solidFill>
              </a:rPr>
              <a:t>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106" name="Speech Bubble: Rectangle with Corners Rounded 105">
            <a:extLst>
              <a:ext uri="{FF2B5EF4-FFF2-40B4-BE49-F238E27FC236}">
                <a16:creationId xmlns:a16="http://schemas.microsoft.com/office/drawing/2014/main" id="{96647628-0CEC-473D-9346-05C50A2CA89F}"/>
              </a:ext>
            </a:extLst>
          </p:cNvPr>
          <p:cNvSpPr/>
          <p:nvPr/>
        </p:nvSpPr>
        <p:spPr>
          <a:xfrm>
            <a:off x="3353544" y="168944"/>
            <a:ext cx="1001759" cy="720496"/>
          </a:xfrm>
          <a:prstGeom prst="wedgeRoundRectCallout">
            <a:avLst>
              <a:gd name="adj1" fmla="val 21087"/>
              <a:gd name="adj2" fmla="val 96343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Store JSON file </a:t>
            </a:r>
            <a:r>
              <a:rPr lang="nl-NL" sz="900" dirty="0" err="1">
                <a:solidFill>
                  <a:schemeClr val="dk1"/>
                </a:solidFill>
              </a:rPr>
              <a:t>with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all</a:t>
            </a:r>
            <a:r>
              <a:rPr lang="nl-NL" sz="900" dirty="0">
                <a:solidFill>
                  <a:schemeClr val="dk1"/>
                </a:solidFill>
              </a:rPr>
              <a:t> tweets in time </a:t>
            </a:r>
            <a:r>
              <a:rPr lang="nl-NL" sz="900" dirty="0" err="1">
                <a:solidFill>
                  <a:schemeClr val="dk1"/>
                </a:solidFill>
              </a:rPr>
              <a:t>period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-1518987" y="20506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E752ED7-5C13-4E48-8E22-34D6E8AA14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829BA33-5722-42A9-BB66-999A32A8AAD0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C2AB0948-A352-4A4B-8E48-0F3F1E83CDE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Speech Bubble: Rectangle with Corners Rounded 80">
            <a:extLst>
              <a:ext uri="{FF2B5EF4-FFF2-40B4-BE49-F238E27FC236}">
                <a16:creationId xmlns:a16="http://schemas.microsoft.com/office/drawing/2014/main" id="{26B2FFF3-C3B5-4D37-AAFE-A6101EABE766}"/>
              </a:ext>
            </a:extLst>
          </p:cNvPr>
          <p:cNvSpPr/>
          <p:nvPr/>
        </p:nvSpPr>
        <p:spPr>
          <a:xfrm>
            <a:off x="4051185" y="3442608"/>
            <a:ext cx="1043428" cy="597162"/>
          </a:xfrm>
          <a:prstGeom prst="wedgeRoundRectCallout">
            <a:avLst>
              <a:gd name="adj1" fmla="val -88391"/>
              <a:gd name="adj2" fmla="val -6868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Get Twitter </a:t>
            </a:r>
            <a:r>
              <a:rPr lang="nl-NL" sz="900" dirty="0" err="1">
                <a:solidFill>
                  <a:schemeClr val="dk1"/>
                </a:solidFill>
              </a:rPr>
              <a:t>credentials</a:t>
            </a:r>
            <a:r>
              <a:rPr lang="nl-NL" sz="900" dirty="0">
                <a:solidFill>
                  <a:schemeClr val="dk1"/>
                </a:solidFill>
              </a:rPr>
              <a:t> in secure way </a:t>
            </a:r>
            <a:r>
              <a:rPr lang="nl-NL" sz="900" dirty="0" err="1">
                <a:solidFill>
                  <a:schemeClr val="dk1"/>
                </a:solidFill>
              </a:rPr>
              <a:t>from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vault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C1A4481E-329C-4EA6-8757-0B4B63E8D620}"/>
              </a:ext>
            </a:extLst>
          </p:cNvPr>
          <p:cNvSpPr/>
          <p:nvPr/>
        </p:nvSpPr>
        <p:spPr>
          <a:xfrm>
            <a:off x="2374662" y="2386283"/>
            <a:ext cx="1043428" cy="512311"/>
          </a:xfrm>
          <a:prstGeom prst="wedgeRoundRectCallout">
            <a:avLst>
              <a:gd name="adj1" fmla="val 44000"/>
              <a:gd name="adj2" fmla="val 11754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X minutes </a:t>
            </a:r>
            <a:r>
              <a:rPr lang="nl-NL" sz="900" dirty="0" err="1">
                <a:solidFill>
                  <a:schemeClr val="dk1"/>
                </a:solidFill>
              </a:rPr>
              <a:t>worth</a:t>
            </a:r>
            <a:r>
              <a:rPr lang="nl-NL" sz="900" dirty="0">
                <a:solidFill>
                  <a:schemeClr val="dk1"/>
                </a:solidFill>
              </a:rPr>
              <a:t> of tweets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4D7511C9-732A-483B-BD73-BEB8E4C304A4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CAAF9E42-A4D4-476B-9698-C2AC5CAC4F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BE057D37-553E-4FA5-BC0A-66A9F218AAEE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61A4B812-C7D6-48E5-A614-93796DC9EE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C8D3BF74-E23C-43AE-AAD3-F0480F43D558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D752A497-99CE-4053-8195-5D9B69D6814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DF5BEE9A-64C1-4DAF-A9EF-648B22DCF88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412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065F57-9CEC-4440-8ADD-9FB0D224F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417" y="4129907"/>
            <a:ext cx="810838" cy="65842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6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A52E937-8099-4983-AEFD-B1D4374BC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Arrow: Right 56">
            <a:extLst>
              <a:ext uri="{FF2B5EF4-FFF2-40B4-BE49-F238E27FC236}">
                <a16:creationId xmlns:a16="http://schemas.microsoft.com/office/drawing/2014/main" id="{C475642B-C82F-4361-9117-67F1A4BA771D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694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0" grpId="0"/>
      <p:bldP spid="15" grpId="0"/>
      <p:bldP spid="17" grpId="0"/>
      <p:bldP spid="20" grpId="0"/>
      <p:bldP spid="21" grpId="0"/>
      <p:bldP spid="28" grpId="0" animBg="1"/>
      <p:bldP spid="31" grpId="0" animBg="1"/>
      <p:bldP spid="32" grpId="0" animBg="1"/>
      <p:bldP spid="37" grpId="0" animBg="1"/>
      <p:bldP spid="38" grpId="0"/>
      <p:bldP spid="47" grpId="0" animBg="1"/>
      <p:bldP spid="49" grpId="0" animBg="1"/>
      <p:bldP spid="50" grpId="0"/>
      <p:bldP spid="51" grpId="0" animBg="1"/>
      <p:bldP spid="52" grpId="0" animBg="1"/>
      <p:bldP spid="53" grpId="0" animBg="1"/>
      <p:bldP spid="55" grpId="0" animBg="1"/>
      <p:bldP spid="5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execution is triggered by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1457127" y="18881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1175" y="1470125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1525475" y="3646683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24D8772-D496-43B5-A29E-CCB6A3BAE45D}"/>
              </a:ext>
            </a:extLst>
          </p:cNvPr>
          <p:cNvSpPr/>
          <p:nvPr/>
        </p:nvSpPr>
        <p:spPr>
          <a:xfrm>
            <a:off x="1518375" y="289101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Events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AC580D54-2CCD-401D-9B3E-791604021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8724" y="2517937"/>
            <a:ext cx="496952" cy="49695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32088" y="3204357"/>
            <a:ext cx="496952" cy="49695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6F2CC6-9C68-4FDC-B815-127FBE4FB0D1}"/>
              </a:ext>
            </a:extLst>
          </p:cNvPr>
          <p:cNvSpPr/>
          <p:nvPr/>
        </p:nvSpPr>
        <p:spPr>
          <a:xfrm>
            <a:off x="87814" y="213115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Healthcheck</a:t>
            </a: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2CE014A4-E51E-4944-9A3A-E9C26D78502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44505" y="1662808"/>
            <a:ext cx="500878" cy="50087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00D17DA-1F1F-4E12-BA29-3839C0EFCA19}"/>
              </a:ext>
            </a:extLst>
          </p:cNvPr>
          <p:cNvSpPr/>
          <p:nvPr/>
        </p:nvSpPr>
        <p:spPr>
          <a:xfrm>
            <a:off x="8053505" y="4317553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Resource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Manager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EFC08C5-14FB-47D3-B9FC-5A0A1141B64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208000" y="3902775"/>
            <a:ext cx="496952" cy="496952"/>
          </a:xfrm>
          <a:prstGeom prst="rect">
            <a:avLst/>
          </a:prstGeom>
        </p:spPr>
      </p:pic>
      <p:pic>
        <p:nvPicPr>
          <p:cNvPr id="19" name="Snagit_SNG843">
            <a:extLst>
              <a:ext uri="{FF2B5EF4-FFF2-40B4-BE49-F238E27FC236}">
                <a16:creationId xmlns:a16="http://schemas.microsoft.com/office/drawing/2014/main" id="{5D234EA3-96B1-4CAB-8C7A-DCDBCBF60A2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726" y="4088869"/>
            <a:ext cx="632567" cy="468568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43FEC18-FD02-40BB-8CF1-8D9671986023}"/>
              </a:ext>
            </a:extLst>
          </p:cNvPr>
          <p:cNvSpPr/>
          <p:nvPr/>
        </p:nvSpPr>
        <p:spPr>
          <a:xfrm>
            <a:off x="1615038" y="4541010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Service</a:t>
            </a:r>
            <a:b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</a:b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Connector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24F31C4-CCDA-4EBD-808F-06DE3CA4A9C6}"/>
              </a:ext>
            </a:extLst>
          </p:cNvPr>
          <p:cNvSpPr/>
          <p:nvPr/>
        </p:nvSpPr>
        <p:spPr>
          <a:xfrm>
            <a:off x="187832" y="3822442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47BF5624-5FF6-4749-8AA5-D2E47CFD6B4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48938" y="3338443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3920386" y="1597065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>
            <a:off x="2103545" y="1928471"/>
            <a:ext cx="2368231" cy="2026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>
            <a:off x="2229040" y="3303968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9F524CD-9AD6-40BC-93EA-F205AA3559DF}"/>
              </a:ext>
            </a:extLst>
          </p:cNvPr>
          <p:cNvSpPr/>
          <p:nvPr/>
        </p:nvSpPr>
        <p:spPr>
          <a:xfrm rot="20460372">
            <a:off x="2280100" y="3890201"/>
            <a:ext cx="2480390" cy="16460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B7065F57-9CEC-4440-8ADD-9FB0D224FB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26417" y="4129907"/>
            <a:ext cx="810838" cy="658425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 rot="883398">
            <a:off x="1505359" y="1384015"/>
            <a:ext cx="3172738" cy="2354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DD110EA-2A83-4ECA-AB5A-E61DEC88750F}"/>
              </a:ext>
            </a:extLst>
          </p:cNvPr>
          <p:cNvSpPr txBox="1"/>
          <p:nvPr/>
        </p:nvSpPr>
        <p:spPr>
          <a:xfrm rot="882716">
            <a:off x="1581985" y="1208057"/>
            <a:ext cx="272029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Authenticated, Signed HTTP request</a:t>
            </a:r>
          </a:p>
        </p:txBody>
      </p:sp>
      <p:pic>
        <p:nvPicPr>
          <p:cNvPr id="42" name="Graphic 41" descr="Alarm clock">
            <a:extLst>
              <a:ext uri="{FF2B5EF4-FFF2-40B4-BE49-F238E27FC236}">
                <a16:creationId xmlns:a16="http://schemas.microsoft.com/office/drawing/2014/main" id="{BEA04C2B-067C-4673-820C-981F929B5EE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647" y="1487574"/>
            <a:ext cx="441545" cy="44154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6956027" y="2597041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058488" y="2091062"/>
            <a:ext cx="496952" cy="496952"/>
          </a:xfrm>
          <a:prstGeom prst="rect">
            <a:avLst/>
          </a:prstGeom>
        </p:spPr>
      </p:pic>
      <p:sp>
        <p:nvSpPr>
          <p:cNvPr id="47" name="Arrow: Right 46">
            <a:extLst>
              <a:ext uri="{FF2B5EF4-FFF2-40B4-BE49-F238E27FC236}">
                <a16:creationId xmlns:a16="http://schemas.microsoft.com/office/drawing/2014/main" id="{E20F5010-B2D5-410E-B9B4-8904B7A10785}"/>
              </a:ext>
            </a:extLst>
          </p:cNvPr>
          <p:cNvSpPr/>
          <p:nvPr/>
        </p:nvSpPr>
        <p:spPr>
          <a:xfrm rot="11852988">
            <a:off x="6830574" y="3720743"/>
            <a:ext cx="1393940" cy="19901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Snagit_SNG852">
            <a:extLst>
              <a:ext uri="{FF2B5EF4-FFF2-40B4-BE49-F238E27FC236}">
                <a16:creationId xmlns:a16="http://schemas.microsoft.com/office/drawing/2014/main" id="{268CB665-0302-4A22-884B-0D16C83C0FE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1402" y="4133335"/>
            <a:ext cx="1008790" cy="375063"/>
          </a:xfrm>
          <a:prstGeom prst="rect">
            <a:avLst/>
          </a:prstGeom>
        </p:spPr>
      </p:pic>
      <p:sp>
        <p:nvSpPr>
          <p:cNvPr id="49" name="Arrow: Right 48">
            <a:extLst>
              <a:ext uri="{FF2B5EF4-FFF2-40B4-BE49-F238E27FC236}">
                <a16:creationId xmlns:a16="http://schemas.microsoft.com/office/drawing/2014/main" id="{BA8A98FF-15C2-4DBE-BA96-3D96350C84C4}"/>
              </a:ext>
            </a:extLst>
          </p:cNvPr>
          <p:cNvSpPr/>
          <p:nvPr/>
        </p:nvSpPr>
        <p:spPr>
          <a:xfrm rot="883398">
            <a:off x="113944" y="1417894"/>
            <a:ext cx="1512826" cy="16560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22462CD-2AC8-46AF-9251-5350029CCE26}"/>
              </a:ext>
            </a:extLst>
          </p:cNvPr>
          <p:cNvSpPr txBox="1"/>
          <p:nvPr/>
        </p:nvSpPr>
        <p:spPr>
          <a:xfrm rot="882716">
            <a:off x="178792" y="1268152"/>
            <a:ext cx="142026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Any HTTP request </a:t>
            </a:r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E682D6A6-F5A5-4A33-8BE5-ED6F2D7B49B2}"/>
              </a:ext>
            </a:extLst>
          </p:cNvPr>
          <p:cNvSpPr/>
          <p:nvPr/>
        </p:nvSpPr>
        <p:spPr>
          <a:xfrm rot="21124426">
            <a:off x="765678" y="1817410"/>
            <a:ext cx="865784" cy="15332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rrow: Right 51">
            <a:extLst>
              <a:ext uri="{FF2B5EF4-FFF2-40B4-BE49-F238E27FC236}">
                <a16:creationId xmlns:a16="http://schemas.microsoft.com/office/drawing/2014/main" id="{1A9D7819-9262-46D9-979B-644167CFF1D3}"/>
              </a:ext>
            </a:extLst>
          </p:cNvPr>
          <p:cNvSpPr/>
          <p:nvPr/>
        </p:nvSpPr>
        <p:spPr>
          <a:xfrm>
            <a:off x="883209" y="3547808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>
            <a:off x="2181716" y="2714627"/>
            <a:ext cx="2222222" cy="207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4">
            <a:extLst>
              <a:ext uri="{FF2B5EF4-FFF2-40B4-BE49-F238E27FC236}">
                <a16:creationId xmlns:a16="http://schemas.microsoft.com/office/drawing/2014/main" id="{648E0558-1130-496B-9F12-C24AAECA7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" t="16462" r="73789"/>
          <a:stretch/>
        </p:blipFill>
        <p:spPr bwMode="auto">
          <a:xfrm>
            <a:off x="154206" y="2430586"/>
            <a:ext cx="649542" cy="852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Arrow: Right 54">
            <a:extLst>
              <a:ext uri="{FF2B5EF4-FFF2-40B4-BE49-F238E27FC236}">
                <a16:creationId xmlns:a16="http://schemas.microsoft.com/office/drawing/2014/main" id="{40FB9483-5772-4C15-8C77-6B66A909EDD5}"/>
              </a:ext>
            </a:extLst>
          </p:cNvPr>
          <p:cNvSpPr/>
          <p:nvPr/>
        </p:nvSpPr>
        <p:spPr>
          <a:xfrm>
            <a:off x="888922" y="2703579"/>
            <a:ext cx="818517" cy="19848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CB714B6-14C1-4445-B294-D67F00553BD5}"/>
              </a:ext>
            </a:extLst>
          </p:cNvPr>
          <p:cNvGrpSpPr/>
          <p:nvPr/>
        </p:nvGrpSpPr>
        <p:grpSpPr>
          <a:xfrm>
            <a:off x="7166097" y="770671"/>
            <a:ext cx="1757698" cy="921372"/>
            <a:chOff x="6956027" y="723900"/>
            <a:chExt cx="1484411" cy="582817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DC311F33-B0C3-462A-BD7E-9A2197EBB9A5}"/>
                </a:ext>
              </a:extLst>
            </p:cNvPr>
            <p:cNvSpPr/>
            <p:nvPr/>
          </p:nvSpPr>
          <p:spPr>
            <a:xfrm>
              <a:off x="6956027" y="723900"/>
              <a:ext cx="1467974" cy="260367"/>
            </a:xfrm>
            <a:prstGeom prst="round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Ops automation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108BBB9-87BF-4EEA-AB57-A6EBFC02E323}"/>
                </a:ext>
              </a:extLst>
            </p:cNvPr>
            <p:cNvSpPr/>
            <p:nvPr/>
          </p:nvSpPr>
          <p:spPr>
            <a:xfrm>
              <a:off x="6972464" y="1046350"/>
              <a:ext cx="1467974" cy="260367"/>
            </a:xfrm>
            <a:prstGeom prst="round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Application</a:t>
              </a:r>
            </a:p>
          </p:txBody>
        </p:sp>
      </p:grp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485DC04-3D5F-409F-99F1-FC81F9D06395}"/>
              </a:ext>
            </a:extLst>
          </p:cNvPr>
          <p:cNvSpPr/>
          <p:nvPr/>
        </p:nvSpPr>
        <p:spPr>
          <a:xfrm>
            <a:off x="1115083" y="931045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A376CC8-9157-41E7-BBA7-5C8A872A9A73}"/>
              </a:ext>
            </a:extLst>
          </p:cNvPr>
          <p:cNvSpPr/>
          <p:nvPr/>
        </p:nvSpPr>
        <p:spPr>
          <a:xfrm>
            <a:off x="984283" y="347165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AE1E12EA-3CFC-4C4C-A2C3-D1B2EE57B573}"/>
              </a:ext>
            </a:extLst>
          </p:cNvPr>
          <p:cNvSpPr/>
          <p:nvPr/>
        </p:nvSpPr>
        <p:spPr>
          <a:xfrm>
            <a:off x="2832256" y="3995102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13965AA7-7D2F-494F-9F63-D0FF8EEB2403}"/>
              </a:ext>
            </a:extLst>
          </p:cNvPr>
          <p:cNvSpPr/>
          <p:nvPr/>
        </p:nvSpPr>
        <p:spPr>
          <a:xfrm>
            <a:off x="7328496" y="369006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69CE58E3-97D3-44E3-8238-AE4396F3A4B6}"/>
              </a:ext>
            </a:extLst>
          </p:cNvPr>
          <p:cNvSpPr/>
          <p:nvPr/>
        </p:nvSpPr>
        <p:spPr>
          <a:xfrm>
            <a:off x="2514424" y="2672635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2F75D8BE-CD30-4FE4-8842-59445BF41FCD}"/>
              </a:ext>
            </a:extLst>
          </p:cNvPr>
          <p:cNvSpPr/>
          <p:nvPr/>
        </p:nvSpPr>
        <p:spPr>
          <a:xfrm>
            <a:off x="879453" y="1777523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145FBCE-1AC6-4A8D-927B-B2B43AFE3A1B}"/>
              </a:ext>
            </a:extLst>
          </p:cNvPr>
          <p:cNvSpPr/>
          <p:nvPr/>
        </p:nvSpPr>
        <p:spPr>
          <a:xfrm>
            <a:off x="2509579" y="3282446"/>
            <a:ext cx="507895" cy="26036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Ops</a:t>
            </a: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C701B2FF-CA08-482C-80D2-9D36E8B559A9}"/>
              </a:ext>
            </a:extLst>
          </p:cNvPr>
          <p:cNvSpPr/>
          <p:nvPr/>
        </p:nvSpPr>
        <p:spPr>
          <a:xfrm>
            <a:off x="2873159" y="3124924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392643A1-8C33-41A3-AD65-AAB52745C30F}"/>
              </a:ext>
            </a:extLst>
          </p:cNvPr>
          <p:cNvSpPr/>
          <p:nvPr/>
        </p:nvSpPr>
        <p:spPr>
          <a:xfrm>
            <a:off x="941826" y="1424262"/>
            <a:ext cx="507895" cy="26036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App</a:t>
            </a:r>
          </a:p>
        </p:txBody>
      </p:sp>
      <p:pic>
        <p:nvPicPr>
          <p:cNvPr id="64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A4A091D8-5560-4DB4-909B-BE77DBC75B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0714" y="4439381"/>
            <a:ext cx="555922" cy="230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Arrow: Right 64">
            <a:extLst>
              <a:ext uri="{FF2B5EF4-FFF2-40B4-BE49-F238E27FC236}">
                <a16:creationId xmlns:a16="http://schemas.microsoft.com/office/drawing/2014/main" id="{E2C528C9-480B-4E47-A0EA-32B526BDC962}"/>
              </a:ext>
            </a:extLst>
          </p:cNvPr>
          <p:cNvSpPr/>
          <p:nvPr/>
        </p:nvSpPr>
        <p:spPr>
          <a:xfrm rot="14949889">
            <a:off x="5873357" y="3933870"/>
            <a:ext cx="760727" cy="21201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4492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Public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Managed</a:t>
            </a:r>
            <a:br>
              <a:rPr lang="nl-NL" dirty="0"/>
            </a:br>
            <a:r>
              <a:rPr lang="nl-NL" dirty="0"/>
              <a:t>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6A38767-C4DE-4497-862C-38A749143EF2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C73353-685D-478F-91E0-E82F17296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2B77BC5-B3D4-405B-8CA7-FF42596AC7A2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2EF89880-AAB3-4FCD-BECD-05FF6A306EDC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0CF7AA27-8335-4A1A-872F-51626295CBA2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478183C9-F598-428C-92DC-5C3950D90693}"/>
              </a:ext>
            </a:extLst>
          </p:cNvPr>
          <p:cNvSpPr/>
          <p:nvPr/>
        </p:nvSpPr>
        <p:spPr>
          <a:xfrm>
            <a:off x="6236655" y="3245584"/>
            <a:ext cx="1043428" cy="389167"/>
          </a:xfrm>
          <a:prstGeom prst="wedgeRoundRectCallout">
            <a:avLst>
              <a:gd name="adj1" fmla="val 20488"/>
              <a:gd name="adj2" fmla="val 1499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Container Image </a:t>
            </a:r>
            <a:r>
              <a:rPr lang="nl-NL" sz="900" dirty="0" err="1">
                <a:solidFill>
                  <a:schemeClr val="dk1"/>
                </a:solidFill>
              </a:rPr>
              <a:t>Registry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0" name="Speech Bubble: Rectangle with Corners Rounded 59">
            <a:extLst>
              <a:ext uri="{FF2B5EF4-FFF2-40B4-BE49-F238E27FC236}">
                <a16:creationId xmlns:a16="http://schemas.microsoft.com/office/drawing/2014/main" id="{0DD68046-9C50-4488-BE1F-026FAE619D9A}"/>
              </a:ext>
            </a:extLst>
          </p:cNvPr>
          <p:cNvSpPr/>
          <p:nvPr/>
        </p:nvSpPr>
        <p:spPr>
          <a:xfrm>
            <a:off x="7602328" y="3245584"/>
            <a:ext cx="1043428" cy="389167"/>
          </a:xfrm>
          <a:prstGeom prst="wedgeRoundRectCallout">
            <a:avLst>
              <a:gd name="adj1" fmla="val 765"/>
              <a:gd name="adj2" fmla="val 11363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Central </a:t>
            </a:r>
            <a:r>
              <a:rPr lang="nl-NL" sz="900" dirty="0" err="1">
                <a:solidFill>
                  <a:schemeClr val="dk1"/>
                </a:solidFill>
              </a:rPr>
              <a:t>Logging</a:t>
            </a:r>
            <a:r>
              <a:rPr lang="nl-NL" sz="900" dirty="0">
                <a:solidFill>
                  <a:schemeClr val="dk1"/>
                </a:solidFill>
              </a:rPr>
              <a:t> Service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4D2F09D-67F5-4CA6-BC4D-34458ACC0031}"/>
              </a:ext>
            </a:extLst>
          </p:cNvPr>
          <p:cNvSpPr/>
          <p:nvPr/>
        </p:nvSpPr>
        <p:spPr>
          <a:xfrm>
            <a:off x="7561164" y="417242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62" name="Graphic 106">
            <a:extLst>
              <a:ext uri="{FF2B5EF4-FFF2-40B4-BE49-F238E27FC236}">
                <a16:creationId xmlns:a16="http://schemas.microsoft.com/office/drawing/2014/main" id="{251C6D1F-9B83-42BD-A7E5-E613DE98A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755164" y="3763143"/>
            <a:ext cx="496952" cy="49695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2B035FE-3B1E-4A23-BF9F-B505AB2DC4CC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3461C031-44B0-4964-84DB-2EEE02D0A9B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65" name="Rectangle 64">
            <a:extLst>
              <a:ext uri="{FF2B5EF4-FFF2-40B4-BE49-F238E27FC236}">
                <a16:creationId xmlns:a16="http://schemas.microsoft.com/office/drawing/2014/main" id="{67E34ACA-DAAB-4B7A-AECE-92A25B89A54C}"/>
              </a:ext>
            </a:extLst>
          </p:cNvPr>
          <p:cNvSpPr/>
          <p:nvPr/>
        </p:nvSpPr>
        <p:spPr>
          <a:xfrm>
            <a:off x="3142478" y="396923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FAD46A8E-D772-431C-BBBB-0BB1002BF9E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260420" y="3514667"/>
            <a:ext cx="496952" cy="496952"/>
          </a:xfrm>
          <a:prstGeom prst="rect">
            <a:avLst/>
          </a:prstGeom>
        </p:spPr>
      </p:pic>
      <p:pic>
        <p:nvPicPr>
          <p:cNvPr id="67" name="Graphic 66">
            <a:extLst>
              <a:ext uri="{FF2B5EF4-FFF2-40B4-BE49-F238E27FC236}">
                <a16:creationId xmlns:a16="http://schemas.microsoft.com/office/drawing/2014/main" id="{941FCE17-4AF9-49C8-9887-B2FDB222D98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8" name="Graphic 67">
            <a:extLst>
              <a:ext uri="{FF2B5EF4-FFF2-40B4-BE49-F238E27FC236}">
                <a16:creationId xmlns:a16="http://schemas.microsoft.com/office/drawing/2014/main" id="{BACC56FE-D397-4D01-A8CF-31C6D248EBF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3675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3886DC-09EE-4E56-97D8-3F49D8A2F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100BEB-CBDA-4EC9-A97F-DF0C5B519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6623999" cy="3780000"/>
          </a:xfrm>
        </p:spPr>
        <p:txBody>
          <a:bodyPr/>
          <a:lstStyle/>
          <a:p>
            <a:r>
              <a:rPr lang="nl-NL" dirty="0"/>
              <a:t>Handle HTTP calls:</a:t>
            </a:r>
          </a:p>
          <a:p>
            <a:pPr lvl="1"/>
            <a:r>
              <a:rPr lang="nl-NL" dirty="0" err="1"/>
              <a:t>Authorize</a:t>
            </a:r>
            <a:endParaRPr lang="nl-NL" dirty="0"/>
          </a:p>
          <a:p>
            <a:pPr lvl="1"/>
            <a:r>
              <a:rPr lang="nl-NL" dirty="0"/>
              <a:t>Route</a:t>
            </a:r>
          </a:p>
          <a:p>
            <a:pPr lvl="1"/>
            <a:r>
              <a:rPr lang="nl-NL" dirty="0"/>
              <a:t>Map</a:t>
            </a:r>
          </a:p>
          <a:p>
            <a:pPr lvl="1"/>
            <a:r>
              <a:rPr lang="nl-NL" dirty="0" err="1"/>
              <a:t>Transform</a:t>
            </a:r>
            <a:endParaRPr lang="nl-NL" dirty="0"/>
          </a:p>
          <a:p>
            <a:pPr lvl="1"/>
            <a:r>
              <a:rPr lang="nl-NL" dirty="0" err="1"/>
              <a:t>Observer</a:t>
            </a:r>
            <a:endParaRPr lang="nl-NL" dirty="0"/>
          </a:p>
          <a:p>
            <a:pPr lvl="2"/>
            <a:r>
              <a:rPr lang="nl-NL" dirty="0"/>
              <a:t>Monitor</a:t>
            </a:r>
          </a:p>
          <a:p>
            <a:pPr lvl="2"/>
            <a:r>
              <a:rPr lang="nl-NL" dirty="0"/>
              <a:t>Audit</a:t>
            </a:r>
          </a:p>
          <a:p>
            <a:pPr lvl="2"/>
            <a:r>
              <a:rPr lang="nl-NL" dirty="0"/>
              <a:t>Log</a:t>
            </a:r>
          </a:p>
          <a:p>
            <a:pPr marL="180000" lvl="1" indent="0">
              <a:buNone/>
            </a:pP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82959-CC61-438F-A011-FA06A3F8C80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F2FAC98-D8BC-444B-A060-0EAF15A03DE0}"/>
              </a:ext>
            </a:extLst>
          </p:cNvPr>
          <p:cNvSpPr/>
          <p:nvPr/>
        </p:nvSpPr>
        <p:spPr>
          <a:xfrm>
            <a:off x="4940753" y="1271468"/>
            <a:ext cx="2294223" cy="3302955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D7797CF-BD5F-4BEA-B22D-5C6A1A1C8531}"/>
              </a:ext>
            </a:extLst>
          </p:cNvPr>
          <p:cNvSpPr/>
          <p:nvPr/>
        </p:nvSpPr>
        <p:spPr>
          <a:xfrm>
            <a:off x="4511164" y="2565774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FA17FB-C75F-470E-B654-5D613B36C08F}"/>
              </a:ext>
            </a:extLst>
          </p:cNvPr>
          <p:cNvSpPr txBox="1"/>
          <p:nvPr/>
        </p:nvSpPr>
        <p:spPr>
          <a:xfrm>
            <a:off x="4452007" y="2713160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4A4DBB-A865-4AFC-B9B7-B68D8CF19A97}"/>
              </a:ext>
            </a:extLst>
          </p:cNvPr>
          <p:cNvSpPr txBox="1"/>
          <p:nvPr/>
        </p:nvSpPr>
        <p:spPr>
          <a:xfrm>
            <a:off x="5309459" y="4600041"/>
            <a:ext cx="180369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050" dirty="0"/>
              <a:t>Oracle Cloud </a:t>
            </a:r>
            <a:r>
              <a:rPr lang="nl-NL" sz="1050" dirty="0" err="1"/>
              <a:t>Infrastructure</a:t>
            </a:r>
            <a:endParaRPr lang="en-NL" sz="105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D1CADB-CA89-4249-887D-C7AA465B08E8}"/>
              </a:ext>
            </a:extLst>
          </p:cNvPr>
          <p:cNvSpPr/>
          <p:nvPr/>
        </p:nvSpPr>
        <p:spPr>
          <a:xfrm>
            <a:off x="7464726" y="2713161"/>
            <a:ext cx="1525447" cy="99725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7D12EF-0FC3-44EB-A1C4-71A47F0994F9}"/>
              </a:ext>
            </a:extLst>
          </p:cNvPr>
          <p:cNvSpPr txBox="1"/>
          <p:nvPr/>
        </p:nvSpPr>
        <p:spPr>
          <a:xfrm>
            <a:off x="7596798" y="2977249"/>
            <a:ext cx="12613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3rd party HTTP </a:t>
            </a:r>
            <a:r>
              <a:rPr lang="nl-NL" sz="1100" dirty="0" err="1">
                <a:solidFill>
                  <a:srgbClr val="FFFFFF"/>
                </a:solidFill>
              </a:rPr>
              <a:t>endpoint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1E207C8-268C-4B14-BF5D-E3B6CB576EA1}"/>
              </a:ext>
            </a:extLst>
          </p:cNvPr>
          <p:cNvSpPr/>
          <p:nvPr/>
        </p:nvSpPr>
        <p:spPr>
          <a:xfrm>
            <a:off x="6220889" y="1845537"/>
            <a:ext cx="737409" cy="48683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96583BF-18F5-4CC2-AB5C-D87CE480515C}"/>
              </a:ext>
            </a:extLst>
          </p:cNvPr>
          <p:cNvSpPr txBox="1"/>
          <p:nvPr/>
        </p:nvSpPr>
        <p:spPr>
          <a:xfrm>
            <a:off x="6220889" y="1960429"/>
            <a:ext cx="73740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Function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79F924-D13A-46B7-8799-2715CECBEE04}"/>
              </a:ext>
            </a:extLst>
          </p:cNvPr>
          <p:cNvSpPr/>
          <p:nvPr/>
        </p:nvSpPr>
        <p:spPr>
          <a:xfrm>
            <a:off x="5405757" y="2785029"/>
            <a:ext cx="359350" cy="28998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3D767-DFAE-44EB-AA4F-0398BDD08FF3}"/>
              </a:ext>
            </a:extLst>
          </p:cNvPr>
          <p:cNvSpPr txBox="1"/>
          <p:nvPr/>
        </p:nvSpPr>
        <p:spPr>
          <a:xfrm>
            <a:off x="5216726" y="2810645"/>
            <a:ext cx="73740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>
                <a:solidFill>
                  <a:srgbClr val="FFFFFF"/>
                </a:solidFill>
              </a:rPr>
              <a:t>Stock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C768DD6-9C38-49E9-9D4B-0B3AA096D3FA}"/>
              </a:ext>
            </a:extLst>
          </p:cNvPr>
          <p:cNvCxnSpPr>
            <a:cxnSpLocks/>
          </p:cNvCxnSpPr>
          <p:nvPr/>
        </p:nvCxnSpPr>
        <p:spPr>
          <a:xfrm flipV="1">
            <a:off x="5309459" y="2146990"/>
            <a:ext cx="911430" cy="52176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D9513DF-780D-493C-91BD-CF961585A61A}"/>
              </a:ext>
            </a:extLst>
          </p:cNvPr>
          <p:cNvCxnSpPr>
            <a:cxnSpLocks/>
            <a:stCxn id="14" idx="1"/>
          </p:cNvCxnSpPr>
          <p:nvPr/>
        </p:nvCxnSpPr>
        <p:spPr>
          <a:xfrm>
            <a:off x="5216726" y="2926061"/>
            <a:ext cx="189030" cy="4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3413D365-1A19-48BA-944D-423DD50B013E}"/>
              </a:ext>
            </a:extLst>
          </p:cNvPr>
          <p:cNvCxnSpPr>
            <a:cxnSpLocks/>
          </p:cNvCxnSpPr>
          <p:nvPr/>
        </p:nvCxnSpPr>
        <p:spPr>
          <a:xfrm>
            <a:off x="5309459" y="3125657"/>
            <a:ext cx="2155267" cy="4369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F21E62C-848E-451E-8313-FE4CF806A258}"/>
              </a:ext>
            </a:extLst>
          </p:cNvPr>
          <p:cNvSpPr/>
          <p:nvPr/>
        </p:nvSpPr>
        <p:spPr>
          <a:xfrm>
            <a:off x="5793027" y="3710412"/>
            <a:ext cx="855724" cy="77902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1119E5-256F-4F7B-9336-53C4123D79C8}"/>
              </a:ext>
            </a:extLst>
          </p:cNvPr>
          <p:cNvSpPr txBox="1"/>
          <p:nvPr/>
        </p:nvSpPr>
        <p:spPr>
          <a:xfrm>
            <a:off x="5852185" y="3865486"/>
            <a:ext cx="73740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900" dirty="0" err="1">
                <a:solidFill>
                  <a:srgbClr val="FFFFFF"/>
                </a:solidFill>
              </a:rPr>
              <a:t>Any</a:t>
            </a:r>
            <a:r>
              <a:rPr lang="nl-NL" sz="900" dirty="0">
                <a:solidFill>
                  <a:srgbClr val="FFFFFF"/>
                </a:solidFill>
              </a:rPr>
              <a:t> HTTP </a:t>
            </a:r>
            <a:r>
              <a:rPr lang="nl-NL" sz="900" dirty="0" err="1">
                <a:solidFill>
                  <a:srgbClr val="FFFFFF"/>
                </a:solidFill>
              </a:rPr>
              <a:t>Endpoint</a:t>
            </a:r>
            <a:r>
              <a:rPr lang="nl-NL" sz="900" dirty="0">
                <a:solidFill>
                  <a:srgbClr val="FFFFFF"/>
                </a:solidFill>
              </a:rPr>
              <a:t> on OCI</a:t>
            </a:r>
            <a:endParaRPr lang="en-NL" sz="900" dirty="0">
              <a:solidFill>
                <a:srgbClr val="FFFFFF"/>
              </a:solidFill>
            </a:endParaRP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444460-B615-40A0-BD9E-67DB78D63304}"/>
              </a:ext>
            </a:extLst>
          </p:cNvPr>
          <p:cNvCxnSpPr>
            <a:cxnSpLocks/>
            <a:endCxn id="18" idx="1"/>
          </p:cNvCxnSpPr>
          <p:nvPr/>
        </p:nvCxnSpPr>
        <p:spPr>
          <a:xfrm rot="16200000" flipH="1">
            <a:off x="5091346" y="3398244"/>
            <a:ext cx="815997" cy="58736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9B72F467-2E5D-46CB-95D2-6B6ACAF13C5B}"/>
              </a:ext>
            </a:extLst>
          </p:cNvPr>
          <p:cNvSpPr/>
          <p:nvPr/>
        </p:nvSpPr>
        <p:spPr>
          <a:xfrm>
            <a:off x="6685491" y="4101302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77797B-C16B-4A98-A6C1-DE9C32B1AF50}"/>
              </a:ext>
            </a:extLst>
          </p:cNvPr>
          <p:cNvSpPr txBox="1"/>
          <p:nvPr/>
        </p:nvSpPr>
        <p:spPr>
          <a:xfrm>
            <a:off x="6661551" y="4098629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OIC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49B21D3-D0DB-4E01-80FC-22D9B8290EF6}"/>
              </a:ext>
            </a:extLst>
          </p:cNvPr>
          <p:cNvSpPr/>
          <p:nvPr/>
        </p:nvSpPr>
        <p:spPr>
          <a:xfrm>
            <a:off x="6687213" y="3828143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CD357DE-5776-423E-92FB-05CFB25B46FC}"/>
              </a:ext>
            </a:extLst>
          </p:cNvPr>
          <p:cNvSpPr txBox="1"/>
          <p:nvPr/>
        </p:nvSpPr>
        <p:spPr>
          <a:xfrm>
            <a:off x="6663273" y="3839615"/>
            <a:ext cx="3815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OKE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85DD03-9A24-45D8-95C5-730213F98CF4}"/>
              </a:ext>
            </a:extLst>
          </p:cNvPr>
          <p:cNvSpPr/>
          <p:nvPr/>
        </p:nvSpPr>
        <p:spPr>
          <a:xfrm>
            <a:off x="6687621" y="3562204"/>
            <a:ext cx="359350" cy="242251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7FF654-8DA4-48E3-9604-563AC52308CC}"/>
              </a:ext>
            </a:extLst>
          </p:cNvPr>
          <p:cNvSpPr txBox="1"/>
          <p:nvPr/>
        </p:nvSpPr>
        <p:spPr>
          <a:xfrm>
            <a:off x="6663681" y="3573675"/>
            <a:ext cx="35935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800" dirty="0">
                <a:solidFill>
                  <a:srgbClr val="FFFFFF"/>
                </a:solidFill>
              </a:rPr>
              <a:t>VM</a:t>
            </a:r>
            <a:endParaRPr lang="en-NL" sz="8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4024EAB-7AF9-4DA2-B239-775266207C04}"/>
              </a:ext>
            </a:extLst>
          </p:cNvPr>
          <p:cNvSpPr/>
          <p:nvPr/>
        </p:nvSpPr>
        <p:spPr>
          <a:xfrm>
            <a:off x="6688649" y="4336526"/>
            <a:ext cx="359350" cy="216634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7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FBC58AA-2FC7-4939-AB74-64D8C14B087D}"/>
              </a:ext>
            </a:extLst>
          </p:cNvPr>
          <p:cNvSpPr txBox="1"/>
          <p:nvPr/>
        </p:nvSpPr>
        <p:spPr>
          <a:xfrm>
            <a:off x="6664709" y="4333855"/>
            <a:ext cx="359350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700" dirty="0">
                <a:solidFill>
                  <a:srgbClr val="FFFFFF"/>
                </a:solidFill>
              </a:rPr>
              <a:t>…</a:t>
            </a:r>
            <a:endParaRPr lang="en-NL" sz="700" dirty="0">
              <a:solidFill>
                <a:srgbClr val="FFFFFF"/>
              </a:solidFill>
            </a:endParaRP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60C266ED-39C0-4775-A407-F6C440A4BEBF}"/>
              </a:ext>
            </a:extLst>
          </p:cNvPr>
          <p:cNvSpPr/>
          <p:nvPr/>
        </p:nvSpPr>
        <p:spPr>
          <a:xfrm>
            <a:off x="2909576" y="2615281"/>
            <a:ext cx="930012" cy="657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2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2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2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7C785FC-6F32-461D-9CB3-67AA6DEF699C}"/>
              </a:ext>
            </a:extLst>
          </p:cNvPr>
          <p:cNvCxnSpPr>
            <a:cxnSpLocks/>
            <a:stCxn id="29" idx="3"/>
            <a:endCxn id="7" idx="1"/>
          </p:cNvCxnSpPr>
          <p:nvPr/>
        </p:nvCxnSpPr>
        <p:spPr>
          <a:xfrm flipV="1">
            <a:off x="3839588" y="2920909"/>
            <a:ext cx="612419" cy="232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990522A8-1E86-4695-9ABC-9BC054F1ED79}"/>
              </a:ext>
            </a:extLst>
          </p:cNvPr>
          <p:cNvSpPr/>
          <p:nvPr/>
        </p:nvSpPr>
        <p:spPr>
          <a:xfrm>
            <a:off x="2644727" y="397300"/>
            <a:ext cx="2019349" cy="1563128"/>
          </a:xfrm>
          <a:prstGeom prst="wedgeRectCallout">
            <a:avLst>
              <a:gd name="adj1" fmla="val 62230"/>
              <a:gd name="adj2" fmla="val 10086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9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7E51119-1236-42F0-A77A-ED404C289B79}"/>
              </a:ext>
            </a:extLst>
          </p:cNvPr>
          <p:cNvSpPr txBox="1"/>
          <p:nvPr/>
        </p:nvSpPr>
        <p:spPr>
          <a:xfrm>
            <a:off x="2584063" y="393294"/>
            <a:ext cx="201208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900" dirty="0" err="1"/>
              <a:t>Expose</a:t>
            </a:r>
            <a:r>
              <a:rPr lang="nl-NL" sz="900" dirty="0"/>
              <a:t> private </a:t>
            </a:r>
            <a:r>
              <a:rPr lang="nl-NL" sz="900" dirty="0" err="1"/>
              <a:t>endpoints</a:t>
            </a:r>
            <a:r>
              <a:rPr lang="nl-NL" sz="900" dirty="0"/>
              <a:t> </a:t>
            </a:r>
            <a:r>
              <a:rPr lang="nl-NL" sz="900" dirty="0" err="1"/>
              <a:t>publicly</a:t>
            </a:r>
            <a:endParaRPr lang="nl-NL" sz="900" dirty="0"/>
          </a:p>
          <a:p>
            <a:pPr defTabSz="914378"/>
            <a:r>
              <a:rPr lang="nl-NL" sz="900" dirty="0" err="1"/>
              <a:t>Stable</a:t>
            </a:r>
            <a:r>
              <a:rPr lang="nl-NL" sz="900" dirty="0"/>
              <a:t> (public) </a:t>
            </a:r>
            <a:r>
              <a:rPr lang="nl-NL" sz="900" dirty="0" err="1"/>
              <a:t>endpoints</a:t>
            </a:r>
            <a:endParaRPr lang="nl-NL" sz="900" dirty="0"/>
          </a:p>
          <a:p>
            <a:pPr defTabSz="914378"/>
            <a:r>
              <a:rPr lang="nl-NL" sz="900" dirty="0"/>
              <a:t>Routing (</a:t>
            </a:r>
            <a:r>
              <a:rPr lang="nl-NL" sz="900" dirty="0" err="1"/>
              <a:t>verb</a:t>
            </a:r>
            <a:r>
              <a:rPr lang="nl-NL" sz="900" dirty="0"/>
              <a:t> &amp; wildcard </a:t>
            </a:r>
            <a:r>
              <a:rPr lang="nl-NL" sz="900" dirty="0" err="1"/>
              <a:t>based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Parameter </a:t>
            </a:r>
            <a:r>
              <a:rPr lang="nl-NL" sz="900" dirty="0" err="1"/>
              <a:t>and</a:t>
            </a:r>
            <a:r>
              <a:rPr lang="nl-NL" sz="900" dirty="0"/>
              <a:t> Header </a:t>
            </a:r>
            <a:r>
              <a:rPr lang="nl-NL" sz="900" dirty="0" err="1"/>
              <a:t>mapping</a:t>
            </a:r>
            <a:endParaRPr lang="nl-NL" sz="900" dirty="0"/>
          </a:p>
          <a:p>
            <a:pPr defTabSz="914378"/>
            <a:r>
              <a:rPr lang="nl-NL" sz="900" dirty="0"/>
              <a:t>Request </a:t>
            </a:r>
            <a:r>
              <a:rPr lang="nl-NL" sz="900" dirty="0" err="1"/>
              <a:t>Policies</a:t>
            </a:r>
            <a:endParaRPr lang="nl-NL" sz="900" dirty="0"/>
          </a:p>
          <a:p>
            <a:pPr defTabSz="914378"/>
            <a:r>
              <a:rPr lang="nl-NL" sz="900" dirty="0" err="1"/>
              <a:t>Rate</a:t>
            </a:r>
            <a:r>
              <a:rPr lang="nl-NL" sz="900" dirty="0"/>
              <a:t> </a:t>
            </a:r>
            <a:r>
              <a:rPr lang="nl-NL" sz="900" dirty="0" err="1"/>
              <a:t>limiting</a:t>
            </a:r>
            <a:r>
              <a:rPr lang="nl-NL" sz="900" dirty="0"/>
              <a:t> (per client &amp; </a:t>
            </a:r>
            <a:r>
              <a:rPr lang="nl-NL" sz="900" dirty="0" err="1"/>
              <a:t>general</a:t>
            </a:r>
            <a:r>
              <a:rPr lang="nl-NL" sz="900" dirty="0"/>
              <a:t>)</a:t>
            </a:r>
          </a:p>
          <a:p>
            <a:pPr defTabSz="914378"/>
            <a:r>
              <a:rPr lang="nl-NL" sz="900" dirty="0"/>
              <a:t>CORS (for direct web client access)</a:t>
            </a:r>
          </a:p>
          <a:p>
            <a:pPr defTabSz="914378"/>
            <a:r>
              <a:rPr lang="nl-NL" sz="900" dirty="0" err="1"/>
              <a:t>Metrics</a:t>
            </a:r>
            <a:r>
              <a:rPr lang="nl-NL" sz="900" dirty="0"/>
              <a:t> Monitoring &amp; </a:t>
            </a:r>
            <a:r>
              <a:rPr lang="nl-NL" sz="900" dirty="0" err="1"/>
              <a:t>Logging</a:t>
            </a:r>
            <a:endParaRPr lang="nl-NL" sz="900" dirty="0"/>
          </a:p>
          <a:p>
            <a:pPr defTabSz="914378"/>
            <a:r>
              <a:rPr lang="nl-NL" sz="900" dirty="0" err="1"/>
              <a:t>Authentication</a:t>
            </a:r>
            <a:r>
              <a:rPr lang="nl-NL" sz="900" dirty="0"/>
              <a:t> &amp; </a:t>
            </a:r>
            <a:r>
              <a:rPr lang="nl-NL" sz="900" dirty="0" err="1"/>
              <a:t>Validation</a:t>
            </a:r>
            <a:endParaRPr lang="nl-NL" sz="900" dirty="0"/>
          </a:p>
          <a:p>
            <a:pPr defTabSz="914378"/>
            <a:r>
              <a:rPr lang="nl-NL" sz="900" dirty="0" err="1"/>
              <a:t>Transform</a:t>
            </a:r>
            <a:r>
              <a:rPr lang="nl-NL" sz="900" dirty="0"/>
              <a:t> headers &amp; parameters </a:t>
            </a:r>
            <a:br>
              <a:rPr lang="nl-NL" sz="900" dirty="0"/>
            </a:br>
            <a:r>
              <a:rPr lang="nl-NL" sz="900" dirty="0"/>
              <a:t>in </a:t>
            </a:r>
            <a:r>
              <a:rPr lang="nl-NL" sz="900" dirty="0" err="1"/>
              <a:t>requests</a:t>
            </a:r>
            <a:r>
              <a:rPr lang="nl-NL" sz="900" dirty="0"/>
              <a:t> &amp; </a:t>
            </a:r>
            <a:r>
              <a:rPr lang="nl-NL" sz="900"/>
              <a:t>headers in responses</a:t>
            </a:r>
            <a:endParaRPr lang="nl-NL" sz="900" dirty="0"/>
          </a:p>
          <a:p>
            <a:pPr defTabSz="914378"/>
            <a:endParaRPr lang="en-NL" sz="900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C5D9E2FD-4861-4B1A-A716-5E640AA0B902}"/>
              </a:ext>
            </a:extLst>
          </p:cNvPr>
          <p:cNvSpPr/>
          <p:nvPr/>
        </p:nvSpPr>
        <p:spPr>
          <a:xfrm>
            <a:off x="2386083" y="4108762"/>
            <a:ext cx="3037187" cy="731707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E457F36-D66A-4C71-90E3-0C6079454919}"/>
              </a:ext>
            </a:extLst>
          </p:cNvPr>
          <p:cNvSpPr/>
          <p:nvPr/>
        </p:nvSpPr>
        <p:spPr>
          <a:xfrm>
            <a:off x="3960332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A9160FE-7FB1-45F4-9DA5-5381D35CA9B6}"/>
              </a:ext>
            </a:extLst>
          </p:cNvPr>
          <p:cNvSpPr/>
          <p:nvPr/>
        </p:nvSpPr>
        <p:spPr>
          <a:xfrm>
            <a:off x="3392147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BCA2530-859C-4EB7-828A-00B1B7E7A44F}"/>
              </a:ext>
            </a:extLst>
          </p:cNvPr>
          <p:cNvSpPr/>
          <p:nvPr/>
        </p:nvSpPr>
        <p:spPr>
          <a:xfrm>
            <a:off x="2817539" y="449132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37" name="Graphic 90">
            <a:extLst>
              <a:ext uri="{FF2B5EF4-FFF2-40B4-BE49-F238E27FC236}">
                <a16:creationId xmlns:a16="http://schemas.microsoft.com/office/drawing/2014/main" id="{818291CD-7F08-4371-8C14-26F177BC2D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0453" y="4082040"/>
            <a:ext cx="465699" cy="465699"/>
          </a:xfrm>
          <a:prstGeom prst="rect">
            <a:avLst/>
          </a:prstGeom>
        </p:spPr>
      </p:pic>
      <p:pic>
        <p:nvPicPr>
          <p:cNvPr id="38" name="Graphic 106">
            <a:extLst>
              <a:ext uri="{FF2B5EF4-FFF2-40B4-BE49-F238E27FC236}">
                <a16:creationId xmlns:a16="http://schemas.microsoft.com/office/drawing/2014/main" id="{EB2C9D82-CCC4-4D97-951F-F13CC30370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11539" y="4082040"/>
            <a:ext cx="496952" cy="496952"/>
          </a:xfrm>
          <a:prstGeom prst="rect">
            <a:avLst/>
          </a:prstGeom>
        </p:spPr>
      </p:pic>
      <p:pic>
        <p:nvPicPr>
          <p:cNvPr id="39" name="Graphic 8">
            <a:extLst>
              <a:ext uri="{FF2B5EF4-FFF2-40B4-BE49-F238E27FC236}">
                <a16:creationId xmlns:a16="http://schemas.microsoft.com/office/drawing/2014/main" id="{49390F0B-1105-478F-8C23-266A8453E3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41167" y="4082040"/>
            <a:ext cx="507902" cy="507902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6D1664CA-447F-4E55-BE22-0344C19DD343}"/>
              </a:ext>
            </a:extLst>
          </p:cNvPr>
          <p:cNvSpPr/>
          <p:nvPr/>
        </p:nvSpPr>
        <p:spPr>
          <a:xfrm>
            <a:off x="4493830" y="3033285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484B3A31-B996-4259-BD97-BBAF16AE2B8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637878" y="2615281"/>
            <a:ext cx="496952" cy="496952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495C890D-2054-469D-BA7A-012ED35F89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65654" y="872905"/>
            <a:ext cx="431901" cy="43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552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  <p:bldP spid="13" grpId="0" animBg="1"/>
      <p:bldP spid="14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5" grpId="0" animBg="1"/>
      <p:bldP spid="26" grpId="0"/>
      <p:bldP spid="27" grpId="0" animBg="1"/>
      <p:bldP spid="28" grpId="0"/>
      <p:bldP spid="31" grpId="0" animBg="1"/>
      <p:bldP spid="3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12A13-5814-449E-9CCE-ED144784B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br>
              <a:rPr lang="nl-NL" dirty="0"/>
            </a:br>
            <a:r>
              <a:rPr lang="nl-NL" dirty="0" err="1"/>
              <a:t>Authorizer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0210F-1A8C-4654-A128-E4F1BD78BF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CCA8A-039E-456B-BE19-9A5A0F1C32F3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/>
          <a:lstStyle/>
          <a:p>
            <a:pPr defTabSz="914378"/>
            <a:r>
              <a:rPr lang="en-US" kern="0">
                <a:solidFill>
                  <a:srgbClr val="FFFFFF"/>
                </a:solidFill>
                <a:latin typeface="Arial"/>
                <a:cs typeface="Arial"/>
                <a:sym typeface="Arial"/>
              </a:rPr>
              <a:t>DOAG 2020| Oracle Cloud Native Application Development</a:t>
            </a:r>
            <a:endParaRPr lang="nl-NL" kern="0">
              <a:solidFill>
                <a:srgbClr val="FFFFFF"/>
              </a:solidFill>
              <a:latin typeface="Arial"/>
              <a:cs typeface="Arial"/>
              <a:sym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F8CEBF-8CD1-41F6-A7F7-831ADC271EAF}"/>
              </a:ext>
            </a:extLst>
          </p:cNvPr>
          <p:cNvSpPr/>
          <p:nvPr/>
        </p:nvSpPr>
        <p:spPr>
          <a:xfrm>
            <a:off x="4320654" y="1860218"/>
            <a:ext cx="3256013" cy="2124869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EC1B72-F82B-41D3-99D5-B360F0852BF7}"/>
              </a:ext>
            </a:extLst>
          </p:cNvPr>
          <p:cNvSpPr txBox="1"/>
          <p:nvPr/>
        </p:nvSpPr>
        <p:spPr>
          <a:xfrm>
            <a:off x="3895864" y="2471608"/>
            <a:ext cx="84958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>
                <a:solidFill>
                  <a:srgbClr val="FFFFFF"/>
                </a:solidFill>
              </a:rPr>
              <a:t>API Gateway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08E4B4-AFE3-493D-A7A2-2346D80206DA}"/>
              </a:ext>
            </a:extLst>
          </p:cNvPr>
          <p:cNvSpPr txBox="1"/>
          <p:nvPr/>
        </p:nvSpPr>
        <p:spPr>
          <a:xfrm>
            <a:off x="5550591" y="4024989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8"/>
            <a:r>
              <a:rPr lang="nl-NL" sz="1100" dirty="0"/>
              <a:t>Oracle Cloud </a:t>
            </a:r>
            <a:r>
              <a:rPr lang="nl-NL" sz="1100" dirty="0" err="1"/>
              <a:t>Infrastructure</a:t>
            </a:r>
            <a:endParaRPr lang="en-NL" sz="11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964101-6241-402F-8A4B-948609110E8A}"/>
              </a:ext>
            </a:extLst>
          </p:cNvPr>
          <p:cNvSpPr/>
          <p:nvPr/>
        </p:nvSpPr>
        <p:spPr>
          <a:xfrm>
            <a:off x="6305342" y="2055920"/>
            <a:ext cx="1051243" cy="54666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EA9096-BBF8-4BE9-BE32-A33F8D72DA2C}"/>
              </a:ext>
            </a:extLst>
          </p:cNvPr>
          <p:cNvSpPr txBox="1"/>
          <p:nvPr/>
        </p:nvSpPr>
        <p:spPr>
          <a:xfrm>
            <a:off x="6351822" y="2045681"/>
            <a:ext cx="9582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</a:rPr>
              <a:t>Any</a:t>
            </a:r>
            <a:r>
              <a:rPr lang="nl-NL" sz="1100" dirty="0">
                <a:solidFill>
                  <a:srgbClr val="FFFFFF"/>
                </a:solidFill>
              </a:rPr>
              <a:t> backend</a:t>
            </a:r>
            <a:endParaRPr lang="en-NL" sz="1100" dirty="0">
              <a:solidFill>
                <a:srgbClr val="FFFFFF"/>
              </a:solidFill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E803447-8F13-45FA-A952-336D9CCE2201}"/>
              </a:ext>
            </a:extLst>
          </p:cNvPr>
          <p:cNvSpPr/>
          <p:nvPr/>
        </p:nvSpPr>
        <p:spPr>
          <a:xfrm>
            <a:off x="1681088" y="2067434"/>
            <a:ext cx="1208574" cy="8200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 sz="1100" dirty="0">
                <a:solidFill>
                  <a:srgbClr val="FFFFFF"/>
                </a:solidFill>
                <a:latin typeface="Arial" panose="020B0604020202020204"/>
              </a:rPr>
              <a:t> Service </a:t>
            </a:r>
            <a:r>
              <a:rPr lang="nl-NL" sz="1100" dirty="0" err="1">
                <a:solidFill>
                  <a:srgbClr val="FFFFFF"/>
                </a:solidFill>
                <a:latin typeface="Arial" panose="020B0604020202020204"/>
              </a:rPr>
              <a:t>Invoker</a:t>
            </a:r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72523E-4D76-4313-A88A-314ABD1272F9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889663" y="2473031"/>
            <a:ext cx="1006201" cy="44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E570EBD-D438-4BEA-B5F7-488076C18A6C}"/>
              </a:ext>
            </a:extLst>
          </p:cNvPr>
          <p:cNvSpPr/>
          <p:nvPr/>
        </p:nvSpPr>
        <p:spPr>
          <a:xfrm>
            <a:off x="7210410" y="833954"/>
            <a:ext cx="1797247" cy="1026263"/>
          </a:xfrm>
          <a:prstGeom prst="wedgeRectCallout">
            <a:avLst>
              <a:gd name="adj1" fmla="val -56836"/>
              <a:gd name="adj2" fmla="val 9145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CCEC2E-BC43-4A18-8A73-845DA681E4E3}"/>
              </a:ext>
            </a:extLst>
          </p:cNvPr>
          <p:cNvSpPr txBox="1"/>
          <p:nvPr/>
        </p:nvSpPr>
        <p:spPr>
          <a:xfrm>
            <a:off x="7210411" y="820749"/>
            <a:ext cx="181376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Any</a:t>
            </a:r>
            <a:r>
              <a:rPr lang="nl-NL" sz="1100" dirty="0"/>
              <a:t> backend – HTTP </a:t>
            </a:r>
            <a:r>
              <a:rPr lang="nl-NL" sz="1100" dirty="0" err="1"/>
              <a:t>destination</a:t>
            </a:r>
            <a:r>
              <a:rPr lang="nl-NL" sz="1100" dirty="0"/>
              <a:t>, Oracle </a:t>
            </a:r>
            <a:r>
              <a:rPr lang="nl-NL" sz="1100" dirty="0" err="1"/>
              <a:t>Function</a:t>
            </a:r>
            <a:r>
              <a:rPr lang="nl-NL" sz="1100" dirty="0"/>
              <a:t>, Stock Response –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subject </a:t>
            </a:r>
            <a:r>
              <a:rPr lang="nl-NL" sz="1100" dirty="0" err="1"/>
              <a:t>to</a:t>
            </a:r>
            <a:r>
              <a:rPr lang="nl-NL" sz="1100" dirty="0"/>
              <a:t> </a:t>
            </a:r>
            <a:r>
              <a:rPr lang="nl-NL" sz="1100" dirty="0" err="1"/>
              <a:t>an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endParaRPr lang="nl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77A56EE-67AA-42A9-A7CC-4EA0F452A540}"/>
              </a:ext>
            </a:extLst>
          </p:cNvPr>
          <p:cNvCxnSpPr>
            <a:cxnSpLocks/>
          </p:cNvCxnSpPr>
          <p:nvPr/>
        </p:nvCxnSpPr>
        <p:spPr>
          <a:xfrm flipV="1">
            <a:off x="4799796" y="2451722"/>
            <a:ext cx="909656" cy="127117"/>
          </a:xfrm>
          <a:prstGeom prst="bentConnector3">
            <a:avLst/>
          </a:prstGeom>
          <a:ln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3A645A26-F119-4D62-A957-8064FC9282A9}"/>
              </a:ext>
            </a:extLst>
          </p:cNvPr>
          <p:cNvSpPr/>
          <p:nvPr/>
        </p:nvSpPr>
        <p:spPr>
          <a:xfrm>
            <a:off x="5550591" y="3269132"/>
            <a:ext cx="958282" cy="6069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2CACB7-15AE-4359-A5C0-BF921FBF570E}"/>
              </a:ext>
            </a:extLst>
          </p:cNvPr>
          <p:cNvSpPr txBox="1"/>
          <p:nvPr/>
        </p:nvSpPr>
        <p:spPr>
          <a:xfrm>
            <a:off x="5501352" y="3324628"/>
            <a:ext cx="10512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dirty="0" err="1">
                <a:solidFill>
                  <a:srgbClr val="FFFFFF"/>
                </a:solidFill>
              </a:rPr>
              <a:t>Authorizer</a:t>
            </a:r>
            <a:r>
              <a:rPr lang="nl-NL" dirty="0">
                <a:solidFill>
                  <a:srgbClr val="FFFFFF"/>
                </a:solidFill>
              </a:rPr>
              <a:t> </a:t>
            </a:r>
            <a:r>
              <a:rPr lang="nl-NL" dirty="0" err="1">
                <a:solidFill>
                  <a:srgbClr val="FFFFFF"/>
                </a:solidFill>
              </a:rPr>
              <a:t>Function</a:t>
            </a:r>
            <a:endParaRPr lang="nl-NL" dirty="0">
              <a:solidFill>
                <a:srgbClr val="FFFFFF"/>
              </a:solidFill>
            </a:endParaRP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ED1DD3AE-2811-48A9-A27C-8A9C07D0D6F4}"/>
              </a:ext>
            </a:extLst>
          </p:cNvPr>
          <p:cNvSpPr/>
          <p:nvPr/>
        </p:nvSpPr>
        <p:spPr>
          <a:xfrm>
            <a:off x="3020002" y="3701115"/>
            <a:ext cx="1511804" cy="792391"/>
          </a:xfrm>
          <a:prstGeom prst="wedgeRectCallout">
            <a:avLst>
              <a:gd name="adj1" fmla="val 121595"/>
              <a:gd name="adj2" fmla="val -395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FFE613-00A0-4E44-B8F4-F8C1F0B36E70}"/>
              </a:ext>
            </a:extLst>
          </p:cNvPr>
          <p:cNvSpPr txBox="1"/>
          <p:nvPr/>
        </p:nvSpPr>
        <p:spPr>
          <a:xfrm>
            <a:off x="3020002" y="3756551"/>
            <a:ext cx="15118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that</a:t>
            </a:r>
            <a:r>
              <a:rPr lang="nl-NL" sz="1100" dirty="0"/>
              <a:t> </a:t>
            </a:r>
            <a:r>
              <a:rPr lang="nl-NL" sz="1100" dirty="0" err="1"/>
              <a:t>allows</a:t>
            </a:r>
            <a:r>
              <a:rPr lang="nl-NL" sz="1100" dirty="0"/>
              <a:t> or </a:t>
            </a:r>
            <a:r>
              <a:rPr lang="nl-NL" sz="1100" dirty="0" err="1"/>
              <a:t>denies</a:t>
            </a:r>
            <a:r>
              <a:rPr lang="nl-NL" sz="1100" dirty="0"/>
              <a:t> access </a:t>
            </a:r>
            <a:r>
              <a:rPr lang="nl-NL" sz="1100" dirty="0" err="1"/>
              <a:t>based</a:t>
            </a:r>
            <a:r>
              <a:rPr lang="nl-NL" sz="1100" dirty="0"/>
              <a:t> on Header [Token]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506ADE77-904F-443A-AB1B-3F43F3215EC9}"/>
              </a:ext>
            </a:extLst>
          </p:cNvPr>
          <p:cNvCxnSpPr>
            <a:cxnSpLocks/>
            <a:stCxn id="27" idx="2"/>
            <a:endCxn id="17" idx="1"/>
          </p:cNvCxnSpPr>
          <p:nvPr/>
        </p:nvCxnSpPr>
        <p:spPr>
          <a:xfrm rot="16200000" flipH="1">
            <a:off x="4844469" y="2929355"/>
            <a:ext cx="1012372" cy="301394"/>
          </a:xfrm>
          <a:prstGeom prst="bentConnector2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2F2E4E42-6E32-4850-9AE0-75167A5FD49E}"/>
              </a:ext>
            </a:extLst>
          </p:cNvPr>
          <p:cNvSpPr/>
          <p:nvPr/>
        </p:nvSpPr>
        <p:spPr>
          <a:xfrm>
            <a:off x="2497240" y="1211995"/>
            <a:ext cx="1648766" cy="510149"/>
          </a:xfrm>
          <a:prstGeom prst="wedgeRectCallout">
            <a:avLst>
              <a:gd name="adj1" fmla="val 4394"/>
              <a:gd name="adj2" fmla="val 20162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4CF59C-D2E3-4387-BEE9-0DFF5CF5D746}"/>
              </a:ext>
            </a:extLst>
          </p:cNvPr>
          <p:cNvSpPr txBox="1"/>
          <p:nvPr/>
        </p:nvSpPr>
        <p:spPr>
          <a:xfrm>
            <a:off x="2470404" y="1251220"/>
            <a:ext cx="18137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Invoke</a:t>
            </a:r>
            <a:r>
              <a:rPr lang="nl-NL" sz="1100" dirty="0"/>
              <a:t> API, </a:t>
            </a:r>
            <a:r>
              <a:rPr lang="nl-NL" sz="1100" dirty="0" err="1"/>
              <a:t>provide</a:t>
            </a:r>
            <a:r>
              <a:rPr lang="nl-NL" sz="1100" dirty="0"/>
              <a:t> token in header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F2D82E5D-D061-4BD4-94EF-8F7E19DFD188}"/>
              </a:ext>
            </a:extLst>
          </p:cNvPr>
          <p:cNvSpPr/>
          <p:nvPr/>
        </p:nvSpPr>
        <p:spPr>
          <a:xfrm>
            <a:off x="3544915" y="366804"/>
            <a:ext cx="1948944" cy="703603"/>
          </a:xfrm>
          <a:prstGeom prst="wedgeRectCallout">
            <a:avLst>
              <a:gd name="adj1" fmla="val 6570"/>
              <a:gd name="adj2" fmla="val 19672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A55E94E-8F5D-46C2-833F-C0E646733E5E}"/>
              </a:ext>
            </a:extLst>
          </p:cNvPr>
          <p:cNvSpPr txBox="1"/>
          <p:nvPr/>
        </p:nvSpPr>
        <p:spPr>
          <a:xfrm>
            <a:off x="3544916" y="394295"/>
            <a:ext cx="194894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</a:t>
            </a:r>
            <a:r>
              <a:rPr lang="nl-NL" sz="1100" dirty="0" err="1"/>
              <a:t>can</a:t>
            </a:r>
            <a:r>
              <a:rPr lang="nl-NL" sz="1100" dirty="0"/>
              <a:t> </a:t>
            </a:r>
            <a:r>
              <a:rPr lang="nl-NL" sz="1100" dirty="0" err="1"/>
              <a:t>be</a:t>
            </a:r>
            <a:r>
              <a:rPr lang="nl-NL" sz="1100" dirty="0"/>
              <a:t> </a:t>
            </a:r>
            <a:r>
              <a:rPr lang="nl-NL" sz="1100" dirty="0" err="1"/>
              <a:t>configured</a:t>
            </a:r>
            <a:r>
              <a:rPr lang="nl-NL" sz="1100" dirty="0"/>
              <a:t> on Route or on API Deployment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BD9A424-608D-43C4-B431-59C7663064EE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5868111" y="2340713"/>
            <a:ext cx="479140" cy="792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778DB11F-8641-4AB3-9C24-39125C09DD14}"/>
              </a:ext>
            </a:extLst>
          </p:cNvPr>
          <p:cNvSpPr/>
          <p:nvPr/>
        </p:nvSpPr>
        <p:spPr>
          <a:xfrm>
            <a:off x="4531806" y="2034047"/>
            <a:ext cx="1336304" cy="613333"/>
          </a:xfrm>
          <a:prstGeom prst="rect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8"/>
            <a:endParaRPr lang="en-NL" sz="110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5B4F564-4C4E-449B-B6BF-19137243F661}"/>
              </a:ext>
            </a:extLst>
          </p:cNvPr>
          <p:cNvSpPr txBox="1"/>
          <p:nvPr/>
        </p:nvSpPr>
        <p:spPr>
          <a:xfrm>
            <a:off x="4531806" y="2112201"/>
            <a:ext cx="13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200" dirty="0">
                <a:solidFill>
                  <a:srgbClr val="FFFFFF"/>
                </a:solidFill>
              </a:rPr>
              <a:t>API </a:t>
            </a:r>
            <a:r>
              <a:rPr lang="nl-NL" sz="1200" dirty="0" err="1">
                <a:solidFill>
                  <a:srgbClr val="FFFFFF"/>
                </a:solidFill>
              </a:rPr>
              <a:t>deployment</a:t>
            </a:r>
            <a:endParaRPr lang="nl-NL" sz="1200" dirty="0">
              <a:solidFill>
                <a:srgbClr val="FFFFFF"/>
              </a:solidFill>
            </a:endParaRPr>
          </a:p>
          <a:p>
            <a:pPr algn="ctr" defTabSz="914378"/>
            <a:r>
              <a:rPr lang="nl-NL" sz="1200" b="1" dirty="0">
                <a:solidFill>
                  <a:srgbClr val="FFFFFF"/>
                </a:solidFill>
              </a:rPr>
              <a:t>/</a:t>
            </a:r>
            <a:r>
              <a:rPr lang="nl-NL" sz="1200" b="1" dirty="0" err="1">
                <a:solidFill>
                  <a:srgbClr val="FFFFFF"/>
                </a:solidFill>
              </a:rPr>
              <a:t>path</a:t>
            </a:r>
            <a:endParaRPr lang="en-NL" sz="1200" b="1" dirty="0">
              <a:solidFill>
                <a:srgbClr val="FFFFFF"/>
              </a:solidFill>
            </a:endParaRP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ABE0241-EA58-4B0C-BB5C-704A7FFA1BCF}"/>
              </a:ext>
            </a:extLst>
          </p:cNvPr>
          <p:cNvSpPr/>
          <p:nvPr/>
        </p:nvSpPr>
        <p:spPr>
          <a:xfrm>
            <a:off x="5199958" y="1171052"/>
            <a:ext cx="1948944" cy="703603"/>
          </a:xfrm>
          <a:prstGeom prst="wedgeRectCallout">
            <a:avLst>
              <a:gd name="adj1" fmla="val -4438"/>
              <a:gd name="adj2" fmla="val 10900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100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DC69931-946C-4E0E-BA1D-1897A4178F05}"/>
              </a:ext>
            </a:extLst>
          </p:cNvPr>
          <p:cNvSpPr txBox="1"/>
          <p:nvPr/>
        </p:nvSpPr>
        <p:spPr>
          <a:xfrm>
            <a:off x="5199959" y="1198543"/>
            <a:ext cx="19489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8"/>
            <a:r>
              <a:rPr lang="nl-NL" sz="1100" dirty="0"/>
              <a:t>JSON </a:t>
            </a:r>
            <a:r>
              <a:rPr lang="nl-NL" sz="1100" dirty="0" err="1"/>
              <a:t>returned</a:t>
            </a:r>
            <a:r>
              <a:rPr lang="nl-NL" sz="1100" dirty="0"/>
              <a:t> </a:t>
            </a:r>
            <a:r>
              <a:rPr lang="nl-NL" sz="1100" dirty="0" err="1"/>
              <a:t>by</a:t>
            </a:r>
            <a:r>
              <a:rPr lang="nl-NL" sz="1100" dirty="0"/>
              <a:t> </a:t>
            </a:r>
            <a:r>
              <a:rPr lang="nl-NL" sz="1100" dirty="0" err="1"/>
              <a:t>Authorizer</a:t>
            </a:r>
            <a:r>
              <a:rPr lang="nl-NL" sz="1100" dirty="0"/>
              <a:t> </a:t>
            </a:r>
            <a:r>
              <a:rPr lang="nl-NL" sz="1100" dirty="0" err="1"/>
              <a:t>Function</a:t>
            </a:r>
            <a:r>
              <a:rPr lang="nl-NL" sz="1100" dirty="0"/>
              <a:t> is </a:t>
            </a:r>
            <a:r>
              <a:rPr lang="nl-NL" sz="1100" dirty="0" err="1"/>
              <a:t>embedded</a:t>
            </a:r>
            <a:r>
              <a:rPr lang="nl-NL" sz="1100" dirty="0"/>
              <a:t> in </a:t>
            </a:r>
            <a:r>
              <a:rPr lang="nl-NL" sz="1100" dirty="0" err="1"/>
              <a:t>request</a:t>
            </a:r>
            <a:r>
              <a:rPr lang="nl-NL" sz="1100" dirty="0"/>
              <a:t> </a:t>
            </a:r>
            <a:r>
              <a:rPr lang="nl-NL" sz="1100" dirty="0" err="1"/>
              <a:t>to</a:t>
            </a:r>
            <a:r>
              <a:rPr lang="nl-NL" sz="1100" dirty="0"/>
              <a:t> backend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8B620C-4BB6-408C-A27B-B2B8126ABC48}"/>
              </a:ext>
            </a:extLst>
          </p:cNvPr>
          <p:cNvSpPr/>
          <p:nvPr/>
        </p:nvSpPr>
        <p:spPr>
          <a:xfrm>
            <a:off x="3890304" y="2348379"/>
            <a:ext cx="798295" cy="7497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8"/>
            <a:endParaRPr lang="en-NL" sz="120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AFB54BE-7E10-4562-9B85-275C3B939B1D}"/>
              </a:ext>
            </a:extLst>
          </p:cNvPr>
          <p:cNvSpPr txBox="1"/>
          <p:nvPr/>
        </p:nvSpPr>
        <p:spPr>
          <a:xfrm>
            <a:off x="3831147" y="2495765"/>
            <a:ext cx="8156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8"/>
            <a:r>
              <a:rPr lang="nl-NL" sz="1050" dirty="0">
                <a:solidFill>
                  <a:srgbClr val="FFFFFF"/>
                </a:solidFill>
              </a:rPr>
              <a:t>API Gateway</a:t>
            </a:r>
            <a:endParaRPr lang="en-NL" sz="1050" dirty="0">
              <a:solidFill>
                <a:srgbClr val="FFFFFF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6C9AA7A-30B1-496B-BE82-6FE6B1055E07}"/>
              </a:ext>
            </a:extLst>
          </p:cNvPr>
          <p:cNvSpPr/>
          <p:nvPr/>
        </p:nvSpPr>
        <p:spPr>
          <a:xfrm>
            <a:off x="3872970" y="281589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33" name="Graphic 32">
            <a:extLst>
              <a:ext uri="{FF2B5EF4-FFF2-40B4-BE49-F238E27FC236}">
                <a16:creationId xmlns:a16="http://schemas.microsoft.com/office/drawing/2014/main" id="{20137B61-99AF-4D1F-A40A-B881ECE08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17018" y="2397886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70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16" grpId="0" animBg="1"/>
      <p:bldP spid="17" grpId="0"/>
      <p:bldP spid="18" grpId="0" animBg="1"/>
      <p:bldP spid="19" grpId="0"/>
      <p:bldP spid="21" grpId="0" animBg="1"/>
      <p:bldP spid="22" grpId="0"/>
      <p:bldP spid="23" grpId="0" animBg="1"/>
      <p:bldP spid="24" grpId="0"/>
      <p:bldP spid="28" grpId="0" animBg="1"/>
      <p:bldP spid="2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721CA-D06C-425A-9E32-737AE3846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API Gateway </a:t>
            </a:r>
            <a:r>
              <a:rPr lang="nl-NL" dirty="0" err="1"/>
              <a:t>Configuration</a:t>
            </a:r>
            <a:r>
              <a:rPr lang="nl-NL" dirty="0"/>
              <a:t> for public access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Function</a:t>
            </a:r>
            <a:endParaRPr lang="en-NL" dirty="0"/>
          </a:p>
        </p:txBody>
      </p:sp>
      <p:pic>
        <p:nvPicPr>
          <p:cNvPr id="6" name="Snagit_SNG862">
            <a:extLst>
              <a:ext uri="{FF2B5EF4-FFF2-40B4-BE49-F238E27FC236}">
                <a16:creationId xmlns:a16="http://schemas.microsoft.com/office/drawing/2014/main" id="{BEDCEB96-BFA2-40A7-A102-E14EE4E554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19999" y="709775"/>
            <a:ext cx="6623050" cy="3723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87FC9C-ADCE-4249-8DFF-F728298E6C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E7A165-3266-4472-890E-C3737D5F5C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400" y="4601475"/>
            <a:ext cx="8935200" cy="292045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492D41-5C9D-4BCF-9B06-0EBA914EA80B}"/>
              </a:ext>
            </a:extLst>
          </p:cNvPr>
          <p:cNvSpPr/>
          <p:nvPr/>
        </p:nvSpPr>
        <p:spPr>
          <a:xfrm>
            <a:off x="3333600" y="2059200"/>
            <a:ext cx="3730355" cy="2635200"/>
          </a:xfrm>
          <a:custGeom>
            <a:avLst/>
            <a:gdLst>
              <a:gd name="connsiteX0" fmla="*/ 3189600 w 3730355"/>
              <a:gd name="connsiteY0" fmla="*/ 2635200 h 2635200"/>
              <a:gd name="connsiteX1" fmla="*/ 3477600 w 3730355"/>
              <a:gd name="connsiteY1" fmla="*/ 612000 h 2635200"/>
              <a:gd name="connsiteX2" fmla="*/ 0 w 3730355"/>
              <a:gd name="connsiteY2" fmla="*/ 0 h 263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0355" h="2635200">
                <a:moveTo>
                  <a:pt x="3189600" y="2635200"/>
                </a:moveTo>
                <a:cubicBezTo>
                  <a:pt x="3599400" y="1843200"/>
                  <a:pt x="4009200" y="1051200"/>
                  <a:pt x="3477600" y="612000"/>
                </a:cubicBezTo>
                <a:cubicBezTo>
                  <a:pt x="2946000" y="172800"/>
                  <a:pt x="1473000" y="86400"/>
                  <a:pt x="0" y="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19735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0098BE-C213-41F2-81A0-EC1496E62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Leverage OCI PaaS Services and Facilities from Functions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B07EC-C9F6-48AA-8063-5AC7CBCF8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1692285-38E9-406B-ABBD-6D7B5D5D26E8}"/>
              </a:ext>
            </a:extLst>
          </p:cNvPr>
          <p:cNvSpPr/>
          <p:nvPr/>
        </p:nvSpPr>
        <p:spPr>
          <a:xfrm>
            <a:off x="579120" y="18848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BBED9D8-A2CF-4D86-914F-E290F3E366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168" y="1466842"/>
            <a:ext cx="496952" cy="49695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5618E2C-4107-4D2E-A70A-9651898B5674}"/>
              </a:ext>
            </a:extLst>
          </p:cNvPr>
          <p:cNvSpPr/>
          <p:nvPr/>
        </p:nvSpPr>
        <p:spPr>
          <a:xfrm>
            <a:off x="647468" y="3643400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Notifications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A0FD56DD-B370-4545-803B-6F8A39DA9D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4081" y="3201074"/>
            <a:ext cx="496952" cy="496952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979ACE85-F625-4057-919B-7DB78FECC975}"/>
              </a:ext>
            </a:extLst>
          </p:cNvPr>
          <p:cNvSpPr/>
          <p:nvPr/>
        </p:nvSpPr>
        <p:spPr>
          <a:xfrm>
            <a:off x="2177479" y="1539070"/>
            <a:ext cx="4093085" cy="21589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A5287823-0B89-49B1-8910-BA82B6B7F878}"/>
              </a:ext>
            </a:extLst>
          </p:cNvPr>
          <p:cNvSpPr/>
          <p:nvPr/>
        </p:nvSpPr>
        <p:spPr>
          <a:xfrm rot="759864" flipH="1" flipV="1">
            <a:off x="1165498" y="1907904"/>
            <a:ext cx="1598708" cy="209818"/>
          </a:xfrm>
          <a:prstGeom prst="rightArrow">
            <a:avLst>
              <a:gd name="adj1" fmla="val 44303"/>
              <a:gd name="adj2" fmla="val 500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4AEA7A2D-F5EF-43ED-B548-F04963BD7E73}"/>
              </a:ext>
            </a:extLst>
          </p:cNvPr>
          <p:cNvSpPr/>
          <p:nvPr/>
        </p:nvSpPr>
        <p:spPr>
          <a:xfrm flipH="1">
            <a:off x="1351033" y="3354025"/>
            <a:ext cx="1559807" cy="197361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EE78E1A7-A0CF-47D4-A55E-A4CBFB9E5AFC}"/>
              </a:ext>
            </a:extLst>
          </p:cNvPr>
          <p:cNvSpPr/>
          <p:nvPr/>
        </p:nvSpPr>
        <p:spPr>
          <a:xfrm>
            <a:off x="1229820" y="1546961"/>
            <a:ext cx="2288741" cy="23724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C61471-3853-42F9-85C3-9FC8DDA39F45}"/>
              </a:ext>
            </a:extLst>
          </p:cNvPr>
          <p:cNvSpPr/>
          <p:nvPr/>
        </p:nvSpPr>
        <p:spPr>
          <a:xfrm>
            <a:off x="3689428" y="3028559"/>
            <a:ext cx="915625" cy="243849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1100" b="1" dirty="0">
                <a:solidFill>
                  <a:srgbClr val="C00000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B10D6E8A-10AF-4C47-953C-7ACB92D600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81644" y="2368191"/>
            <a:ext cx="738043" cy="738043"/>
          </a:xfrm>
          <a:prstGeom prst="rect">
            <a:avLst/>
          </a:prstGeom>
        </p:spPr>
      </p:pic>
      <p:sp>
        <p:nvSpPr>
          <p:cNvPr id="53" name="Arrow: Right 52">
            <a:extLst>
              <a:ext uri="{FF2B5EF4-FFF2-40B4-BE49-F238E27FC236}">
                <a16:creationId xmlns:a16="http://schemas.microsoft.com/office/drawing/2014/main" id="{B1B728C1-25D2-419D-9867-C44F754771C0}"/>
              </a:ext>
            </a:extLst>
          </p:cNvPr>
          <p:cNvSpPr/>
          <p:nvPr/>
        </p:nvSpPr>
        <p:spPr>
          <a:xfrm rot="20540286">
            <a:off x="1285735" y="299829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225107D-E290-4BD6-B758-02B703AFF998}"/>
              </a:ext>
            </a:extLst>
          </p:cNvPr>
          <p:cNvSpPr/>
          <p:nvPr/>
        </p:nvSpPr>
        <p:spPr>
          <a:xfrm>
            <a:off x="7045486" y="3357431"/>
            <a:ext cx="884561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Database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3CE5605-A78F-4BD7-9C19-4423CFBA320A}"/>
              </a:ext>
            </a:extLst>
          </p:cNvPr>
          <p:cNvSpPr/>
          <p:nvPr/>
        </p:nvSpPr>
        <p:spPr>
          <a:xfrm>
            <a:off x="5723138" y="115692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Streaming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43E3047D-25D9-416B-B303-2D6CDD7537A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30447" y="2893325"/>
            <a:ext cx="496952" cy="496952"/>
          </a:xfrm>
          <a:prstGeom prst="rect">
            <a:avLst/>
          </a:prstGeom>
        </p:spPr>
      </p:pic>
      <p:pic>
        <p:nvPicPr>
          <p:cNvPr id="65" name="Graphic 64">
            <a:extLst>
              <a:ext uri="{FF2B5EF4-FFF2-40B4-BE49-F238E27FC236}">
                <a16:creationId xmlns:a16="http://schemas.microsoft.com/office/drawing/2014/main" id="{F3439481-5E9B-423A-8FF3-A8A0F89E50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880992" y="698021"/>
            <a:ext cx="496952" cy="49695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3A88E8CE-F0E7-41B0-998D-95AA8BED09F8}"/>
              </a:ext>
            </a:extLst>
          </p:cNvPr>
          <p:cNvSpPr/>
          <p:nvPr/>
        </p:nvSpPr>
        <p:spPr>
          <a:xfrm>
            <a:off x="7630881" y="2451096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Object Storage</a:t>
            </a:r>
          </a:p>
        </p:txBody>
      </p:sp>
      <p:pic>
        <p:nvPicPr>
          <p:cNvPr id="67" name="Graphic 66">
            <a:extLst>
              <a:ext uri="{FF2B5EF4-FFF2-40B4-BE49-F238E27FC236}">
                <a16:creationId xmlns:a16="http://schemas.microsoft.com/office/drawing/2014/main" id="{76736DEC-3828-43C1-8D7D-930D0310B2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00870" y="1998339"/>
            <a:ext cx="496952" cy="496952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27B9ADFA-D7F2-4369-9F12-82E4A02236ED}"/>
              </a:ext>
            </a:extLst>
          </p:cNvPr>
          <p:cNvSpPr/>
          <p:nvPr/>
        </p:nvSpPr>
        <p:spPr>
          <a:xfrm>
            <a:off x="5201454" y="452477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69" name="Graphic 68">
            <a:extLst>
              <a:ext uri="{FF2B5EF4-FFF2-40B4-BE49-F238E27FC236}">
                <a16:creationId xmlns:a16="http://schemas.microsoft.com/office/drawing/2014/main" id="{DFB17666-EA6F-4FEE-9086-61C955691B9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19396" y="4070198"/>
            <a:ext cx="496952" cy="496952"/>
          </a:xfrm>
          <a:prstGeom prst="rect">
            <a:avLst/>
          </a:prstGeom>
        </p:spPr>
      </p:pic>
      <p:sp>
        <p:nvSpPr>
          <p:cNvPr id="70" name="Rectangle 69">
            <a:extLst>
              <a:ext uri="{FF2B5EF4-FFF2-40B4-BE49-F238E27FC236}">
                <a16:creationId xmlns:a16="http://schemas.microsoft.com/office/drawing/2014/main" id="{CF700B6B-59D7-4772-8D54-9E95B0CDE3A1}"/>
              </a:ext>
            </a:extLst>
          </p:cNvPr>
          <p:cNvSpPr/>
          <p:nvPr/>
        </p:nvSpPr>
        <p:spPr>
          <a:xfrm>
            <a:off x="6636153" y="1729155"/>
            <a:ext cx="805942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NoSQL Database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2C868563-FD09-4563-853A-2FE15C20CBC1}"/>
              </a:ext>
            </a:extLst>
          </p:cNvPr>
          <p:cNvSpPr/>
          <p:nvPr/>
        </p:nvSpPr>
        <p:spPr>
          <a:xfrm>
            <a:off x="6765726" y="1272252"/>
            <a:ext cx="455812" cy="502011"/>
          </a:xfrm>
          <a:custGeom>
            <a:avLst/>
            <a:gdLst>
              <a:gd name="connsiteX0" fmla="*/ 279607 w 455812"/>
              <a:gd name="connsiteY0" fmla="*/ 334349 h 502011"/>
              <a:gd name="connsiteX1" fmla="*/ 290158 w 455812"/>
              <a:gd name="connsiteY1" fmla="*/ 344068 h 502011"/>
              <a:gd name="connsiteX2" fmla="*/ 279607 w 455812"/>
              <a:gd name="connsiteY2" fmla="*/ 353789 h 502011"/>
              <a:gd name="connsiteX3" fmla="*/ 269056 w 455812"/>
              <a:gd name="connsiteY3" fmla="*/ 344068 h 502011"/>
              <a:gd name="connsiteX4" fmla="*/ 279607 w 455812"/>
              <a:gd name="connsiteY4" fmla="*/ 334349 h 502011"/>
              <a:gd name="connsiteX5" fmla="*/ 152466 w 455812"/>
              <a:gd name="connsiteY5" fmla="*/ 319770 h 502011"/>
              <a:gd name="connsiteX6" fmla="*/ 152466 w 455812"/>
              <a:gd name="connsiteY6" fmla="*/ 368367 h 502011"/>
              <a:gd name="connsiteX7" fmla="*/ 305457 w 455812"/>
              <a:gd name="connsiteY7" fmla="*/ 368367 h 502011"/>
              <a:gd name="connsiteX8" fmla="*/ 305457 w 455812"/>
              <a:gd name="connsiteY8" fmla="*/ 319770 h 502011"/>
              <a:gd name="connsiteX9" fmla="*/ 279607 w 455812"/>
              <a:gd name="connsiteY9" fmla="*/ 256108 h 502011"/>
              <a:gd name="connsiteX10" fmla="*/ 290158 w 455812"/>
              <a:gd name="connsiteY10" fmla="*/ 265827 h 502011"/>
              <a:gd name="connsiteX11" fmla="*/ 279607 w 455812"/>
              <a:gd name="connsiteY11" fmla="*/ 275546 h 502011"/>
              <a:gd name="connsiteX12" fmla="*/ 269056 w 455812"/>
              <a:gd name="connsiteY12" fmla="*/ 265827 h 502011"/>
              <a:gd name="connsiteX13" fmla="*/ 279607 w 455812"/>
              <a:gd name="connsiteY13" fmla="*/ 256108 h 502011"/>
              <a:gd name="connsiteX14" fmla="*/ 152466 w 455812"/>
              <a:gd name="connsiteY14" fmla="*/ 241529 h 502011"/>
              <a:gd name="connsiteX15" fmla="*/ 152466 w 455812"/>
              <a:gd name="connsiteY15" fmla="*/ 290126 h 502011"/>
              <a:gd name="connsiteX16" fmla="*/ 305457 w 455812"/>
              <a:gd name="connsiteY16" fmla="*/ 290126 h 502011"/>
              <a:gd name="connsiteX17" fmla="*/ 305457 w 455812"/>
              <a:gd name="connsiteY17" fmla="*/ 241529 h 502011"/>
              <a:gd name="connsiteX18" fmla="*/ 120811 w 455812"/>
              <a:gd name="connsiteY18" fmla="*/ 212370 h 502011"/>
              <a:gd name="connsiteX19" fmla="*/ 337112 w 455812"/>
              <a:gd name="connsiteY19" fmla="*/ 212370 h 502011"/>
              <a:gd name="connsiteX20" fmla="*/ 337112 w 455812"/>
              <a:gd name="connsiteY20" fmla="*/ 290612 h 502011"/>
              <a:gd name="connsiteX21" fmla="*/ 337112 w 455812"/>
              <a:gd name="connsiteY21" fmla="*/ 319285 h 502011"/>
              <a:gd name="connsiteX22" fmla="*/ 337112 w 455812"/>
              <a:gd name="connsiteY22" fmla="*/ 397526 h 502011"/>
              <a:gd name="connsiteX23" fmla="*/ 120811 w 455812"/>
              <a:gd name="connsiteY23" fmla="*/ 397526 h 502011"/>
              <a:gd name="connsiteX24" fmla="*/ 120811 w 455812"/>
              <a:gd name="connsiteY24" fmla="*/ 319285 h 502011"/>
              <a:gd name="connsiteX25" fmla="*/ 120811 w 455812"/>
              <a:gd name="connsiteY25" fmla="*/ 290612 h 502011"/>
              <a:gd name="connsiteX26" fmla="*/ 203787 w 455812"/>
              <a:gd name="connsiteY26" fmla="*/ 91910 h 502011"/>
              <a:gd name="connsiteX27" fmla="*/ 255867 w 455812"/>
              <a:gd name="connsiteY27" fmla="*/ 113231 h 502011"/>
              <a:gd name="connsiteX28" fmla="*/ 326561 w 455812"/>
              <a:gd name="connsiteY28" fmla="*/ 146278 h 502011"/>
              <a:gd name="connsiteX29" fmla="*/ 386701 w 455812"/>
              <a:gd name="connsiteY29" fmla="*/ 212370 h 502011"/>
              <a:gd name="connsiteX30" fmla="*/ 364544 w 455812"/>
              <a:gd name="connsiteY30" fmla="*/ 261940 h 502011"/>
              <a:gd name="connsiteX31" fmla="*/ 349773 w 455812"/>
              <a:gd name="connsiteY31" fmla="*/ 270201 h 502011"/>
              <a:gd name="connsiteX32" fmla="*/ 349773 w 455812"/>
              <a:gd name="connsiteY32" fmla="*/ 233267 h 502011"/>
              <a:gd name="connsiteX33" fmla="*/ 355577 w 455812"/>
              <a:gd name="connsiteY33" fmla="*/ 211399 h 502011"/>
              <a:gd name="connsiteX34" fmla="*/ 355577 w 455812"/>
              <a:gd name="connsiteY34" fmla="*/ 210912 h 502011"/>
              <a:gd name="connsiteX35" fmla="*/ 313898 w 455812"/>
              <a:gd name="connsiteY35" fmla="*/ 174464 h 502011"/>
              <a:gd name="connsiteX36" fmla="*/ 303347 w 455812"/>
              <a:gd name="connsiteY36" fmla="*/ 173493 h 502011"/>
              <a:gd name="connsiteX37" fmla="*/ 300183 w 455812"/>
              <a:gd name="connsiteY37" fmla="*/ 164259 h 502011"/>
              <a:gd name="connsiteX38" fmla="*/ 253757 w 455812"/>
              <a:gd name="connsiteY38" fmla="*/ 143362 h 502011"/>
              <a:gd name="connsiteX39" fmla="*/ 243206 w 455812"/>
              <a:gd name="connsiteY39" fmla="*/ 145792 h 502011"/>
              <a:gd name="connsiteX40" fmla="*/ 236874 w 455812"/>
              <a:gd name="connsiteY40" fmla="*/ 137530 h 502011"/>
              <a:gd name="connsiteX41" fmla="*/ 187812 w 455812"/>
              <a:gd name="connsiteY41" fmla="*/ 122951 h 502011"/>
              <a:gd name="connsiteX42" fmla="*/ 186228 w 455812"/>
              <a:gd name="connsiteY42" fmla="*/ 123437 h 502011"/>
              <a:gd name="connsiteX43" fmla="*/ 160906 w 455812"/>
              <a:gd name="connsiteY43" fmla="*/ 151138 h 502011"/>
              <a:gd name="connsiteX44" fmla="*/ 157740 w 455812"/>
              <a:gd name="connsiteY44" fmla="*/ 160858 h 502011"/>
              <a:gd name="connsiteX45" fmla="*/ 146661 w 455812"/>
              <a:gd name="connsiteY45" fmla="*/ 161342 h 502011"/>
              <a:gd name="connsiteX46" fmla="*/ 102874 w 455812"/>
              <a:gd name="connsiteY46" fmla="*/ 201193 h 502011"/>
              <a:gd name="connsiteX47" fmla="*/ 108150 w 455812"/>
              <a:gd name="connsiteY47" fmla="*/ 226463 h 502011"/>
              <a:gd name="connsiteX48" fmla="*/ 108150 w 455812"/>
              <a:gd name="connsiteY48" fmla="*/ 265827 h 502011"/>
              <a:gd name="connsiteX49" fmla="*/ 87575 w 455812"/>
              <a:gd name="connsiteY49" fmla="*/ 250761 h 502011"/>
              <a:gd name="connsiteX50" fmla="*/ 71222 w 455812"/>
              <a:gd name="connsiteY50" fmla="*/ 197305 h 502011"/>
              <a:gd name="connsiteX51" fmla="*/ 71222 w 455812"/>
              <a:gd name="connsiteY51" fmla="*/ 196819 h 502011"/>
              <a:gd name="connsiteX52" fmla="*/ 133472 w 455812"/>
              <a:gd name="connsiteY52" fmla="*/ 134129 h 502011"/>
              <a:gd name="connsiteX53" fmla="*/ 178844 w 455812"/>
              <a:gd name="connsiteY53" fmla="*/ 94764 h 502011"/>
              <a:gd name="connsiteX54" fmla="*/ 203787 w 455812"/>
              <a:gd name="connsiteY54" fmla="*/ 91910 h 502011"/>
              <a:gd name="connsiteX55" fmla="*/ 47480 w 455812"/>
              <a:gd name="connsiteY55" fmla="*/ 43737 h 502011"/>
              <a:gd name="connsiteX56" fmla="*/ 47480 w 455812"/>
              <a:gd name="connsiteY56" fmla="*/ 458272 h 502011"/>
              <a:gd name="connsiteX57" fmla="*/ 408333 w 455812"/>
              <a:gd name="connsiteY57" fmla="*/ 458272 h 502011"/>
              <a:gd name="connsiteX58" fmla="*/ 408333 w 455812"/>
              <a:gd name="connsiteY58" fmla="*/ 43737 h 502011"/>
              <a:gd name="connsiteX59" fmla="*/ 0 w 455812"/>
              <a:gd name="connsiteY59" fmla="*/ 0 h 502011"/>
              <a:gd name="connsiteX60" fmla="*/ 455812 w 455812"/>
              <a:gd name="connsiteY60" fmla="*/ 0 h 502011"/>
              <a:gd name="connsiteX61" fmla="*/ 455812 w 455812"/>
              <a:gd name="connsiteY61" fmla="*/ 502011 h 502011"/>
              <a:gd name="connsiteX62" fmla="*/ 0 w 455812"/>
              <a:gd name="connsiteY62" fmla="*/ 502011 h 502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455812" h="502011">
                <a:moveTo>
                  <a:pt x="279607" y="334349"/>
                </a:moveTo>
                <a:cubicBezTo>
                  <a:pt x="284884" y="334349"/>
                  <a:pt x="289632" y="338723"/>
                  <a:pt x="290158" y="344068"/>
                </a:cubicBezTo>
                <a:cubicBezTo>
                  <a:pt x="290158" y="349415"/>
                  <a:pt x="285410" y="353789"/>
                  <a:pt x="279607" y="353789"/>
                </a:cubicBezTo>
                <a:cubicBezTo>
                  <a:pt x="273805" y="353789"/>
                  <a:pt x="269056" y="349415"/>
                  <a:pt x="269056" y="344068"/>
                </a:cubicBezTo>
                <a:cubicBezTo>
                  <a:pt x="269056" y="338723"/>
                  <a:pt x="273805" y="334349"/>
                  <a:pt x="279607" y="334349"/>
                </a:cubicBezTo>
                <a:close/>
                <a:moveTo>
                  <a:pt x="152466" y="319770"/>
                </a:moveTo>
                <a:lnTo>
                  <a:pt x="152466" y="368367"/>
                </a:lnTo>
                <a:lnTo>
                  <a:pt x="305457" y="368367"/>
                </a:lnTo>
                <a:lnTo>
                  <a:pt x="305457" y="319770"/>
                </a:lnTo>
                <a:close/>
                <a:moveTo>
                  <a:pt x="279607" y="256108"/>
                </a:moveTo>
                <a:cubicBezTo>
                  <a:pt x="284884" y="256108"/>
                  <a:pt x="289632" y="260482"/>
                  <a:pt x="290158" y="265827"/>
                </a:cubicBezTo>
                <a:cubicBezTo>
                  <a:pt x="290158" y="271172"/>
                  <a:pt x="285410" y="275546"/>
                  <a:pt x="279607" y="275546"/>
                </a:cubicBezTo>
                <a:cubicBezTo>
                  <a:pt x="273805" y="275546"/>
                  <a:pt x="269056" y="271172"/>
                  <a:pt x="269056" y="265827"/>
                </a:cubicBezTo>
                <a:cubicBezTo>
                  <a:pt x="269056" y="260482"/>
                  <a:pt x="273805" y="256108"/>
                  <a:pt x="279607" y="256108"/>
                </a:cubicBezTo>
                <a:close/>
                <a:moveTo>
                  <a:pt x="152466" y="241529"/>
                </a:moveTo>
                <a:lnTo>
                  <a:pt x="152466" y="290126"/>
                </a:lnTo>
                <a:lnTo>
                  <a:pt x="305457" y="290126"/>
                </a:lnTo>
                <a:lnTo>
                  <a:pt x="305457" y="241529"/>
                </a:lnTo>
                <a:close/>
                <a:moveTo>
                  <a:pt x="120811" y="212370"/>
                </a:moveTo>
                <a:lnTo>
                  <a:pt x="337112" y="212370"/>
                </a:lnTo>
                <a:lnTo>
                  <a:pt x="337112" y="290612"/>
                </a:lnTo>
                <a:lnTo>
                  <a:pt x="337112" y="319285"/>
                </a:lnTo>
                <a:lnTo>
                  <a:pt x="337112" y="397526"/>
                </a:lnTo>
                <a:lnTo>
                  <a:pt x="120811" y="397526"/>
                </a:lnTo>
                <a:lnTo>
                  <a:pt x="120811" y="319285"/>
                </a:lnTo>
                <a:lnTo>
                  <a:pt x="120811" y="290612"/>
                </a:lnTo>
                <a:close/>
                <a:moveTo>
                  <a:pt x="203787" y="91910"/>
                </a:moveTo>
                <a:cubicBezTo>
                  <a:pt x="227082" y="92730"/>
                  <a:pt x="245184" y="103391"/>
                  <a:pt x="255867" y="113231"/>
                </a:cubicBezTo>
                <a:cubicBezTo>
                  <a:pt x="294378" y="107886"/>
                  <a:pt x="316536" y="128784"/>
                  <a:pt x="326561" y="146278"/>
                </a:cubicBezTo>
                <a:cubicBezTo>
                  <a:pt x="377206" y="154053"/>
                  <a:pt x="388812" y="191959"/>
                  <a:pt x="386701" y="212370"/>
                </a:cubicBezTo>
                <a:cubicBezTo>
                  <a:pt x="386175" y="234240"/>
                  <a:pt x="378789" y="250761"/>
                  <a:pt x="364544" y="261940"/>
                </a:cubicBezTo>
                <a:cubicBezTo>
                  <a:pt x="359797" y="265341"/>
                  <a:pt x="355049" y="268257"/>
                  <a:pt x="349773" y="270201"/>
                </a:cubicBezTo>
                <a:lnTo>
                  <a:pt x="349773" y="233267"/>
                </a:lnTo>
                <a:cubicBezTo>
                  <a:pt x="353467" y="227922"/>
                  <a:pt x="355577" y="220631"/>
                  <a:pt x="355577" y="211399"/>
                </a:cubicBezTo>
                <a:lnTo>
                  <a:pt x="355577" y="210912"/>
                </a:lnTo>
                <a:cubicBezTo>
                  <a:pt x="355577" y="205567"/>
                  <a:pt x="355049" y="177866"/>
                  <a:pt x="313898" y="174464"/>
                </a:cubicBezTo>
                <a:lnTo>
                  <a:pt x="303347" y="173493"/>
                </a:lnTo>
                <a:lnTo>
                  <a:pt x="300183" y="164259"/>
                </a:lnTo>
                <a:cubicBezTo>
                  <a:pt x="298599" y="159398"/>
                  <a:pt x="288048" y="135100"/>
                  <a:pt x="253757" y="143362"/>
                </a:cubicBezTo>
                <a:lnTo>
                  <a:pt x="243206" y="145792"/>
                </a:lnTo>
                <a:lnTo>
                  <a:pt x="236874" y="137530"/>
                </a:lnTo>
                <a:cubicBezTo>
                  <a:pt x="235292" y="135100"/>
                  <a:pt x="217883" y="114689"/>
                  <a:pt x="187812" y="122951"/>
                </a:cubicBezTo>
                <a:lnTo>
                  <a:pt x="186228" y="123437"/>
                </a:lnTo>
                <a:cubicBezTo>
                  <a:pt x="185702" y="123437"/>
                  <a:pt x="168293" y="127325"/>
                  <a:pt x="160906" y="151138"/>
                </a:cubicBezTo>
                <a:lnTo>
                  <a:pt x="157740" y="160858"/>
                </a:lnTo>
                <a:lnTo>
                  <a:pt x="146661" y="161342"/>
                </a:lnTo>
                <a:cubicBezTo>
                  <a:pt x="142969" y="161829"/>
                  <a:pt x="109733" y="165232"/>
                  <a:pt x="102874" y="201193"/>
                </a:cubicBezTo>
                <a:cubicBezTo>
                  <a:pt x="102874" y="203137"/>
                  <a:pt x="101820" y="215286"/>
                  <a:pt x="108150" y="226463"/>
                </a:cubicBezTo>
                <a:lnTo>
                  <a:pt x="108150" y="265827"/>
                </a:lnTo>
                <a:cubicBezTo>
                  <a:pt x="100236" y="261940"/>
                  <a:pt x="92851" y="257079"/>
                  <a:pt x="87575" y="250761"/>
                </a:cubicBezTo>
                <a:cubicBezTo>
                  <a:pt x="67527" y="227922"/>
                  <a:pt x="71222" y="198763"/>
                  <a:pt x="71222" y="197305"/>
                </a:cubicBezTo>
                <a:lnTo>
                  <a:pt x="71222" y="196819"/>
                </a:lnTo>
                <a:cubicBezTo>
                  <a:pt x="79134" y="155997"/>
                  <a:pt x="110788" y="138989"/>
                  <a:pt x="133472" y="134129"/>
                </a:cubicBezTo>
                <a:cubicBezTo>
                  <a:pt x="147189" y="103512"/>
                  <a:pt x="173039" y="96223"/>
                  <a:pt x="178844" y="94764"/>
                </a:cubicBezTo>
                <a:cubicBezTo>
                  <a:pt x="187680" y="92456"/>
                  <a:pt x="196022" y="91636"/>
                  <a:pt x="203787" y="91910"/>
                </a:cubicBezTo>
                <a:close/>
                <a:moveTo>
                  <a:pt x="47480" y="43737"/>
                </a:moveTo>
                <a:lnTo>
                  <a:pt x="47480" y="458272"/>
                </a:lnTo>
                <a:lnTo>
                  <a:pt x="408333" y="458272"/>
                </a:lnTo>
                <a:lnTo>
                  <a:pt x="408333" y="43737"/>
                </a:lnTo>
                <a:close/>
                <a:moveTo>
                  <a:pt x="0" y="0"/>
                </a:moveTo>
                <a:lnTo>
                  <a:pt x="455812" y="0"/>
                </a:lnTo>
                <a:lnTo>
                  <a:pt x="455812" y="502011"/>
                </a:lnTo>
                <a:lnTo>
                  <a:pt x="0" y="502011"/>
                </a:lnTo>
                <a:close/>
              </a:path>
            </a:pathLst>
          </a:custGeom>
          <a:solidFill>
            <a:srgbClr val="312D2A"/>
          </a:solidFill>
          <a:ln w="305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2BC3B8CA-975B-4B80-AC16-90B15E9F86DF}"/>
              </a:ext>
            </a:extLst>
          </p:cNvPr>
          <p:cNvSpPr/>
          <p:nvPr/>
        </p:nvSpPr>
        <p:spPr>
          <a:xfrm>
            <a:off x="6375722" y="4170736"/>
            <a:ext cx="884561" cy="350865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Autonomous JSON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133F4F87-DD30-4BD9-8ED1-9122D335C2E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60683" y="3706630"/>
            <a:ext cx="496952" cy="496952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3206941F-A240-4AAA-BE71-93E2C2B9549F}"/>
              </a:ext>
            </a:extLst>
          </p:cNvPr>
          <p:cNvSpPr/>
          <p:nvPr/>
        </p:nvSpPr>
        <p:spPr>
          <a:xfrm>
            <a:off x="-153280" y="4169355"/>
            <a:ext cx="1013320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Email Delivery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26675628-88FA-4395-B071-1E0AACF34B2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4904" y="3698026"/>
            <a:ext cx="496952" cy="496952"/>
          </a:xfrm>
          <a:prstGeom prst="rect">
            <a:avLst/>
          </a:prstGeom>
        </p:spPr>
      </p:pic>
      <p:sp>
        <p:nvSpPr>
          <p:cNvPr id="76" name="Arrow: Right 75">
            <a:extLst>
              <a:ext uri="{FF2B5EF4-FFF2-40B4-BE49-F238E27FC236}">
                <a16:creationId xmlns:a16="http://schemas.microsoft.com/office/drawing/2014/main" id="{76277B56-0F04-449B-A0AB-4C11C092019A}"/>
              </a:ext>
            </a:extLst>
          </p:cNvPr>
          <p:cNvSpPr/>
          <p:nvPr/>
        </p:nvSpPr>
        <p:spPr>
          <a:xfrm rot="8549228">
            <a:off x="329799" y="3514478"/>
            <a:ext cx="599918" cy="16595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Arrow: Right 76">
            <a:extLst>
              <a:ext uri="{FF2B5EF4-FFF2-40B4-BE49-F238E27FC236}">
                <a16:creationId xmlns:a16="http://schemas.microsoft.com/office/drawing/2014/main" id="{2C09EDCA-AC8A-41CE-93D3-4ED4C25819E2}"/>
              </a:ext>
            </a:extLst>
          </p:cNvPr>
          <p:cNvSpPr/>
          <p:nvPr/>
        </p:nvSpPr>
        <p:spPr>
          <a:xfrm rot="19664250">
            <a:off x="4675091" y="1375922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Arrow: Right 77">
            <a:extLst>
              <a:ext uri="{FF2B5EF4-FFF2-40B4-BE49-F238E27FC236}">
                <a16:creationId xmlns:a16="http://schemas.microsoft.com/office/drawing/2014/main" id="{B58E5AFF-DDDB-47D4-B094-FDF83B55425A}"/>
              </a:ext>
            </a:extLst>
          </p:cNvPr>
          <p:cNvSpPr/>
          <p:nvPr/>
        </p:nvSpPr>
        <p:spPr>
          <a:xfrm rot="20307433">
            <a:off x="5463646" y="1734298"/>
            <a:ext cx="1280980" cy="207098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Arrow: Right 78">
            <a:extLst>
              <a:ext uri="{FF2B5EF4-FFF2-40B4-BE49-F238E27FC236}">
                <a16:creationId xmlns:a16="http://schemas.microsoft.com/office/drawing/2014/main" id="{F0BAA472-3AD8-4FDE-A466-EB06643404FD}"/>
              </a:ext>
            </a:extLst>
          </p:cNvPr>
          <p:cNvSpPr/>
          <p:nvPr/>
        </p:nvSpPr>
        <p:spPr>
          <a:xfrm rot="21258773">
            <a:off x="5747112" y="2325212"/>
            <a:ext cx="1974034" cy="224246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B1E33525-C201-4DEA-B644-494DF3B00083}"/>
              </a:ext>
            </a:extLst>
          </p:cNvPr>
          <p:cNvSpPr/>
          <p:nvPr/>
        </p:nvSpPr>
        <p:spPr>
          <a:xfrm rot="779946">
            <a:off x="5826153" y="2882780"/>
            <a:ext cx="1371608" cy="243443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FF8DB669-8938-4238-90D9-392713634B5D}"/>
              </a:ext>
            </a:extLst>
          </p:cNvPr>
          <p:cNvSpPr/>
          <p:nvPr/>
        </p:nvSpPr>
        <p:spPr>
          <a:xfrm rot="2083873">
            <a:off x="5631512" y="3390084"/>
            <a:ext cx="996461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213B96AF-82D4-4DD6-8A88-6D82E28D0917}"/>
              </a:ext>
            </a:extLst>
          </p:cNvPr>
          <p:cNvSpPr/>
          <p:nvPr/>
        </p:nvSpPr>
        <p:spPr>
          <a:xfrm rot="3223826">
            <a:off x="5002021" y="3657889"/>
            <a:ext cx="688963" cy="256914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Cloud 83">
            <a:extLst>
              <a:ext uri="{FF2B5EF4-FFF2-40B4-BE49-F238E27FC236}">
                <a16:creationId xmlns:a16="http://schemas.microsoft.com/office/drawing/2014/main" id="{C21126D2-51BB-49FC-BB2C-1421F6985176}"/>
              </a:ext>
            </a:extLst>
          </p:cNvPr>
          <p:cNvSpPr/>
          <p:nvPr/>
        </p:nvSpPr>
        <p:spPr>
          <a:xfrm>
            <a:off x="2920824" y="4103721"/>
            <a:ext cx="2102713" cy="731707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F426D26-3CD8-49D3-A69F-B33FA6BCE817}"/>
              </a:ext>
            </a:extLst>
          </p:cNvPr>
          <p:cNvSpPr/>
          <p:nvPr/>
        </p:nvSpPr>
        <p:spPr>
          <a:xfrm>
            <a:off x="4150666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3715DA-02EB-4B99-B112-42D0B9CDC626}"/>
              </a:ext>
            </a:extLst>
          </p:cNvPr>
          <p:cNvSpPr/>
          <p:nvPr/>
        </p:nvSpPr>
        <p:spPr>
          <a:xfrm>
            <a:off x="3582481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498CAC53-AEDF-43BE-919A-4CC4083162F6}"/>
              </a:ext>
            </a:extLst>
          </p:cNvPr>
          <p:cNvSpPr/>
          <p:nvPr/>
        </p:nvSpPr>
        <p:spPr>
          <a:xfrm>
            <a:off x="3007873" y="448628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88" name="Graphic 90">
            <a:extLst>
              <a:ext uri="{FF2B5EF4-FFF2-40B4-BE49-F238E27FC236}">
                <a16:creationId xmlns:a16="http://schemas.microsoft.com/office/drawing/2014/main" id="{D0320C3E-4371-42F0-B829-9A599149E63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320787" y="4076999"/>
            <a:ext cx="465699" cy="465699"/>
          </a:xfrm>
          <a:prstGeom prst="rect">
            <a:avLst/>
          </a:prstGeom>
        </p:spPr>
      </p:pic>
      <p:pic>
        <p:nvPicPr>
          <p:cNvPr id="89" name="Graphic 106">
            <a:extLst>
              <a:ext uri="{FF2B5EF4-FFF2-40B4-BE49-F238E27FC236}">
                <a16:creationId xmlns:a16="http://schemas.microsoft.com/office/drawing/2014/main" id="{6C410E97-08C9-4133-AE73-96F75AFCFFF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3201873" y="4076999"/>
            <a:ext cx="496952" cy="496952"/>
          </a:xfrm>
          <a:prstGeom prst="rect">
            <a:avLst/>
          </a:prstGeom>
        </p:spPr>
      </p:pic>
      <p:pic>
        <p:nvPicPr>
          <p:cNvPr id="90" name="Graphic 8">
            <a:extLst>
              <a:ext uri="{FF2B5EF4-FFF2-40B4-BE49-F238E27FC236}">
                <a16:creationId xmlns:a16="http://schemas.microsoft.com/office/drawing/2014/main" id="{DA32666F-A8C4-42DF-A002-03BF57E9CEA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731501" y="4076999"/>
            <a:ext cx="507902" cy="507902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4F82C0EB-5FF9-4596-A475-35804E7B1A9F}"/>
              </a:ext>
            </a:extLst>
          </p:cNvPr>
          <p:cNvSpPr/>
          <p:nvPr/>
        </p:nvSpPr>
        <p:spPr>
          <a:xfrm>
            <a:off x="3615620" y="3539836"/>
            <a:ext cx="990429" cy="530362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092934-5948-4004-B3B9-9BC589FFFE54}"/>
              </a:ext>
            </a:extLst>
          </p:cNvPr>
          <p:cNvSpPr txBox="1"/>
          <p:nvPr/>
        </p:nvSpPr>
        <p:spPr>
          <a:xfrm>
            <a:off x="1457226" y="1707261"/>
            <a:ext cx="72295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synchronous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30CA4A-A867-487B-A05A-4F80A7834522}"/>
              </a:ext>
            </a:extLst>
          </p:cNvPr>
          <p:cNvSpPr txBox="1"/>
          <p:nvPr/>
        </p:nvSpPr>
        <p:spPr>
          <a:xfrm>
            <a:off x="1593226" y="3244985"/>
            <a:ext cx="79348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61280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28" grpId="0" animBg="1"/>
      <p:bldP spid="31" grpId="0" animBg="1"/>
      <p:bldP spid="37" grpId="0" animBg="1"/>
      <p:bldP spid="53" grpId="0" animBg="1"/>
      <p:bldP spid="62" grpId="0"/>
      <p:bldP spid="63" grpId="0"/>
      <p:bldP spid="66" grpId="0"/>
      <p:bldP spid="68" grpId="0"/>
      <p:bldP spid="70" grpId="0"/>
      <p:bldP spid="71" grpId="0" animBg="1"/>
      <p:bldP spid="72" grpId="0"/>
      <p:bldP spid="74" grpId="0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4" grpId="0" animBg="1"/>
      <p:bldP spid="85" grpId="0"/>
      <p:bldP spid="86" grpId="0"/>
      <p:bldP spid="87" grpId="0"/>
      <p:bldP spid="9" grpId="0" animBg="1"/>
      <p:bldP spid="13" grpId="0"/>
      <p:bldP spid="9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4914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A2854-638D-4135-835E-FCE1BDC0D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Characteristics</a:t>
            </a:r>
            <a:r>
              <a:rPr lang="nl-NL" dirty="0"/>
              <a:t> of Cloud Native Applications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04663-587B-4899-9EE4-93FCE9CB58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55315"/>
            <a:ext cx="7921973" cy="3780000"/>
          </a:xfrm>
        </p:spPr>
        <p:txBody>
          <a:bodyPr/>
          <a:lstStyle/>
          <a:p>
            <a:r>
              <a:rPr lang="nl-NL" dirty="0"/>
              <a:t>Modern – born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(era)</a:t>
            </a:r>
          </a:p>
          <a:p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interaction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) points: </a:t>
            </a:r>
          </a:p>
          <a:p>
            <a:pPr marL="514350" indent="-285750"/>
            <a:r>
              <a:rPr lang="nl-NL" dirty="0" err="1"/>
              <a:t>Between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: </a:t>
            </a:r>
            <a:r>
              <a:rPr lang="nl-NL" dirty="0" err="1"/>
              <a:t>APIs</a:t>
            </a:r>
            <a:r>
              <a:rPr lang="nl-NL" dirty="0"/>
              <a:t>, Events / </a:t>
            </a:r>
            <a:r>
              <a:rPr lang="nl-NL" dirty="0" err="1"/>
              <a:t>message</a:t>
            </a:r>
            <a:r>
              <a:rPr lang="nl-NL" dirty="0"/>
              <a:t> format</a:t>
            </a:r>
          </a:p>
          <a:p>
            <a:pPr marL="514350" indent="-285750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PaaS Services: Service </a:t>
            </a:r>
            <a:r>
              <a:rPr lang="nl-NL" dirty="0" err="1"/>
              <a:t>APIs</a:t>
            </a:r>
            <a:r>
              <a:rPr lang="nl-NL" dirty="0"/>
              <a:t>, Formats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Protocols</a:t>
            </a:r>
            <a:endParaRPr lang="nl-NL" dirty="0"/>
          </a:p>
          <a:p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insulation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?] </a:t>
            </a:r>
            <a:r>
              <a:rPr lang="nl-NL" i="1" dirty="0" err="1"/>
              <a:t>implementation</a:t>
            </a:r>
            <a:r>
              <a:rPr lang="nl-NL" dirty="0"/>
              <a:t> of PaaS (platform) services</a:t>
            </a:r>
          </a:p>
          <a:p>
            <a:pPr lvl="1"/>
            <a:r>
              <a:rPr lang="nl-NL" dirty="0" err="1"/>
              <a:t>Key</a:t>
            </a:r>
            <a:r>
              <a:rPr lang="nl-NL" dirty="0"/>
              <a:t> are </a:t>
            </a:r>
            <a:r>
              <a:rPr lang="nl-NL" dirty="0" err="1"/>
              <a:t>industry</a:t>
            </a:r>
            <a:r>
              <a:rPr lang="nl-NL" dirty="0"/>
              <a:t> standard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are </a:t>
            </a:r>
            <a:r>
              <a:rPr lang="nl-NL" dirty="0" err="1"/>
              <a:t>implemented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different services</a:t>
            </a:r>
          </a:p>
          <a:p>
            <a:r>
              <a:rPr lang="nl-NL" dirty="0" err="1"/>
              <a:t>Custom</a:t>
            </a:r>
            <a:r>
              <a:rPr lang="nl-NL" dirty="0"/>
              <a:t> code in small, </a:t>
            </a:r>
            <a:r>
              <a:rPr lang="nl-NL" dirty="0" err="1"/>
              <a:t>simple</a:t>
            </a:r>
            <a:r>
              <a:rPr lang="nl-NL" dirty="0"/>
              <a:t> units</a:t>
            </a:r>
          </a:p>
          <a:p>
            <a:r>
              <a:rPr lang="nl-NL" dirty="0"/>
              <a:t>No explicit </a:t>
            </a:r>
            <a:r>
              <a:rPr lang="nl-NL" dirty="0" err="1"/>
              <a:t>Infrastructure</a:t>
            </a:r>
            <a:r>
              <a:rPr lang="nl-NL" dirty="0"/>
              <a:t> (</a:t>
            </a:r>
            <a:r>
              <a:rPr lang="nl-NL" dirty="0" err="1"/>
              <a:t>serverless</a:t>
            </a:r>
            <a:r>
              <a:rPr lang="nl-NL" dirty="0"/>
              <a:t>, software </a:t>
            </a:r>
            <a:r>
              <a:rPr lang="nl-NL" dirty="0" err="1"/>
              <a:t>defined</a:t>
            </a:r>
            <a:r>
              <a:rPr lang="nl-NL" dirty="0"/>
              <a:t>) &amp; </a:t>
            </a:r>
            <a:r>
              <a:rPr lang="nl-NL" dirty="0" err="1"/>
              <a:t>managed</a:t>
            </a:r>
            <a:r>
              <a:rPr lang="nl-NL" dirty="0"/>
              <a:t> Platform </a:t>
            </a:r>
            <a:r>
              <a:rPr lang="nl-NL" dirty="0" err="1"/>
              <a:t>components</a:t>
            </a:r>
            <a:endParaRPr lang="nl-NL" dirty="0"/>
          </a:p>
          <a:p>
            <a:r>
              <a:rPr lang="nl-NL" dirty="0" err="1"/>
              <a:t>Stateless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Dynamically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Elastic</a:t>
            </a:r>
            <a:r>
              <a:rPr lang="nl-NL" dirty="0"/>
              <a:t>) – </a:t>
            </a:r>
            <a:r>
              <a:rPr lang="nl-NL" dirty="0" err="1"/>
              <a:t>expand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contract as </a:t>
            </a:r>
            <a:r>
              <a:rPr lang="nl-NL"/>
              <a:t>required</a:t>
            </a:r>
            <a:endParaRPr lang="nl-NL" dirty="0"/>
          </a:p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nl-NL" dirty="0"/>
          </a:p>
          <a:p>
            <a:r>
              <a:rPr lang="nl-NL" dirty="0"/>
              <a:t>Automation – no hands on ACC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(speed,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adjustment</a:t>
            </a:r>
            <a:r>
              <a:rPr lang="nl-NL" dirty="0"/>
              <a:t>) </a:t>
            </a:r>
          </a:p>
          <a:p>
            <a:pPr lvl="1"/>
            <a:r>
              <a:rPr lang="nl-NL" dirty="0" err="1"/>
              <a:t>Infrastructure</a:t>
            </a:r>
            <a:r>
              <a:rPr lang="nl-NL" dirty="0"/>
              <a:t>/Platform as Code &amp; Application CI/CD [</a:t>
            </a:r>
            <a:r>
              <a:rPr lang="nl-NL" dirty="0" err="1"/>
              <a:t>pipelines</a:t>
            </a:r>
            <a:r>
              <a:rPr lang="nl-NL" dirty="0"/>
              <a:t>]</a:t>
            </a:r>
          </a:p>
          <a:p>
            <a:endParaRPr lang="en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F3F4AD-9193-4A1C-807F-B51D01D81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0CD6F42-6BCE-4FA5-8DCD-528050B7D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624" y="55420"/>
            <a:ext cx="2590799" cy="147315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27109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] Trigger Email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4914934" y="-2109056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257317" y="-1768484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120575" y="-2074057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465514" y="-1995937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657029" y="-1010539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7248508" y="-65057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774874" y="-1470078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8A2EAEC-EBDF-44ED-89D0-7FAF0B7680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9490CB3-A72C-41C4-89FD-58C4A5D7F20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1B19C1F-72D7-4972-89C2-EB0572033A04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E01D47EC-5340-4414-813D-BF7BFB512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F5D73AEC-D465-43B4-B58A-0361F3C980C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3DD9676-F732-4A48-8B07-6F9510FC1C46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AA32033B-1C55-4F27-B32A-7C12B4B3DD37}"/>
              </a:ext>
            </a:extLst>
          </p:cNvPr>
          <p:cNvSpPr/>
          <p:nvPr/>
        </p:nvSpPr>
        <p:spPr>
          <a:xfrm>
            <a:off x="3616654" y="2307034"/>
            <a:ext cx="1298280" cy="695188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nl-NL" sz="1050" dirty="0"/>
          </a:p>
          <a:p>
            <a:pPr algn="ctr"/>
            <a:r>
              <a:rPr lang="nl-NL" sz="1050" dirty="0"/>
              <a:t>Tweet </a:t>
            </a:r>
            <a:r>
              <a:rPr lang="nl-NL" sz="1050" dirty="0" err="1"/>
              <a:t>Summarizer</a:t>
            </a:r>
            <a:endParaRPr lang="en-NL" sz="1050" dirty="0"/>
          </a:p>
        </p:txBody>
      </p: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6D97F0F1-6C02-4DDB-ABD1-E9DE8AADDD1E}"/>
              </a:ext>
            </a:extLst>
          </p:cNvPr>
          <p:cNvSpPr/>
          <p:nvPr/>
        </p:nvSpPr>
        <p:spPr>
          <a:xfrm>
            <a:off x="1484683" y="1835789"/>
            <a:ext cx="1018016" cy="490353"/>
          </a:xfrm>
          <a:prstGeom prst="wedgeRoundRectCallout">
            <a:avLst>
              <a:gd name="adj1" fmla="val 67478"/>
              <a:gd name="adj2" fmla="val 9193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Expose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function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external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callers</a:t>
            </a:r>
            <a:endParaRPr lang="en-NL" sz="900" dirty="0">
              <a:solidFill>
                <a:schemeClr val="dk1"/>
              </a:solidFill>
            </a:endParaRPr>
          </a:p>
        </p:txBody>
      </p:sp>
      <p:pic>
        <p:nvPicPr>
          <p:cNvPr id="59" name="Graphic 58">
            <a:extLst>
              <a:ext uri="{FF2B5EF4-FFF2-40B4-BE49-F238E27FC236}">
                <a16:creationId xmlns:a16="http://schemas.microsoft.com/office/drawing/2014/main" id="{2C97523F-E274-4044-A696-07D86809833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658727" y="1798052"/>
            <a:ext cx="431901" cy="431901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6AFAF2A3-BD43-4F07-8279-B66F234BED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24170" y="1960085"/>
            <a:ext cx="324250" cy="324250"/>
          </a:xfrm>
          <a:prstGeom prst="rect">
            <a:avLst/>
          </a:prstGeom>
        </p:spPr>
      </p:pic>
      <p:pic>
        <p:nvPicPr>
          <p:cNvPr id="61" name="Graphic 60" descr="Email">
            <a:extLst>
              <a:ext uri="{FF2B5EF4-FFF2-40B4-BE49-F238E27FC236}">
                <a16:creationId xmlns:a16="http://schemas.microsoft.com/office/drawing/2014/main" id="{C3D0996B-2CF7-4373-8787-1E035B53995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097A7CAE-2E81-4563-943D-9466791FCEAB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Speech Bubble: Rectangle with Corners Rounded 62">
            <a:extLst>
              <a:ext uri="{FF2B5EF4-FFF2-40B4-BE49-F238E27FC236}">
                <a16:creationId xmlns:a16="http://schemas.microsoft.com/office/drawing/2014/main" id="{8DB98579-BCBC-4EE3-A16F-ACBB9CC6E586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D12417F-3329-4676-8910-F8CC51655DB9}"/>
              </a:ext>
            </a:extLst>
          </p:cNvPr>
          <p:cNvSpPr/>
          <p:nvPr/>
        </p:nvSpPr>
        <p:spPr>
          <a:xfrm>
            <a:off x="4277360" y="1036173"/>
            <a:ext cx="4633563" cy="1544467"/>
          </a:xfrm>
          <a:custGeom>
            <a:avLst/>
            <a:gdLst>
              <a:gd name="connsiteX0" fmla="*/ 0 w 4633563"/>
              <a:gd name="connsiteY0" fmla="*/ 376067 h 1544467"/>
              <a:gd name="connsiteX1" fmla="*/ 1859280 w 4633563"/>
              <a:gd name="connsiteY1" fmla="*/ 30627 h 1544467"/>
              <a:gd name="connsiteX2" fmla="*/ 1717040 w 4633563"/>
              <a:gd name="connsiteY2" fmla="*/ 1066947 h 1544467"/>
              <a:gd name="connsiteX3" fmla="*/ 3281680 w 4633563"/>
              <a:gd name="connsiteY3" fmla="*/ 294787 h 1544467"/>
              <a:gd name="connsiteX4" fmla="*/ 4632960 w 4633563"/>
              <a:gd name="connsiteY4" fmla="*/ 934867 h 1544467"/>
              <a:gd name="connsiteX5" fmla="*/ 3119120 w 4633563"/>
              <a:gd name="connsiteY5" fmla="*/ 1016147 h 1544467"/>
              <a:gd name="connsiteX6" fmla="*/ 2814320 w 4633563"/>
              <a:gd name="connsiteY6" fmla="*/ 1544467 h 1544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33563" h="1544467" extrusionOk="0">
                <a:moveTo>
                  <a:pt x="0" y="376067"/>
                </a:moveTo>
                <a:cubicBezTo>
                  <a:pt x="789104" y="219649"/>
                  <a:pt x="1505765" y="-78942"/>
                  <a:pt x="1859280" y="30627"/>
                </a:cubicBezTo>
                <a:cubicBezTo>
                  <a:pt x="2090376" y="129430"/>
                  <a:pt x="1529692" y="995386"/>
                  <a:pt x="1717040" y="1066947"/>
                </a:cubicBezTo>
                <a:cubicBezTo>
                  <a:pt x="1970105" y="1091551"/>
                  <a:pt x="2885251" y="298376"/>
                  <a:pt x="3281680" y="294787"/>
                </a:cubicBezTo>
                <a:cubicBezTo>
                  <a:pt x="3787756" y="281500"/>
                  <a:pt x="4674259" y="817123"/>
                  <a:pt x="4632960" y="934867"/>
                </a:cubicBezTo>
                <a:cubicBezTo>
                  <a:pt x="4598304" y="1024863"/>
                  <a:pt x="3461990" y="950138"/>
                  <a:pt x="3119120" y="1016147"/>
                </a:cubicBezTo>
                <a:cubicBezTo>
                  <a:pt x="2777543" y="1128455"/>
                  <a:pt x="2754344" y="1318278"/>
                  <a:pt x="2814320" y="1544467"/>
                </a:cubicBezTo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2225865239">
                  <a:custGeom>
                    <a:avLst/>
                    <a:gdLst>
                      <a:gd name="connsiteX0" fmla="*/ 0 w 4633563"/>
                      <a:gd name="connsiteY0" fmla="*/ 376067 h 1544467"/>
                      <a:gd name="connsiteX1" fmla="*/ 1859280 w 4633563"/>
                      <a:gd name="connsiteY1" fmla="*/ 30627 h 1544467"/>
                      <a:gd name="connsiteX2" fmla="*/ 1717040 w 4633563"/>
                      <a:gd name="connsiteY2" fmla="*/ 1066947 h 1544467"/>
                      <a:gd name="connsiteX3" fmla="*/ 3281680 w 4633563"/>
                      <a:gd name="connsiteY3" fmla="*/ 294787 h 1544467"/>
                      <a:gd name="connsiteX4" fmla="*/ 4632960 w 4633563"/>
                      <a:gd name="connsiteY4" fmla="*/ 934867 h 1544467"/>
                      <a:gd name="connsiteX5" fmla="*/ 3119120 w 4633563"/>
                      <a:gd name="connsiteY5" fmla="*/ 1016147 h 1544467"/>
                      <a:gd name="connsiteX6" fmla="*/ 2814320 w 4633563"/>
                      <a:gd name="connsiteY6" fmla="*/ 1544467 h 15444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633563" h="1544467">
                        <a:moveTo>
                          <a:pt x="0" y="376067"/>
                        </a:moveTo>
                        <a:cubicBezTo>
                          <a:pt x="786553" y="145773"/>
                          <a:pt x="1573107" y="-84520"/>
                          <a:pt x="1859280" y="30627"/>
                        </a:cubicBezTo>
                        <a:cubicBezTo>
                          <a:pt x="2145453" y="145774"/>
                          <a:pt x="1479973" y="1022920"/>
                          <a:pt x="1717040" y="1066947"/>
                        </a:cubicBezTo>
                        <a:cubicBezTo>
                          <a:pt x="1954107" y="1110974"/>
                          <a:pt x="2795693" y="316800"/>
                          <a:pt x="3281680" y="294787"/>
                        </a:cubicBezTo>
                        <a:cubicBezTo>
                          <a:pt x="3767667" y="272774"/>
                          <a:pt x="4660053" y="814640"/>
                          <a:pt x="4632960" y="934867"/>
                        </a:cubicBezTo>
                        <a:cubicBezTo>
                          <a:pt x="4605867" y="1055094"/>
                          <a:pt x="3422227" y="914547"/>
                          <a:pt x="3119120" y="1016147"/>
                        </a:cubicBezTo>
                        <a:cubicBezTo>
                          <a:pt x="2816013" y="1117747"/>
                          <a:pt x="2815166" y="1331107"/>
                          <a:pt x="2814320" y="154446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2604DAD-A8B1-42EF-9C40-31C5020C5CCE}"/>
              </a:ext>
            </a:extLst>
          </p:cNvPr>
          <p:cNvSpPr txBox="1"/>
          <p:nvPr/>
        </p:nvSpPr>
        <p:spPr>
          <a:xfrm>
            <a:off x="6102990" y="1524723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5570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 &amp; </a:t>
            </a:r>
            <a:r>
              <a:rPr lang="nl-NL" dirty="0" err="1"/>
              <a:t>Send</a:t>
            </a:r>
            <a:r>
              <a:rPr lang="nl-NL" dirty="0"/>
              <a:t> Mail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64164745-6875-45A4-A845-7590CA34B706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587761" y="75741"/>
            <a:ext cx="1178434" cy="720496"/>
          </a:xfrm>
          <a:prstGeom prst="wedgeRoundRectCallout">
            <a:avLst>
              <a:gd name="adj1" fmla="val -39520"/>
              <a:gd name="adj2" fmla="val 15692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00" dirty="0">
                <a:solidFill>
                  <a:schemeClr val="dk1"/>
                </a:solidFill>
              </a:rPr>
              <a:t>Cloud Event for new JSON file on Object Storage</a:t>
            </a:r>
            <a:endParaRPr lang="en-NL" sz="10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181818F-146D-45B1-96E2-900BA0B9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A7B5DAC9-3924-4890-979B-8D4181BF0316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8218E85A-3F1E-4AF2-9984-9B7F0FA9C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FB06FB87-CC37-44AC-B059-7FB376CDCEC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7FCF552-94EE-4CF9-8E15-27B9C4783AF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520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C97541-CED7-49AC-B73D-AE07273CA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s-MX" dirty="0"/>
              <a:t>EVENTS and NOTIFICATIONS SERVICES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2C8D2C-5997-465B-868A-15A9F3192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9C2530-B495-4826-9211-C1BB18015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C5028A-354B-44A5-AF2D-DC44D76D0AD7}"/>
              </a:ext>
            </a:extLst>
          </p:cNvPr>
          <p:cNvSpPr/>
          <p:nvPr/>
        </p:nvSpPr>
        <p:spPr>
          <a:xfrm>
            <a:off x="5039360" y="2153920"/>
            <a:ext cx="3672288" cy="1117600"/>
          </a:xfrm>
          <a:custGeom>
            <a:avLst/>
            <a:gdLst>
              <a:gd name="connsiteX0" fmla="*/ 0 w 3672288"/>
              <a:gd name="connsiteY0" fmla="*/ 558800 h 1117600"/>
              <a:gd name="connsiteX1" fmla="*/ 1836144 w 3672288"/>
              <a:gd name="connsiteY1" fmla="*/ 0 h 1117600"/>
              <a:gd name="connsiteX2" fmla="*/ 3672288 w 3672288"/>
              <a:gd name="connsiteY2" fmla="*/ 558800 h 1117600"/>
              <a:gd name="connsiteX3" fmla="*/ 1836144 w 3672288"/>
              <a:gd name="connsiteY3" fmla="*/ 1117600 h 1117600"/>
              <a:gd name="connsiteX4" fmla="*/ 0 w 3672288"/>
              <a:gd name="connsiteY4" fmla="*/ 558800 h 111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72288" h="1117600" extrusionOk="0">
                <a:moveTo>
                  <a:pt x="0" y="558800"/>
                </a:moveTo>
                <a:cubicBezTo>
                  <a:pt x="166139" y="111783"/>
                  <a:pt x="735928" y="-141512"/>
                  <a:pt x="1836144" y="0"/>
                </a:cubicBezTo>
                <a:cubicBezTo>
                  <a:pt x="2825429" y="-17581"/>
                  <a:pt x="3688284" y="276274"/>
                  <a:pt x="3672288" y="558800"/>
                </a:cubicBezTo>
                <a:cubicBezTo>
                  <a:pt x="3618361" y="971446"/>
                  <a:pt x="2766585" y="1046065"/>
                  <a:pt x="1836144" y="1117600"/>
                </a:cubicBezTo>
                <a:cubicBezTo>
                  <a:pt x="777564" y="1179091"/>
                  <a:pt x="7030" y="860548"/>
                  <a:pt x="0" y="558800"/>
                </a:cubicBezTo>
                <a:close/>
              </a:path>
            </a:pathLst>
          </a:custGeom>
          <a:noFill/>
          <a:ln w="5715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343812496">
                  <a:prstGeom prst="ellipse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 23">
            <a:extLst>
              <a:ext uri="{FF2B5EF4-FFF2-40B4-BE49-F238E27FC236}">
                <a16:creationId xmlns:a16="http://schemas.microsoft.com/office/drawing/2014/main" id="{D62CF983-CA27-4E4B-A232-CD28766BF8B8}"/>
              </a:ext>
            </a:extLst>
          </p:cNvPr>
          <p:cNvSpPr/>
          <p:nvPr/>
        </p:nvSpPr>
        <p:spPr>
          <a:xfrm>
            <a:off x="7992329" y="1608192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Web</a:t>
            </a:r>
            <a:br>
              <a:rPr lang="es-MX" sz="1050" dirty="0"/>
            </a:br>
            <a:r>
              <a:rPr lang="es-MX" sz="1050" dirty="0"/>
              <a:t>Hook</a:t>
            </a:r>
          </a:p>
        </p:txBody>
      </p:sp>
      <p:sp>
        <p:nvSpPr>
          <p:cNvPr id="56" name="Rectángulo 23">
            <a:extLst>
              <a:ext uri="{FF2B5EF4-FFF2-40B4-BE49-F238E27FC236}">
                <a16:creationId xmlns:a16="http://schemas.microsoft.com/office/drawing/2014/main" id="{61D67B4D-33E7-4508-90CF-4ECF1D69EEC6}"/>
              </a:ext>
            </a:extLst>
          </p:cNvPr>
          <p:cNvSpPr/>
          <p:nvPr/>
        </p:nvSpPr>
        <p:spPr>
          <a:xfrm>
            <a:off x="7992329" y="1220743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Slack</a:t>
            </a:r>
            <a:endParaRPr lang="es-MX" sz="1050" dirty="0"/>
          </a:p>
        </p:txBody>
      </p:sp>
      <p:sp>
        <p:nvSpPr>
          <p:cNvPr id="57" name="Rectángulo 23">
            <a:extLst>
              <a:ext uri="{FF2B5EF4-FFF2-40B4-BE49-F238E27FC236}">
                <a16:creationId xmlns:a16="http://schemas.microsoft.com/office/drawing/2014/main" id="{CF9BE889-3FEA-436F-8309-2B5CF402CB56}"/>
              </a:ext>
            </a:extLst>
          </p:cNvPr>
          <p:cNvSpPr/>
          <p:nvPr/>
        </p:nvSpPr>
        <p:spPr>
          <a:xfrm>
            <a:off x="7995474" y="832318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Pager</a:t>
            </a:r>
            <a:r>
              <a:rPr lang="es-MX" sz="1050" dirty="0"/>
              <a:t> </a:t>
            </a:r>
            <a:r>
              <a:rPr lang="es-MX" sz="1050" dirty="0" err="1"/>
              <a:t>Duty</a:t>
            </a:r>
            <a:endParaRPr lang="es-MX" sz="1050" dirty="0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A6D6EA7D-0508-48DF-A136-402C889083BC}"/>
              </a:ext>
            </a:extLst>
          </p:cNvPr>
          <p:cNvSpPr/>
          <p:nvPr/>
        </p:nvSpPr>
        <p:spPr>
          <a:xfrm>
            <a:off x="7992329" y="2044271"/>
            <a:ext cx="665922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Email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747228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01605" y="3629439"/>
              <a:ext cx="278296" cy="26173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1729543-6247-451A-83DC-6A67A5DBD2B5}"/>
              </a:ext>
            </a:extLst>
          </p:cNvPr>
          <p:cNvSpPr/>
          <p:nvPr/>
        </p:nvSpPr>
        <p:spPr>
          <a:xfrm>
            <a:off x="7917786" y="2480350"/>
            <a:ext cx="81500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BD64734E-1284-4B99-8E6C-A61D8EA74D42}"/>
              </a:ext>
            </a:extLst>
          </p:cNvPr>
          <p:cNvSpPr/>
          <p:nvPr/>
        </p:nvSpPr>
        <p:spPr>
          <a:xfrm>
            <a:off x="7872323" y="2956184"/>
            <a:ext cx="911169" cy="3081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02DC41FE-99EB-4BD7-9416-241F43C5060E}"/>
              </a:ext>
            </a:extLst>
          </p:cNvPr>
          <p:cNvGrpSpPr/>
          <p:nvPr/>
        </p:nvGrpSpPr>
        <p:grpSpPr>
          <a:xfrm>
            <a:off x="7479371" y="2129960"/>
            <a:ext cx="380636" cy="1034638"/>
            <a:chOff x="9573234" y="3052927"/>
            <a:chExt cx="507514" cy="1379517"/>
          </a:xfrm>
        </p:grpSpPr>
        <p:sp>
          <p:nvSpPr>
            <p:cNvPr id="37" name="Flecha: a la derecha 36">
              <a:extLst>
                <a:ext uri="{FF2B5EF4-FFF2-40B4-BE49-F238E27FC236}">
                  <a16:creationId xmlns:a16="http://schemas.microsoft.com/office/drawing/2014/main" id="{722FEC8F-B304-406D-87DB-D3B8CB973C83}"/>
                </a:ext>
              </a:extLst>
            </p:cNvPr>
            <p:cNvSpPr/>
            <p:nvPr/>
          </p:nvSpPr>
          <p:spPr>
            <a:xfrm rot="19326242">
              <a:off x="9644413" y="3052927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8" name="Flecha: a la derecha 37">
              <a:extLst>
                <a:ext uri="{FF2B5EF4-FFF2-40B4-BE49-F238E27FC236}">
                  <a16:creationId xmlns:a16="http://schemas.microsoft.com/office/drawing/2014/main" id="{61216537-6480-483A-A9CC-4391FCED017E}"/>
                </a:ext>
              </a:extLst>
            </p:cNvPr>
            <p:cNvSpPr/>
            <p:nvPr/>
          </p:nvSpPr>
          <p:spPr>
            <a:xfrm>
              <a:off x="9588931" y="3539279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39" name="Flecha: a la derecha 38">
              <a:extLst>
                <a:ext uri="{FF2B5EF4-FFF2-40B4-BE49-F238E27FC236}">
                  <a16:creationId xmlns:a16="http://schemas.microsoft.com/office/drawing/2014/main" id="{B02BB033-4EA1-4456-B932-D3D58B68520E}"/>
                </a:ext>
              </a:extLst>
            </p:cNvPr>
            <p:cNvSpPr/>
            <p:nvPr/>
          </p:nvSpPr>
          <p:spPr>
            <a:xfrm rot="1355731">
              <a:off x="9573234" y="4099718"/>
              <a:ext cx="436335" cy="33272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35" name="Rectángulo 25">
            <a:extLst>
              <a:ext uri="{FF2B5EF4-FFF2-40B4-BE49-F238E27FC236}">
                <a16:creationId xmlns:a16="http://schemas.microsoft.com/office/drawing/2014/main" id="{499F622C-8F19-4BD2-ACE2-E79F8B8B8B9A}"/>
              </a:ext>
            </a:extLst>
          </p:cNvPr>
          <p:cNvSpPr/>
          <p:nvPr/>
        </p:nvSpPr>
        <p:spPr>
          <a:xfrm>
            <a:off x="4079576" y="3264297"/>
            <a:ext cx="576470" cy="349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Functions</a:t>
            </a:r>
            <a:endParaRPr lang="es-MX" sz="1050" dirty="0"/>
          </a:p>
        </p:txBody>
      </p:sp>
      <p:sp>
        <p:nvSpPr>
          <p:cNvPr id="42" name="Rectángulo 26">
            <a:extLst>
              <a:ext uri="{FF2B5EF4-FFF2-40B4-BE49-F238E27FC236}">
                <a16:creationId xmlns:a16="http://schemas.microsoft.com/office/drawing/2014/main" id="{C19DDD1D-2973-4AAD-97A1-70E0D891FDB7}"/>
              </a:ext>
            </a:extLst>
          </p:cNvPr>
          <p:cNvSpPr/>
          <p:nvPr/>
        </p:nvSpPr>
        <p:spPr>
          <a:xfrm>
            <a:off x="4084073" y="3697015"/>
            <a:ext cx="576471" cy="41296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 err="1"/>
              <a:t>Streaming</a:t>
            </a:r>
            <a:endParaRPr lang="es-MX" sz="1050" dirty="0"/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418424" y="184691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480823" y="299513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Events </a:t>
            </a:r>
            <a:r>
              <a:rPr lang="es-MX" dirty="0" err="1"/>
              <a:t>identified</a:t>
            </a:r>
            <a:r>
              <a:rPr lang="es-MX" dirty="0"/>
              <a:t> and </a:t>
            </a:r>
            <a:r>
              <a:rPr lang="es-MX" dirty="0" err="1"/>
              <a:t>turned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br>
              <a:rPr lang="es-MX" dirty="0"/>
            </a:br>
            <a:r>
              <a:rPr lang="es-MX" dirty="0" err="1"/>
              <a:t>Notification</a:t>
            </a:r>
            <a:r>
              <a:rPr lang="es-MX" dirty="0"/>
              <a:t> Events </a:t>
            </a:r>
            <a:r>
              <a:rPr lang="es-MX" dirty="0" err="1"/>
              <a:t>to</a:t>
            </a:r>
            <a:r>
              <a:rPr lang="es-MX" dirty="0"/>
              <a:t> be </a:t>
            </a:r>
            <a:r>
              <a:rPr lang="es-MX" dirty="0" err="1"/>
              <a:t>Published</a:t>
            </a:r>
            <a:r>
              <a:rPr lang="es-MX" dirty="0"/>
              <a:t> and </a:t>
            </a:r>
            <a:r>
              <a:rPr lang="es-MX" dirty="0" err="1"/>
              <a:t>Routed</a:t>
            </a:r>
            <a:r>
              <a:rPr lang="es-MX" dirty="0"/>
              <a:t>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F0432C-8709-44D7-AD6D-AD1FEAE3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6564C-4F83-471D-96EF-042E0E039678}"/>
              </a:ext>
            </a:extLst>
          </p:cNvPr>
          <p:cNvSpPr txBox="1"/>
          <p:nvPr/>
        </p:nvSpPr>
        <p:spPr>
          <a:xfrm rot="5400000">
            <a:off x="6813615" y="2558829"/>
            <a:ext cx="92012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1">
                    <a:lumMod val="50000"/>
                  </a:schemeClr>
                </a:solidFill>
              </a:rPr>
              <a:t>Subscriptions</a:t>
            </a:r>
            <a:endParaRPr lang="en-NL" sz="1200" dirty="0" err="1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Explosion: 14 Points 4">
            <a:extLst>
              <a:ext uri="{FF2B5EF4-FFF2-40B4-BE49-F238E27FC236}">
                <a16:creationId xmlns:a16="http://schemas.microsoft.com/office/drawing/2014/main" id="{9CA12B1E-D343-42DA-8C9D-C941F8E28EC3}"/>
              </a:ext>
            </a:extLst>
          </p:cNvPr>
          <p:cNvSpPr/>
          <p:nvPr/>
        </p:nvSpPr>
        <p:spPr>
          <a:xfrm>
            <a:off x="354762" y="2136915"/>
            <a:ext cx="1250609" cy="657917"/>
          </a:xfrm>
          <a:prstGeom prst="irregularSeal2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Cloud Event</a:t>
            </a:r>
            <a:endParaRPr lang="en-NL" sz="100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59718533-7894-466B-B83C-3D34F83A436A}"/>
              </a:ext>
            </a:extLst>
          </p:cNvPr>
          <p:cNvSpPr/>
          <p:nvPr/>
        </p:nvSpPr>
        <p:spPr>
          <a:xfrm>
            <a:off x="4489974" y="1399854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Alarming</a:t>
            </a:r>
          </a:p>
        </p:txBody>
      </p:sp>
      <p:pic>
        <p:nvPicPr>
          <p:cNvPr id="52" name="Graphic 51">
            <a:extLst>
              <a:ext uri="{FF2B5EF4-FFF2-40B4-BE49-F238E27FC236}">
                <a16:creationId xmlns:a16="http://schemas.microsoft.com/office/drawing/2014/main" id="{A7A58DE5-556B-4BB6-BFA3-131DB98937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1080" y="915855"/>
            <a:ext cx="496952" cy="496952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E4D3969F-0679-45B7-9000-C3ED56296B32}"/>
              </a:ext>
            </a:extLst>
          </p:cNvPr>
          <p:cNvSpPr/>
          <p:nvPr/>
        </p:nvSpPr>
        <p:spPr>
          <a:xfrm>
            <a:off x="3977430" y="1403619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54" name="Graphic 53">
            <a:extLst>
              <a:ext uri="{FF2B5EF4-FFF2-40B4-BE49-F238E27FC236}">
                <a16:creationId xmlns:a16="http://schemas.microsoft.com/office/drawing/2014/main" id="{296A6194-EA20-4EB4-97E5-316DD2FA31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70494" y="959693"/>
            <a:ext cx="496952" cy="49695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4601763-166E-4FE6-B37F-478FBF8123A1}"/>
              </a:ext>
            </a:extLst>
          </p:cNvPr>
          <p:cNvCxnSpPr/>
          <p:nvPr/>
        </p:nvCxnSpPr>
        <p:spPr>
          <a:xfrm>
            <a:off x="4488292" y="1610487"/>
            <a:ext cx="653867" cy="8062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EC6B84B-B101-4293-B857-5C4E0B73291B}"/>
              </a:ext>
            </a:extLst>
          </p:cNvPr>
          <p:cNvCxnSpPr>
            <a:stCxn id="51" idx="2"/>
          </p:cNvCxnSpPr>
          <p:nvPr/>
        </p:nvCxnSpPr>
        <p:spPr>
          <a:xfrm>
            <a:off x="4892945" y="1637098"/>
            <a:ext cx="358157" cy="7637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Flecha: a la derecha 32">
            <a:extLst>
              <a:ext uri="{FF2B5EF4-FFF2-40B4-BE49-F238E27FC236}">
                <a16:creationId xmlns:a16="http://schemas.microsoft.com/office/drawing/2014/main" id="{E47A10C8-7711-4F4E-B321-7462AF6D4F1D}"/>
              </a:ext>
            </a:extLst>
          </p:cNvPr>
          <p:cNvSpPr/>
          <p:nvPr/>
        </p:nvSpPr>
        <p:spPr>
          <a:xfrm>
            <a:off x="3580756" y="330982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9" name="Flecha: a la derecha 32">
            <a:extLst>
              <a:ext uri="{FF2B5EF4-FFF2-40B4-BE49-F238E27FC236}">
                <a16:creationId xmlns:a16="http://schemas.microsoft.com/office/drawing/2014/main" id="{4FBF4FC3-5234-493A-A9A4-F477D036CED9}"/>
              </a:ext>
            </a:extLst>
          </p:cNvPr>
          <p:cNvSpPr/>
          <p:nvPr/>
        </p:nvSpPr>
        <p:spPr>
          <a:xfrm>
            <a:off x="3580756" y="3774286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</p:spTree>
    <p:extLst>
      <p:ext uri="{BB962C8B-B14F-4D97-AF65-F5344CB8AC3E}">
        <p14:creationId xmlns:p14="http://schemas.microsoft.com/office/powerpoint/2010/main" val="2048994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6" presetClass="path" presetSubtype="0" accel="50000" decel="5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729 -0.00432 L 0.67257 0.02068 " pathEditMode="relative" rAng="0" ptsTypes="AA">
                                      <p:cBhvr>
                                        <p:cTn id="81" dur="3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264" y="12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50"/>
                            </p:stCondLst>
                            <p:childTnLst>
                              <p:par>
                                <p:cTn id="83" presetID="56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7257 0.02068 L 0.84791 -0.10401 " pathEditMode="relative" rAng="0" ptsTypes="AA">
                                      <p:cBhvr>
                                        <p:cTn id="8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78" y="-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24" grpId="0" animBg="1"/>
      <p:bldP spid="6" grpId="0" animBg="1"/>
      <p:bldP spid="7" grpId="0" animBg="1"/>
      <p:bldP spid="8" grpId="0" animBg="1"/>
      <p:bldP spid="14" grpId="0" animBg="1"/>
      <p:bldP spid="28" grpId="0"/>
      <p:bldP spid="29" grpId="0" animBg="1"/>
      <p:bldP spid="30" grpId="0" animBg="1"/>
      <p:bldP spid="33" grpId="0" animBg="1"/>
      <p:bldP spid="34" grpId="0" animBg="1"/>
      <p:bldP spid="36" grpId="0" animBg="1"/>
      <p:bldP spid="26" grpId="0" animBg="1"/>
      <p:bldP spid="27" grpId="0" animBg="1"/>
      <p:bldP spid="35" grpId="0" animBg="1"/>
      <p:bldP spid="42" grpId="0" animBg="1"/>
      <p:bldP spid="46" grpId="0" animBg="1"/>
      <p:bldP spid="47" grpId="0" animBg="1"/>
      <p:bldP spid="48" grpId="0" animBg="1"/>
      <p:bldP spid="49" grpId="0" animBg="1"/>
      <p:bldP spid="4" grpId="0"/>
      <p:bldP spid="5" grpId="0" animBg="1"/>
      <p:bldP spid="5" grpId="1" animBg="1"/>
      <p:bldP spid="5" grpId="2" animBg="1"/>
      <p:bldP spid="51" grpId="0"/>
      <p:bldP spid="53" grpId="0"/>
      <p:bldP spid="58" grpId="0" animBg="1"/>
      <p:bldP spid="5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546652" y="2097159"/>
            <a:ext cx="775252" cy="109330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OCI </a:t>
            </a:r>
            <a:r>
              <a:rPr lang="es-MX" sz="1050" dirty="0" err="1"/>
              <a:t>Resource</a:t>
            </a:r>
            <a:endParaRPr lang="es-MX" sz="1050" dirty="0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6587449" y="2107099"/>
            <a:ext cx="576470" cy="1053548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4079575" y="2126977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5174285" y="2421791"/>
            <a:ext cx="930750" cy="483796"/>
            <a:chOff x="6061931" y="3300590"/>
            <a:chExt cx="1240999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3580756" y="2510877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4700772" y="2534480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6142667" y="2524541"/>
            <a:ext cx="402836" cy="248478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7249499" y="2064861"/>
            <a:ext cx="1304121" cy="1220026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Functions</a:t>
              </a:r>
              <a:endParaRPr lang="es-MX" sz="1050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sz="1050" dirty="0" err="1"/>
                <a:t>Streaming</a:t>
              </a:r>
              <a:endParaRPr lang="es-MX" sz="1050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 sz="1050"/>
              </a:p>
            </p:txBody>
          </p:sp>
        </p:grpSp>
      </p:grp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4407129" y="2084743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5657738" y="2161405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7188552" y="1867506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7250951" y="3015727"/>
            <a:ext cx="399971" cy="349472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375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3840534" y="1461464"/>
            <a:ext cx="3223994" cy="2146853"/>
          </a:xfrm>
          <a:prstGeom prst="rect">
            <a:avLst/>
          </a:prstGeom>
          <a:solidFill>
            <a:srgbClr val="FF0000">
              <a:alpha val="4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NOTIFICATION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559765-C430-43C9-BF9A-3119CB1B0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THE BASICS FOR THESE TWO SERVICES ARE…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86B0DA-0885-4248-B044-603034D39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42" name="Rectángulo 6">
            <a:extLst>
              <a:ext uri="{FF2B5EF4-FFF2-40B4-BE49-F238E27FC236}">
                <a16:creationId xmlns:a16="http://schemas.microsoft.com/office/drawing/2014/main" id="{EF1F0FE6-1D0A-4768-A1D1-A73B128C5413}"/>
              </a:ext>
            </a:extLst>
          </p:cNvPr>
          <p:cNvSpPr/>
          <p:nvPr/>
        </p:nvSpPr>
        <p:spPr>
          <a:xfrm>
            <a:off x="3092256" y="2136915"/>
            <a:ext cx="44726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 </a:t>
            </a:r>
          </a:p>
          <a:p>
            <a:pPr algn="ctr"/>
            <a:endParaRPr lang="es-MX" sz="1050" dirty="0"/>
          </a:p>
          <a:p>
            <a:pPr algn="ctr"/>
            <a:r>
              <a:rPr lang="es-MX" sz="1050" dirty="0"/>
              <a:t> </a:t>
            </a:r>
          </a:p>
        </p:txBody>
      </p:sp>
      <p:sp>
        <p:nvSpPr>
          <p:cNvPr id="44" name="Nube 7">
            <a:extLst>
              <a:ext uri="{FF2B5EF4-FFF2-40B4-BE49-F238E27FC236}">
                <a16:creationId xmlns:a16="http://schemas.microsoft.com/office/drawing/2014/main" id="{FD327CC0-100C-4989-A1C3-A2AD4E2C2BDF}"/>
              </a:ext>
            </a:extLst>
          </p:cNvPr>
          <p:cNvSpPr/>
          <p:nvPr/>
        </p:nvSpPr>
        <p:spPr>
          <a:xfrm>
            <a:off x="1782300" y="2126977"/>
            <a:ext cx="795129" cy="1093304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50" name="CuadroTexto 27">
            <a:extLst>
              <a:ext uri="{FF2B5EF4-FFF2-40B4-BE49-F238E27FC236}">
                <a16:creationId xmlns:a16="http://schemas.microsoft.com/office/drawing/2014/main" id="{AD8A02F5-309D-4E6D-A047-E23C1B96AEA3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51" name="Flecha: a la derecha 28">
            <a:extLst>
              <a:ext uri="{FF2B5EF4-FFF2-40B4-BE49-F238E27FC236}">
                <a16:creationId xmlns:a16="http://schemas.microsoft.com/office/drawing/2014/main" id="{4832152B-D7BB-4B16-988D-BEAB26699E06}"/>
              </a:ext>
            </a:extLst>
          </p:cNvPr>
          <p:cNvSpPr/>
          <p:nvPr/>
        </p:nvSpPr>
        <p:spPr>
          <a:xfrm>
            <a:off x="1349993" y="2495132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52" name="Flecha: a la derecha 29">
            <a:extLst>
              <a:ext uri="{FF2B5EF4-FFF2-40B4-BE49-F238E27FC236}">
                <a16:creationId xmlns:a16="http://schemas.microsoft.com/office/drawing/2014/main" id="{14EDACAF-D346-4103-A65D-94C79CCFD6AD}"/>
              </a:ext>
            </a:extLst>
          </p:cNvPr>
          <p:cNvSpPr/>
          <p:nvPr/>
        </p:nvSpPr>
        <p:spPr>
          <a:xfrm>
            <a:off x="2626180" y="2521954"/>
            <a:ext cx="447260" cy="2584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388346" y="1456627"/>
            <a:ext cx="2230897" cy="2146853"/>
          </a:xfrm>
          <a:prstGeom prst="rect">
            <a:avLst/>
          </a:prstGeom>
          <a:solidFill>
            <a:srgbClr val="FFC000">
              <a:alpha val="6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050" dirty="0"/>
              <a:t>EVENTS SERVICES</a:t>
            </a:r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  <a:p>
            <a:pPr algn="ctr"/>
            <a:endParaRPr lang="es-MX" sz="1050" dirty="0"/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51" grpId="0" animBg="1"/>
      <p:bldP spid="5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D97F6-9067-43EB-9268-4B0D9D00F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Configure</a:t>
            </a:r>
            <a:r>
              <a:rPr lang="nl-NL" dirty="0"/>
              <a:t> Event </a:t>
            </a:r>
            <a:r>
              <a:rPr lang="nl-NL" dirty="0" err="1"/>
              <a:t>Rule</a:t>
            </a:r>
            <a:r>
              <a:rPr lang="nl-NL" dirty="0"/>
              <a:t> Notification triplet</a:t>
            </a:r>
            <a:endParaRPr lang="en-NL" dirty="0"/>
          </a:p>
        </p:txBody>
      </p:sp>
      <p:pic>
        <p:nvPicPr>
          <p:cNvPr id="6" name="Snagit_SNG81C">
            <a:extLst>
              <a:ext uri="{FF2B5EF4-FFF2-40B4-BE49-F238E27FC236}">
                <a16:creationId xmlns:a16="http://schemas.microsoft.com/office/drawing/2014/main" id="{F6120AFF-3F8D-4466-A620-13A37A178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25287"/>
            <a:ext cx="8085601" cy="27653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751815-92A0-47A9-849C-C580A7DD3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6D07359-B6AD-4E8D-AB17-C191868B9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600" y="3174061"/>
            <a:ext cx="7236000" cy="17584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Cilindro 5">
            <a:extLst>
              <a:ext uri="{FF2B5EF4-FFF2-40B4-BE49-F238E27FC236}">
                <a16:creationId xmlns:a16="http://schemas.microsoft.com/office/drawing/2014/main" id="{4FDBEE43-E63E-42BE-8BC6-902E5242A78A}"/>
              </a:ext>
            </a:extLst>
          </p:cNvPr>
          <p:cNvSpPr/>
          <p:nvPr/>
        </p:nvSpPr>
        <p:spPr>
          <a:xfrm>
            <a:off x="4500866" y="2670060"/>
            <a:ext cx="523865" cy="50400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/>
              <a:t>OCI </a:t>
            </a:r>
            <a:r>
              <a:rPr lang="es-MX" sz="800" dirty="0" err="1"/>
              <a:t>Resource</a:t>
            </a:r>
            <a:endParaRPr lang="es-MX" sz="800" dirty="0"/>
          </a:p>
        </p:txBody>
      </p:sp>
      <p:sp>
        <p:nvSpPr>
          <p:cNvPr id="10" name="Nube 7">
            <a:extLst>
              <a:ext uri="{FF2B5EF4-FFF2-40B4-BE49-F238E27FC236}">
                <a16:creationId xmlns:a16="http://schemas.microsoft.com/office/drawing/2014/main" id="{9C9A1743-B8E3-46EF-BFE3-F93E18733915}"/>
              </a:ext>
            </a:extLst>
          </p:cNvPr>
          <p:cNvSpPr/>
          <p:nvPr/>
        </p:nvSpPr>
        <p:spPr>
          <a:xfrm>
            <a:off x="4603754" y="2086552"/>
            <a:ext cx="841954" cy="55022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100" dirty="0"/>
              <a:t>Cloud Event</a:t>
            </a:r>
          </a:p>
        </p:txBody>
      </p:sp>
      <p:sp>
        <p:nvSpPr>
          <p:cNvPr id="11" name="CuadroTexto 27">
            <a:extLst>
              <a:ext uri="{FF2B5EF4-FFF2-40B4-BE49-F238E27FC236}">
                <a16:creationId xmlns:a16="http://schemas.microsoft.com/office/drawing/2014/main" id="{B2E30B52-D8AB-4C45-A560-E3CF51706D8D}"/>
              </a:ext>
            </a:extLst>
          </p:cNvPr>
          <p:cNvSpPr txBox="1"/>
          <p:nvPr/>
        </p:nvSpPr>
        <p:spPr>
          <a:xfrm rot="10800000">
            <a:off x="3124504" y="2243032"/>
            <a:ext cx="346249" cy="8200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sz="1050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BD1B91D1-AB9C-4A09-9A7D-3B66EE76FF8D}"/>
              </a:ext>
            </a:extLst>
          </p:cNvPr>
          <p:cNvSpPr/>
          <p:nvPr/>
        </p:nvSpPr>
        <p:spPr>
          <a:xfrm>
            <a:off x="3826814" y="3791439"/>
            <a:ext cx="576470" cy="1053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/>
              <a:t>Notifications</a:t>
            </a:r>
            <a:endParaRPr lang="es-MX" sz="1200" dirty="0"/>
          </a:p>
        </p:txBody>
      </p:sp>
      <p:grpSp>
        <p:nvGrpSpPr>
          <p:cNvPr id="15" name="Grupo 30">
            <a:extLst>
              <a:ext uri="{FF2B5EF4-FFF2-40B4-BE49-F238E27FC236}">
                <a16:creationId xmlns:a16="http://schemas.microsoft.com/office/drawing/2014/main" id="{2295C0BB-761B-4900-B798-298E3D89DD7F}"/>
              </a:ext>
            </a:extLst>
          </p:cNvPr>
          <p:cNvGrpSpPr/>
          <p:nvPr/>
        </p:nvGrpSpPr>
        <p:grpSpPr>
          <a:xfrm>
            <a:off x="7984392" y="4029600"/>
            <a:ext cx="930750" cy="483796"/>
            <a:chOff x="6061931" y="3300590"/>
            <a:chExt cx="1240999" cy="645061"/>
          </a:xfrm>
        </p:grpSpPr>
        <p:sp>
          <p:nvSpPr>
            <p:cNvPr id="16" name="Cilindro 12">
              <a:extLst>
                <a:ext uri="{FF2B5EF4-FFF2-40B4-BE49-F238E27FC236}">
                  <a16:creationId xmlns:a16="http://schemas.microsoft.com/office/drawing/2014/main" id="{81A1CF41-7986-4159-A6D0-FE2FAB60AF89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sz="1050" dirty="0"/>
            </a:p>
          </p:txBody>
        </p:sp>
        <p:sp>
          <p:nvSpPr>
            <p:cNvPr id="17" name="CuadroTexto 22">
              <a:extLst>
                <a:ext uri="{FF2B5EF4-FFF2-40B4-BE49-F238E27FC236}">
                  <a16:creationId xmlns:a16="http://schemas.microsoft.com/office/drawing/2014/main" id="{CB50FBCA-B6EE-42AA-95D9-1BA5D0B8EB94}"/>
                </a:ext>
              </a:extLst>
            </p:cNvPr>
            <p:cNvSpPr txBox="1"/>
            <p:nvPr/>
          </p:nvSpPr>
          <p:spPr>
            <a:xfrm>
              <a:off x="6061931" y="3333707"/>
              <a:ext cx="1186650" cy="553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Notification</a:t>
              </a:r>
              <a:r>
                <a:rPr lang="es-MX" sz="105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050" dirty="0" err="1">
                  <a:solidFill>
                    <a:schemeClr val="bg1"/>
                  </a:solidFill>
                </a:rPr>
                <a:t>Topic</a:t>
              </a:r>
              <a:endParaRPr lang="es-MX" sz="105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2D6DB488-B642-4543-804E-37CAFB3FA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857" y="46234"/>
            <a:ext cx="3268743" cy="719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43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9AD16-4BA4-4939-8A6E-E08125A9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Send</a:t>
            </a:r>
            <a:r>
              <a:rPr lang="nl-NL" dirty="0"/>
              <a:t> email </a:t>
            </a:r>
            <a:r>
              <a:rPr lang="nl-NL" dirty="0" err="1"/>
              <a:t>upon</a:t>
            </a:r>
            <a:r>
              <a:rPr lang="nl-NL" dirty="0"/>
              <a:t> Notification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AD0A1F-B476-4AC7-A5CF-BE02176B0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C01727-1749-4AD2-83FF-BA72458B98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8" y="997510"/>
            <a:ext cx="7300801" cy="39227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B7E6F5-60F6-4046-BDF0-58951B8FA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6195" y="36978"/>
            <a:ext cx="2573304" cy="110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1384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7496E-A169-4733-A98C-0FA7872E9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Email Subscription is </a:t>
            </a:r>
            <a:r>
              <a:rPr lang="nl-NL" dirty="0" err="1"/>
              <a:t>Pending</a:t>
            </a:r>
            <a:r>
              <a:rPr lang="nl-NL" dirty="0"/>
              <a:t> </a:t>
            </a:r>
            <a:r>
              <a:rPr lang="nl-NL" dirty="0" err="1"/>
              <a:t>until</a:t>
            </a:r>
            <a:r>
              <a:rPr lang="nl-NL" dirty="0"/>
              <a:t> </a:t>
            </a:r>
            <a:r>
              <a:rPr lang="nl-NL" dirty="0" err="1"/>
              <a:t>confirmed</a:t>
            </a:r>
            <a:endParaRPr lang="en-NL" dirty="0"/>
          </a:p>
        </p:txBody>
      </p:sp>
      <p:pic>
        <p:nvPicPr>
          <p:cNvPr id="6" name="Snagit_SNG81A">
            <a:extLst>
              <a:ext uri="{FF2B5EF4-FFF2-40B4-BE49-F238E27FC236}">
                <a16:creationId xmlns:a16="http://schemas.microsoft.com/office/drawing/2014/main" id="{5F7DF81E-85D8-45EB-AA20-EC4A26773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1" y="722214"/>
            <a:ext cx="6623050" cy="36990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D7EA53-D85F-43F8-9A9E-294FA812E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8" name="Snagit_SNG821">
            <a:extLst>
              <a:ext uri="{FF2B5EF4-FFF2-40B4-BE49-F238E27FC236}">
                <a16:creationId xmlns:a16="http://schemas.microsoft.com/office/drawing/2014/main" id="{660197BD-64E4-44AE-A616-867E1484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2273" y="3203078"/>
            <a:ext cx="6310126" cy="1652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37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90719-2D62-42CF-8CD8-1E760BC5B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confirmed</a:t>
            </a:r>
            <a:r>
              <a:rPr lang="nl-NL" dirty="0"/>
              <a:t>,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is </a:t>
            </a:r>
            <a:r>
              <a:rPr lang="nl-NL" dirty="0" err="1"/>
              <a:t>active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B06B0A-52FB-438F-BC09-04EEB01F5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65F53C-A5A9-4C48-BACF-1790F3FF8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51DFE0-E1D7-44A0-8120-B37D83E50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800" y="792000"/>
            <a:ext cx="3467440" cy="30312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4614BB-1EF6-48D0-A6F5-3F7D62366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3720" y="1954890"/>
            <a:ext cx="6868800" cy="2865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5737129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Tweet </a:t>
            </a:r>
            <a:r>
              <a:rPr lang="nl-NL" dirty="0" err="1"/>
              <a:t>Summarizer</a:t>
            </a:r>
            <a:r>
              <a:rPr lang="nl-NL" dirty="0"/>
              <a:t> is </a:t>
            </a:r>
            <a:r>
              <a:rPr lang="nl-NL" dirty="0" err="1"/>
              <a:t>invoked</a:t>
            </a:r>
            <a:r>
              <a:rPr lang="nl-NL" dirty="0"/>
              <a:t>…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0429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000" fill="hold"/>
                                        <p:tgtEl>
                                          <p:spTgt spid="2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9" grpId="0" animBg="1"/>
      <p:bldP spid="3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CADB5-1D6E-47D7-825F-E7FC31345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err="1"/>
              <a:t>Some</a:t>
            </a:r>
            <a:r>
              <a:rPr lang="nl-NL" dirty="0"/>
              <a:t> (PaaS) Cloud </a:t>
            </a:r>
            <a:r>
              <a:rPr lang="nl-NL" dirty="0" err="1"/>
              <a:t>Capabilities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Cloud Native development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3E0964-C7B6-4C91-82BD-BE404D780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sz="1400" dirty="0" err="1"/>
              <a:t>Functions</a:t>
            </a:r>
            <a:r>
              <a:rPr lang="nl-NL" sz="1400" dirty="0"/>
              <a:t> (</a:t>
            </a:r>
            <a:r>
              <a:rPr lang="nl-NL" sz="1400" dirty="0" err="1"/>
              <a:t>serverless</a:t>
            </a:r>
            <a:r>
              <a:rPr lang="nl-NL" sz="1400" dirty="0"/>
              <a:t> </a:t>
            </a:r>
            <a:r>
              <a:rPr lang="nl-NL" sz="1400" dirty="0" err="1"/>
              <a:t>application</a:t>
            </a:r>
            <a:r>
              <a:rPr lang="nl-NL" sz="1400" dirty="0"/>
              <a:t> code)</a:t>
            </a:r>
          </a:p>
          <a:p>
            <a:r>
              <a:rPr lang="nl-NL" sz="1400" dirty="0"/>
              <a:t>API Gateway</a:t>
            </a:r>
          </a:p>
          <a:p>
            <a:r>
              <a:rPr lang="nl-NL" sz="1400" dirty="0"/>
              <a:t>Events / </a:t>
            </a:r>
            <a:r>
              <a:rPr lang="nl-NL" sz="1400" dirty="0" err="1"/>
              <a:t>Queued</a:t>
            </a:r>
            <a:r>
              <a:rPr lang="nl-NL" sz="1400" dirty="0"/>
              <a:t> </a:t>
            </a:r>
            <a:r>
              <a:rPr lang="nl-NL" sz="1400" dirty="0" err="1"/>
              <a:t>Messages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Persistence</a:t>
            </a:r>
            <a:endParaRPr lang="nl-NL" sz="1400" dirty="0"/>
          </a:p>
          <a:p>
            <a:r>
              <a:rPr lang="nl-NL" sz="1400" dirty="0"/>
              <a:t>Cache</a:t>
            </a:r>
          </a:p>
          <a:p>
            <a:r>
              <a:rPr lang="nl-NL" sz="1400" dirty="0"/>
              <a:t>Security</a:t>
            </a:r>
          </a:p>
          <a:p>
            <a:pPr lvl="1"/>
            <a:r>
              <a:rPr lang="nl-NL" sz="1400" dirty="0"/>
              <a:t>Network access</a:t>
            </a:r>
          </a:p>
          <a:p>
            <a:pPr lvl="1"/>
            <a:r>
              <a:rPr lang="nl-NL" sz="1400" dirty="0"/>
              <a:t>Web Application Firewall (DDOS &amp; more)</a:t>
            </a:r>
          </a:p>
          <a:p>
            <a:pPr lvl="1"/>
            <a:r>
              <a:rPr lang="nl-NL" sz="1400" dirty="0" err="1"/>
              <a:t>Authentication</a:t>
            </a:r>
            <a:r>
              <a:rPr lang="nl-NL" sz="1400" dirty="0"/>
              <a:t> &amp; </a:t>
            </a:r>
            <a:r>
              <a:rPr lang="nl-NL" sz="1400" dirty="0" err="1"/>
              <a:t>Authorization</a:t>
            </a:r>
            <a:endParaRPr lang="nl-NL" sz="1400" dirty="0"/>
          </a:p>
          <a:p>
            <a:pPr lvl="1"/>
            <a:r>
              <a:rPr lang="nl-NL" sz="1400" dirty="0" err="1"/>
              <a:t>Credentials</a:t>
            </a:r>
            <a:r>
              <a:rPr lang="nl-NL" sz="1400" dirty="0"/>
              <a:t> &amp; </a:t>
            </a:r>
            <a:r>
              <a:rPr lang="nl-NL" sz="1400" dirty="0" err="1"/>
              <a:t>Key</a:t>
            </a:r>
            <a:r>
              <a:rPr lang="nl-NL" sz="1400" dirty="0"/>
              <a:t> Management, </a:t>
            </a:r>
            <a:r>
              <a:rPr lang="nl-NL" sz="1400" dirty="0" err="1"/>
              <a:t>En|Decrypt</a:t>
            </a:r>
            <a:endParaRPr lang="nl-NL" sz="1400" dirty="0"/>
          </a:p>
          <a:p>
            <a:r>
              <a:rPr lang="nl-NL" sz="1400" dirty="0"/>
              <a:t>Automation – CI/CD &amp; </a:t>
            </a:r>
            <a:r>
              <a:rPr lang="nl-NL" sz="1400" dirty="0" err="1"/>
              <a:t>DevOps</a:t>
            </a:r>
            <a:r>
              <a:rPr lang="nl-NL" sz="1400" dirty="0"/>
              <a:t> Pipelines</a:t>
            </a:r>
          </a:p>
          <a:p>
            <a:r>
              <a:rPr lang="nl-NL" sz="1400" dirty="0"/>
              <a:t>Monitoring</a:t>
            </a:r>
          </a:p>
          <a:p>
            <a:pPr lvl="1"/>
            <a:r>
              <a:rPr lang="nl-NL" sz="1400" dirty="0" err="1"/>
              <a:t>Metrics</a:t>
            </a:r>
            <a:r>
              <a:rPr lang="nl-NL" sz="1400" dirty="0"/>
              <a:t>, </a:t>
            </a:r>
            <a:r>
              <a:rPr lang="nl-NL" sz="1400" dirty="0" err="1"/>
              <a:t>notification</a:t>
            </a:r>
            <a:r>
              <a:rPr lang="nl-NL" sz="1400" dirty="0"/>
              <a:t>, </a:t>
            </a:r>
            <a:r>
              <a:rPr lang="nl-NL" sz="1400" dirty="0" err="1"/>
              <a:t>logging</a:t>
            </a:r>
            <a:endParaRPr lang="nl-NL" sz="1400" dirty="0"/>
          </a:p>
          <a:p>
            <a:pPr lvl="1"/>
            <a:r>
              <a:rPr lang="nl-NL" sz="1400" dirty="0"/>
              <a:t>Auditing</a:t>
            </a:r>
          </a:p>
          <a:p>
            <a:pPr lvl="1"/>
            <a:r>
              <a:rPr lang="nl-NL" sz="1400" dirty="0" err="1"/>
              <a:t>Cost</a:t>
            </a:r>
            <a:r>
              <a:rPr lang="nl-NL" sz="1400" dirty="0"/>
              <a:t> Control</a:t>
            </a:r>
          </a:p>
          <a:p>
            <a:endParaRPr lang="nl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07C66A-8317-4AE2-9D90-1CDE3CEAA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00B435F6-E94D-4345-AB9F-C2B018E2497A}"/>
              </a:ext>
            </a:extLst>
          </p:cNvPr>
          <p:cNvSpPr/>
          <p:nvPr/>
        </p:nvSpPr>
        <p:spPr>
          <a:xfrm>
            <a:off x="5366161" y="1390393"/>
            <a:ext cx="1122066" cy="123603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2EEF3C-40D5-4810-A1A0-F5D0B6367CD1}"/>
              </a:ext>
            </a:extLst>
          </p:cNvPr>
          <p:cNvSpPr txBox="1"/>
          <p:nvPr/>
        </p:nvSpPr>
        <p:spPr>
          <a:xfrm>
            <a:off x="5429800" y="1693457"/>
            <a:ext cx="994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API Gateway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E6AE349-9285-47B5-AFA5-09B9CD44995E}"/>
              </a:ext>
            </a:extLst>
          </p:cNvPr>
          <p:cNvSpPr/>
          <p:nvPr/>
        </p:nvSpPr>
        <p:spPr>
          <a:xfrm>
            <a:off x="6773548" y="1657355"/>
            <a:ext cx="1122066" cy="691663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5928510-EB66-400E-9BB4-0B6C243D238F}"/>
              </a:ext>
            </a:extLst>
          </p:cNvPr>
          <p:cNvSpPr txBox="1"/>
          <p:nvPr/>
        </p:nvSpPr>
        <p:spPr>
          <a:xfrm>
            <a:off x="6773548" y="1720599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 err="1">
                <a:solidFill>
                  <a:schemeClr val="bg1"/>
                </a:solidFill>
              </a:rPr>
              <a:t>Function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AE5F722-004C-4FDC-A0D7-9893041619EE}"/>
              </a:ext>
            </a:extLst>
          </p:cNvPr>
          <p:cNvSpPr/>
          <p:nvPr/>
        </p:nvSpPr>
        <p:spPr>
          <a:xfrm>
            <a:off x="5366161" y="2797550"/>
            <a:ext cx="1122066" cy="5829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8F3754-9F38-4624-8DF7-89071D1D9899}"/>
              </a:ext>
            </a:extLst>
          </p:cNvPr>
          <p:cNvSpPr txBox="1"/>
          <p:nvPr/>
        </p:nvSpPr>
        <p:spPr>
          <a:xfrm>
            <a:off x="5300203" y="2944899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Event Topic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0D56FAE-24BD-451F-9305-2EF8943F921E}"/>
              </a:ext>
            </a:extLst>
          </p:cNvPr>
          <p:cNvSpPr/>
          <p:nvPr/>
        </p:nvSpPr>
        <p:spPr>
          <a:xfrm>
            <a:off x="6335443" y="3611617"/>
            <a:ext cx="1314634" cy="68643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4E5FB9-E8BC-4A50-877E-6EBE723E7A84}"/>
              </a:ext>
            </a:extLst>
          </p:cNvPr>
          <p:cNvSpPr txBox="1"/>
          <p:nvPr/>
        </p:nvSpPr>
        <p:spPr>
          <a:xfrm>
            <a:off x="6253206" y="3690851"/>
            <a:ext cx="14875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Data </a:t>
            </a:r>
            <a:r>
              <a:rPr lang="nl-NL" dirty="0" err="1">
                <a:solidFill>
                  <a:schemeClr val="bg1"/>
                </a:solidFill>
              </a:rPr>
              <a:t>Persistence</a:t>
            </a:r>
            <a:endParaRPr lang="nl-NL" dirty="0">
              <a:solidFill>
                <a:schemeClr val="bg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BA8E9FC-33E1-4F5B-B00D-934E5B1905F7}"/>
              </a:ext>
            </a:extLst>
          </p:cNvPr>
          <p:cNvSpPr/>
          <p:nvPr/>
        </p:nvSpPr>
        <p:spPr>
          <a:xfrm>
            <a:off x="7740730" y="3611617"/>
            <a:ext cx="1122066" cy="674387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4C6C53B0-4F17-47E8-9FB3-F4EB4238070F}"/>
              </a:ext>
            </a:extLst>
          </p:cNvPr>
          <p:cNvSpPr txBox="1"/>
          <p:nvPr/>
        </p:nvSpPr>
        <p:spPr>
          <a:xfrm>
            <a:off x="7740730" y="3825245"/>
            <a:ext cx="1122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Cache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22473993-C56F-4643-A06E-43FB4F188EDC}"/>
              </a:ext>
            </a:extLst>
          </p:cNvPr>
          <p:cNvSpPr/>
          <p:nvPr/>
        </p:nvSpPr>
        <p:spPr>
          <a:xfrm>
            <a:off x="5366160" y="911118"/>
            <a:ext cx="3496636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1D4EA62-9D2B-4B31-8D42-EE7C58666C10}"/>
              </a:ext>
            </a:extLst>
          </p:cNvPr>
          <p:cNvSpPr txBox="1"/>
          <p:nvPr/>
        </p:nvSpPr>
        <p:spPr>
          <a:xfrm>
            <a:off x="6686462" y="991083"/>
            <a:ext cx="1296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Monitoring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22F3D3B-2AFD-4519-874B-294EBBC0DC99}"/>
              </a:ext>
            </a:extLst>
          </p:cNvPr>
          <p:cNvSpPr/>
          <p:nvPr/>
        </p:nvSpPr>
        <p:spPr>
          <a:xfrm>
            <a:off x="4672668" y="711108"/>
            <a:ext cx="492428" cy="3574896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483E37-AFF8-4133-8335-C2FEF1945B8F}"/>
              </a:ext>
            </a:extLst>
          </p:cNvPr>
          <p:cNvSpPr txBox="1"/>
          <p:nvPr/>
        </p:nvSpPr>
        <p:spPr>
          <a:xfrm rot="5400000">
            <a:off x="3250105" y="2377504"/>
            <a:ext cx="33653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Security (WAF, Network, </a:t>
            </a:r>
            <a:r>
              <a:rPr lang="nl-NL" dirty="0" err="1">
                <a:solidFill>
                  <a:schemeClr val="bg1"/>
                </a:solidFill>
              </a:rPr>
              <a:t>Authorization</a:t>
            </a:r>
            <a:endParaRPr lang="en-NL" b="1" dirty="0">
              <a:solidFill>
                <a:schemeClr val="bg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0A24170-36F2-4BFC-BBCA-88878C5EAFD9}"/>
              </a:ext>
            </a:extLst>
          </p:cNvPr>
          <p:cNvSpPr/>
          <p:nvPr/>
        </p:nvSpPr>
        <p:spPr>
          <a:xfrm>
            <a:off x="4672668" y="4397862"/>
            <a:ext cx="4190128" cy="402854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7017803-25E4-4C87-9B0B-F97A0E5C58ED}"/>
              </a:ext>
            </a:extLst>
          </p:cNvPr>
          <p:cNvSpPr txBox="1"/>
          <p:nvPr/>
        </p:nvSpPr>
        <p:spPr>
          <a:xfrm>
            <a:off x="5663094" y="4459417"/>
            <a:ext cx="23196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dirty="0">
                <a:solidFill>
                  <a:schemeClr val="bg1"/>
                </a:solidFill>
              </a:rPr>
              <a:t>CI/CD &amp; </a:t>
            </a:r>
            <a:r>
              <a:rPr lang="nl-NL" dirty="0" err="1">
                <a:solidFill>
                  <a:schemeClr val="bg1"/>
                </a:solidFill>
              </a:rPr>
              <a:t>DevOps</a:t>
            </a:r>
            <a:r>
              <a:rPr lang="nl-NL" dirty="0">
                <a:solidFill>
                  <a:schemeClr val="bg1"/>
                </a:solidFill>
              </a:rPr>
              <a:t> Pipelines</a:t>
            </a:r>
            <a:endParaRPr lang="en-NL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440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A86E5-3B8D-4BD1-AF7E-9E1D8E48DA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… </a:t>
            </a:r>
            <a:r>
              <a:rPr lang="nl-NL" dirty="0" err="1"/>
              <a:t>the</a:t>
            </a:r>
            <a:r>
              <a:rPr lang="nl-NL" dirty="0"/>
              <a:t> email </a:t>
            </a:r>
            <a:r>
              <a:rPr lang="nl-NL" dirty="0" err="1"/>
              <a:t>informs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new file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ACDCB-970D-405F-A9E9-A71FE7835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A2B576-C7A8-4DBB-9ED9-112998D09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E986F7-3133-4FC8-AFB2-F30901AD9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108635" y="864361"/>
            <a:ext cx="7588800" cy="6772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D3CBA072-FBAE-4074-8058-BB47ED5575F7}"/>
              </a:ext>
            </a:extLst>
          </p:cNvPr>
          <p:cNvSpPr/>
          <p:nvPr/>
        </p:nvSpPr>
        <p:spPr>
          <a:xfrm>
            <a:off x="4250871" y="93721"/>
            <a:ext cx="5539901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01B5E08-C77E-439E-B94D-88A5D81CABBD}"/>
              </a:ext>
            </a:extLst>
          </p:cNvPr>
          <p:cNvGrpSpPr/>
          <p:nvPr/>
        </p:nvGrpSpPr>
        <p:grpSpPr>
          <a:xfrm>
            <a:off x="6932889" y="920443"/>
            <a:ext cx="1208210" cy="1208210"/>
            <a:chOff x="8501701" y="2363821"/>
            <a:chExt cx="1208210" cy="1208210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B3A7E3DC-E1D4-49CA-AA3D-9654758484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07E741-B681-4A0C-A906-31005F14DC84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EA267A-B3EF-4F89-86F1-49052B1B1FD2}"/>
              </a:ext>
            </a:extLst>
          </p:cNvPr>
          <p:cNvGrpSpPr/>
          <p:nvPr/>
        </p:nvGrpSpPr>
        <p:grpSpPr>
          <a:xfrm>
            <a:off x="5574268" y="651104"/>
            <a:ext cx="805942" cy="953482"/>
            <a:chOff x="9019344" y="1468849"/>
            <a:chExt cx="805942" cy="9534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C4743B7A-6CC0-4DF8-A18A-04211CD38D89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4470FB53-D0BF-4F9E-BD1D-0997DFE28827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4" name="Freeform 30">
                <a:extLst>
                  <a:ext uri="{FF2B5EF4-FFF2-40B4-BE49-F238E27FC236}">
                    <a16:creationId xmlns:a16="http://schemas.microsoft.com/office/drawing/2014/main" id="{DB56A21A-4E21-458F-8554-7E552861EF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A6F71DA-B279-4265-812F-A2A1920C04B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2AE026E-DD24-43D7-9F1A-DB53A98ABC3C}"/>
              </a:ext>
            </a:extLst>
          </p:cNvPr>
          <p:cNvGrpSpPr/>
          <p:nvPr/>
        </p:nvGrpSpPr>
        <p:grpSpPr>
          <a:xfrm>
            <a:off x="8326790" y="1202992"/>
            <a:ext cx="1215471" cy="1215471"/>
            <a:chOff x="343358" y="1039735"/>
            <a:chExt cx="1215471" cy="1215471"/>
          </a:xfrm>
        </p:grpSpPr>
        <p:pic>
          <p:nvPicPr>
            <p:cNvPr id="16" name="Graphic 77">
              <a:extLst>
                <a:ext uri="{FF2B5EF4-FFF2-40B4-BE49-F238E27FC236}">
                  <a16:creationId xmlns:a16="http://schemas.microsoft.com/office/drawing/2014/main" id="{329E9DD2-D5CA-4C33-9007-A0B4362EB7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DE5092-8714-4791-A8CC-52794D737D65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18" name="Picture 2">
            <a:extLst>
              <a:ext uri="{FF2B5EF4-FFF2-40B4-BE49-F238E27FC236}">
                <a16:creationId xmlns:a16="http://schemas.microsoft.com/office/drawing/2014/main" id="{71DFF9C1-91C0-465B-B48B-DAA5F08FB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6823" y="349761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606E563F-9D06-4CB4-9523-49F7FC9CE893}"/>
              </a:ext>
            </a:extLst>
          </p:cNvPr>
          <p:cNvSpPr/>
          <p:nvPr/>
        </p:nvSpPr>
        <p:spPr>
          <a:xfrm>
            <a:off x="4525489" y="179424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8C25891-66D4-4EDF-A206-FE8349262E72}"/>
              </a:ext>
            </a:extLst>
          </p:cNvPr>
          <p:cNvSpPr/>
          <p:nvPr/>
        </p:nvSpPr>
        <p:spPr>
          <a:xfrm>
            <a:off x="5512363" y="226965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146568C-BF36-4749-9596-DE9A7D01BDF3}"/>
              </a:ext>
            </a:extLst>
          </p:cNvPr>
          <p:cNvCxnSpPr>
            <a:cxnSpLocks/>
          </p:cNvCxnSpPr>
          <p:nvPr/>
        </p:nvCxnSpPr>
        <p:spPr>
          <a:xfrm>
            <a:off x="5150673" y="242922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EF4F1A8-F8D7-4899-8CDB-48D728A872E5}"/>
              </a:ext>
            </a:extLst>
          </p:cNvPr>
          <p:cNvCxnSpPr>
            <a:cxnSpLocks/>
          </p:cNvCxnSpPr>
          <p:nvPr/>
        </p:nvCxnSpPr>
        <p:spPr>
          <a:xfrm>
            <a:off x="6138530" y="95544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>
            <a:extLst>
              <a:ext uri="{FF2B5EF4-FFF2-40B4-BE49-F238E27FC236}">
                <a16:creationId xmlns:a16="http://schemas.microsoft.com/office/drawing/2014/main" id="{30EE4290-C645-48CF-9F0D-2C80019F5D8E}"/>
              </a:ext>
            </a:extLst>
          </p:cNvPr>
          <p:cNvSpPr/>
          <p:nvPr/>
        </p:nvSpPr>
        <p:spPr>
          <a:xfrm>
            <a:off x="6483469" y="103356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AEDE98C-8F6C-4D2B-AD10-C62364AAF356}"/>
              </a:ext>
            </a:extLst>
          </p:cNvPr>
          <p:cNvCxnSpPr>
            <a:cxnSpLocks/>
            <a:stCxn id="20" idx="0"/>
          </p:cNvCxnSpPr>
          <p:nvPr/>
        </p:nvCxnSpPr>
        <p:spPr>
          <a:xfrm rot="5400000" flipH="1" flipV="1">
            <a:off x="5395427" y="169859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Graphic 24" descr="Email">
            <a:extLst>
              <a:ext uri="{FF2B5EF4-FFF2-40B4-BE49-F238E27FC236}">
                <a16:creationId xmlns:a16="http://schemas.microsoft.com/office/drawing/2014/main" id="{7974F9E1-44F6-488D-AC01-D3A8DE78BD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2992" y="2921635"/>
            <a:ext cx="468224" cy="46822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E86444E-74B3-409B-96AD-79C973F50E33}"/>
              </a:ext>
            </a:extLst>
          </p:cNvPr>
          <p:cNvSpPr/>
          <p:nvPr/>
        </p:nvSpPr>
        <p:spPr>
          <a:xfrm>
            <a:off x="8674984" y="201896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583A9397-E60B-43B0-A262-FFE8BA752161}"/>
              </a:ext>
            </a:extLst>
          </p:cNvPr>
          <p:cNvCxnSpPr>
            <a:cxnSpLocks/>
          </p:cNvCxnSpPr>
          <p:nvPr/>
        </p:nvCxnSpPr>
        <p:spPr>
          <a:xfrm rot="5400000">
            <a:off x="8522086" y="240711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D335B844-7D25-4300-8742-74E6A0609E6B}"/>
              </a:ext>
            </a:extLst>
          </p:cNvPr>
          <p:cNvCxnSpPr>
            <a:cxnSpLocks/>
          </p:cNvCxnSpPr>
          <p:nvPr/>
        </p:nvCxnSpPr>
        <p:spPr>
          <a:xfrm>
            <a:off x="7792829" y="155942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DC26D8C-7B86-4F62-8AF7-BA5A0AFA4D48}"/>
              </a:ext>
            </a:extLst>
          </p:cNvPr>
          <p:cNvSpPr/>
          <p:nvPr/>
        </p:nvSpPr>
        <p:spPr>
          <a:xfrm rot="19744707">
            <a:off x="4185012" y="285963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AC7A7D71-4653-4684-B9DD-50058D89B8B7}"/>
              </a:ext>
            </a:extLst>
          </p:cNvPr>
          <p:cNvSpPr/>
          <p:nvPr/>
        </p:nvSpPr>
        <p:spPr>
          <a:xfrm>
            <a:off x="4075614" y="238056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ooter Placeholder 1">
            <a:extLst>
              <a:ext uri="{FF2B5EF4-FFF2-40B4-BE49-F238E27FC236}">
                <a16:creationId xmlns:a16="http://schemas.microsoft.com/office/drawing/2014/main" id="{DFF59C15-3D64-40EB-A45E-192601B9DB7F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600" b="0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/>
              <a:t>Oracle Groundbreakers Tour 2020 LATAM | Oracle Cloud Native Application Development</a:t>
            </a:r>
            <a:endParaRPr lang="nl-NL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052B2076-7CAD-467A-80C1-05E527E12218}"/>
              </a:ext>
            </a:extLst>
          </p:cNvPr>
          <p:cNvGrpSpPr/>
          <p:nvPr/>
        </p:nvGrpSpPr>
        <p:grpSpPr>
          <a:xfrm>
            <a:off x="4996039" y="2895599"/>
            <a:ext cx="953417" cy="722010"/>
            <a:chOff x="303130" y="1040872"/>
            <a:chExt cx="1283748" cy="1283748"/>
          </a:xfrm>
        </p:grpSpPr>
        <p:pic>
          <p:nvPicPr>
            <p:cNvPr id="36" name="Graphic 64">
              <a:extLst>
                <a:ext uri="{FF2B5EF4-FFF2-40B4-BE49-F238E27FC236}">
                  <a16:creationId xmlns:a16="http://schemas.microsoft.com/office/drawing/2014/main" id="{D7B14755-5515-45EF-A7F0-4D7BE1D25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B054DF3C-E51B-4635-9258-96E9CC349382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B6B4C620-AA18-4B29-8E7A-7FA4AAAF7F17}"/>
              </a:ext>
            </a:extLst>
          </p:cNvPr>
          <p:cNvCxnSpPr>
            <a:cxnSpLocks/>
          </p:cNvCxnSpPr>
          <p:nvPr/>
        </p:nvCxnSpPr>
        <p:spPr>
          <a:xfrm rot="5400000">
            <a:off x="5325949" y="274511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00CAC65B-2C45-4C09-A2C4-A1FE9EF12CC8}"/>
              </a:ext>
            </a:extLst>
          </p:cNvPr>
          <p:cNvSpPr/>
          <p:nvPr/>
        </p:nvSpPr>
        <p:spPr>
          <a:xfrm>
            <a:off x="2724821" y="1040780"/>
            <a:ext cx="1334223" cy="1442225"/>
          </a:xfrm>
          <a:custGeom>
            <a:avLst/>
            <a:gdLst>
              <a:gd name="connsiteX0" fmla="*/ 1021989 w 1334223"/>
              <a:gd name="connsiteY0" fmla="*/ 0 h 1442225"/>
              <a:gd name="connsiteX1" fmla="*/ 3511 w 1334223"/>
              <a:gd name="connsiteY1" fmla="*/ 892098 h 1442225"/>
              <a:gd name="connsiteX2" fmla="*/ 1334223 w 1334223"/>
              <a:gd name="connsiteY2" fmla="*/ 1442225 h 144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4223" h="1442225">
                <a:moveTo>
                  <a:pt x="1021989" y="0"/>
                </a:moveTo>
                <a:cubicBezTo>
                  <a:pt x="486730" y="325863"/>
                  <a:pt x="-48528" y="651727"/>
                  <a:pt x="3511" y="892098"/>
                </a:cubicBezTo>
                <a:cubicBezTo>
                  <a:pt x="55550" y="1132469"/>
                  <a:pt x="694886" y="1287347"/>
                  <a:pt x="1334223" y="14422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BF1DA41B-3528-448C-9F9B-5A34B7FFBD2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31898"/>
          <a:stretch/>
        </p:blipFill>
        <p:spPr>
          <a:xfrm>
            <a:off x="6038707" y="2840335"/>
            <a:ext cx="2460708" cy="197310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0396B34-6F13-48C3-8D90-519FDCEC2F3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97314" y="2812570"/>
            <a:ext cx="4580017" cy="944962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D00E37-6DDC-40DA-B40B-2CC64728D467}"/>
              </a:ext>
            </a:extLst>
          </p:cNvPr>
          <p:cNvCxnSpPr/>
          <p:nvPr/>
        </p:nvCxnSpPr>
        <p:spPr>
          <a:xfrm flipH="1" flipV="1">
            <a:off x="3999837" y="3462324"/>
            <a:ext cx="2078510" cy="5749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9645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2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Produce </a:t>
            </a:r>
            <a:r>
              <a:rPr lang="nl-NL" dirty="0" err="1"/>
              <a:t>CloudEvent</a:t>
            </a:r>
            <a:r>
              <a:rPr lang="nl-NL" dirty="0"/>
              <a:t> &amp;</a:t>
            </a:r>
            <a:br>
              <a:rPr lang="nl-NL" dirty="0"/>
            </a:br>
            <a:r>
              <a:rPr lang="nl-NL" dirty="0" err="1"/>
              <a:t>Publish</a:t>
            </a:r>
            <a:r>
              <a:rPr lang="nl-NL" dirty="0"/>
              <a:t> Notification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466181" y="-2378328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260441" y="-2403093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099997" y="-2293121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863311" y="-2039773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344B1678-18DE-4D2C-9A67-76D2B7E210F3}"/>
              </a:ext>
            </a:extLst>
          </p:cNvPr>
          <p:cNvSpPr/>
          <p:nvPr/>
        </p:nvSpPr>
        <p:spPr>
          <a:xfrm>
            <a:off x="5742099" y="2860249"/>
            <a:ext cx="805941" cy="574776"/>
          </a:xfrm>
          <a:prstGeom prst="wedgeRoundRectCallout">
            <a:avLst>
              <a:gd name="adj1" fmla="val 88240"/>
              <a:gd name="adj2" fmla="val -11992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Send</a:t>
            </a:r>
            <a:r>
              <a:rPr lang="nl-NL" sz="900" dirty="0">
                <a:solidFill>
                  <a:schemeClr val="dk1"/>
                </a:solidFill>
              </a:rPr>
              <a:t> Tweet Report as email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A8F40340-8C9D-466F-910D-39ABFC303150}"/>
              </a:ext>
            </a:extLst>
          </p:cNvPr>
          <p:cNvSpPr/>
          <p:nvPr/>
        </p:nvSpPr>
        <p:spPr>
          <a:xfrm>
            <a:off x="4881457" y="75741"/>
            <a:ext cx="884737" cy="720496"/>
          </a:xfrm>
          <a:prstGeom prst="wedgeRoundRectCallout">
            <a:avLst>
              <a:gd name="adj1" fmla="val -57815"/>
              <a:gd name="adj2" fmla="val 17343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>
                <a:solidFill>
                  <a:schemeClr val="dk1"/>
                </a:solidFill>
              </a:rPr>
              <a:t>Cloud Event for new JSON file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9" name="Speech Bubble: Rectangle with Corners Rounded 78">
            <a:extLst>
              <a:ext uri="{FF2B5EF4-FFF2-40B4-BE49-F238E27FC236}">
                <a16:creationId xmlns:a16="http://schemas.microsoft.com/office/drawing/2014/main" id="{DF0B9C0D-BAFD-49E6-A635-39089F21D57B}"/>
              </a:ext>
            </a:extLst>
          </p:cNvPr>
          <p:cNvSpPr/>
          <p:nvPr/>
        </p:nvSpPr>
        <p:spPr>
          <a:xfrm>
            <a:off x="6066306" y="1325399"/>
            <a:ext cx="831879" cy="490353"/>
          </a:xfrm>
          <a:prstGeom prst="wedgeRoundRectCallout">
            <a:avLst>
              <a:gd name="adj1" fmla="val 6983"/>
              <a:gd name="adj2" fmla="val 16030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Publish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 dirty="0" err="1">
                <a:solidFill>
                  <a:schemeClr val="dk1"/>
                </a:solidFill>
              </a:rPr>
              <a:t>to</a:t>
            </a:r>
            <a:r>
              <a:rPr lang="nl-NL" sz="900" dirty="0">
                <a:solidFill>
                  <a:schemeClr val="dk1"/>
                </a:solidFill>
              </a:rPr>
              <a:t> Notification Topic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2F22D87-62C0-4878-A654-A6DDC3E5E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ED17A66-43BF-4B24-B694-D75011002842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E8A446CB-E1EE-4C70-A16F-869C2D14044D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80" name="Graphic 64">
              <a:extLst>
                <a:ext uri="{FF2B5EF4-FFF2-40B4-BE49-F238E27FC236}">
                  <a16:creationId xmlns:a16="http://schemas.microsoft.com/office/drawing/2014/main" id="{1D6B555E-333A-4F77-89BA-AF921F8C52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B822512-69DC-41E9-8646-4E826E99694F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ACF1073A-C6BE-41DF-88DA-05F2BC10787A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2687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  <a:endCxn id="53" idx="1"/>
          </p:cNvCxnSpPr>
          <p:nvPr/>
        </p:nvCxnSpPr>
        <p:spPr>
          <a:xfrm flipV="1">
            <a:off x="7369614" y="1129548"/>
            <a:ext cx="710251" cy="14576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434188" y="171646"/>
            <a:ext cx="754474" cy="574776"/>
          </a:xfrm>
          <a:prstGeom prst="wedgeRoundRectCallout">
            <a:avLst>
              <a:gd name="adj1" fmla="val -37962"/>
              <a:gd name="adj2" fmla="val 140541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8072365" y="1755562"/>
            <a:ext cx="884736" cy="574776"/>
          </a:xfrm>
          <a:prstGeom prst="wedgeRoundRectCallout">
            <a:avLst>
              <a:gd name="adj1" fmla="val -175851"/>
              <a:gd name="adj2" fmla="val -44300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B4333F5-A8AF-4B70-9802-A18C3686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BF12BBD-14C0-490C-BD74-08D6553E614B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C09EED07-1278-47B0-AEB0-418A76342F7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820C4A59-169C-41D2-ABD0-A8DC965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B6C3C9E7-A35E-402C-879F-D8D6CD4E95D9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3711612C-8C2C-4F8D-BC42-6E290F209BA5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with Corners Rounded 58">
            <a:extLst>
              <a:ext uri="{FF2B5EF4-FFF2-40B4-BE49-F238E27FC236}">
                <a16:creationId xmlns:a16="http://schemas.microsoft.com/office/drawing/2014/main" id="{506BE18F-5DAF-41B2-ACE7-1E666BD6719B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9013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7" grpId="0" animBg="1"/>
      <p:bldP spid="59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01F7F93C-801D-468B-A83A-510FBD999A81}"/>
              </a:ext>
            </a:extLst>
          </p:cNvPr>
          <p:cNvSpPr/>
          <p:nvPr/>
        </p:nvSpPr>
        <p:spPr>
          <a:xfrm>
            <a:off x="6657840" y="94280"/>
            <a:ext cx="2474720" cy="110744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9CA811-2D95-4A73-BFF9-B0B13497C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 Database Cloud Service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91BA16-6CC0-483A-95DD-2121EE04F8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792000"/>
            <a:ext cx="6623999" cy="3780000"/>
          </a:xfrm>
        </p:spPr>
        <p:txBody>
          <a:bodyPr/>
          <a:lstStyle/>
          <a:p>
            <a:r>
              <a:rPr lang="nl-NL" dirty="0" err="1"/>
              <a:t>Launched</a:t>
            </a:r>
            <a:r>
              <a:rPr lang="nl-NL" dirty="0"/>
              <a:t> in </a:t>
            </a:r>
            <a:r>
              <a:rPr lang="nl-NL" dirty="0" err="1"/>
              <a:t>February</a:t>
            </a:r>
            <a:r>
              <a:rPr lang="nl-NL" dirty="0"/>
              <a:t> 2020 – a </a:t>
            </a:r>
            <a:r>
              <a:rPr lang="nl-NL" dirty="0" err="1"/>
              <a:t>fully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</a:t>
            </a:r>
          </a:p>
          <a:p>
            <a:r>
              <a:rPr lang="nl-NL" dirty="0" err="1"/>
              <a:t>Based</a:t>
            </a:r>
            <a:r>
              <a:rPr lang="nl-NL" dirty="0"/>
              <a:t> on Oracle </a:t>
            </a:r>
            <a:r>
              <a:rPr lang="nl-NL" dirty="0" err="1"/>
              <a:t>NoSQL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based</a:t>
            </a:r>
            <a:r>
              <a:rPr lang="nl-NL" dirty="0"/>
              <a:t> on Berkeley DB as storage engine</a:t>
            </a:r>
          </a:p>
          <a:p>
            <a:r>
              <a:rPr lang="nl-NL" dirty="0" err="1"/>
              <a:t>Schemaless</a:t>
            </a:r>
            <a:r>
              <a:rPr lang="nl-NL" dirty="0"/>
              <a:t> JSON </a:t>
            </a:r>
            <a:r>
              <a:rPr lang="nl-NL" i="1" dirty="0" err="1"/>
              <a:t>and</a:t>
            </a:r>
            <a:r>
              <a:rPr lang="nl-NL" dirty="0"/>
              <a:t> SQL </a:t>
            </a:r>
            <a:r>
              <a:rPr lang="nl-NL" dirty="0" err="1"/>
              <a:t>enabled</a:t>
            </a:r>
            <a:r>
              <a:rPr lang="nl-NL" dirty="0"/>
              <a:t> on </a:t>
            </a:r>
            <a:r>
              <a:rPr lang="nl-NL" dirty="0" err="1"/>
              <a:t>relational</a:t>
            </a:r>
            <a:r>
              <a:rPr lang="nl-NL" dirty="0"/>
              <a:t> data</a:t>
            </a:r>
          </a:p>
          <a:p>
            <a:pPr lvl="1"/>
            <a:r>
              <a:rPr lang="en-US" dirty="0"/>
              <a:t>ACID, consistent, relational, structured, joins</a:t>
            </a:r>
          </a:p>
          <a:p>
            <a:r>
              <a:rPr lang="en-US" dirty="0"/>
              <a:t>Partial JSON Updates</a:t>
            </a:r>
          </a:p>
          <a:p>
            <a:pPr lvl="1"/>
            <a:r>
              <a:rPr lang="en-US" dirty="0"/>
              <a:t>Server-side updates to JSON documents</a:t>
            </a:r>
          </a:p>
          <a:p>
            <a:r>
              <a:rPr lang="en-US" dirty="0"/>
              <a:t>Time-To-Live – auto-expire on records</a:t>
            </a:r>
          </a:p>
          <a:p>
            <a:r>
              <a:rPr lang="en-US" dirty="0"/>
              <a:t>Built-in Data Redundancy</a:t>
            </a:r>
          </a:p>
          <a:p>
            <a:r>
              <a:rPr lang="en-US" dirty="0"/>
              <a:t>Multi-region architecture </a:t>
            </a:r>
          </a:p>
          <a:p>
            <a:pPr lvl="1"/>
            <a:r>
              <a:rPr lang="en-US" dirty="0"/>
              <a:t>read-anywhere/write-anywhere in “WAN” cluster</a:t>
            </a:r>
          </a:p>
          <a:p>
            <a:endParaRPr lang="nl-NL" dirty="0"/>
          </a:p>
          <a:p>
            <a:r>
              <a:rPr lang="nl-NL" dirty="0"/>
              <a:t>REST </a:t>
            </a:r>
            <a:r>
              <a:rPr lang="nl-NL" dirty="0" err="1"/>
              <a:t>APIs</a:t>
            </a:r>
            <a:r>
              <a:rPr lang="nl-NL" dirty="0"/>
              <a:t>, OCI CLI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SDKs</a:t>
            </a:r>
            <a:r>
              <a:rPr lang="nl-NL" dirty="0"/>
              <a:t> in Java, Python, Node </a:t>
            </a:r>
            <a:r>
              <a:rPr lang="nl-NL" dirty="0" err="1"/>
              <a:t>and</a:t>
            </a:r>
            <a:r>
              <a:rPr lang="nl-NL" dirty="0"/>
              <a:t> Go</a:t>
            </a:r>
          </a:p>
          <a:p>
            <a:r>
              <a:rPr lang="nl-NL" dirty="0" err="1"/>
              <a:t>NoSQL</a:t>
            </a:r>
            <a:r>
              <a:rPr lang="nl-NL" dirty="0"/>
              <a:t> Database Cloud Simulator for </a:t>
            </a:r>
            <a:r>
              <a:rPr lang="nl-NL" dirty="0" err="1"/>
              <a:t>local</a:t>
            </a:r>
            <a:r>
              <a:rPr lang="nl-NL" dirty="0"/>
              <a:t> development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 err="1"/>
              <a:t>Note</a:t>
            </a:r>
            <a:r>
              <a:rPr lang="nl-NL" dirty="0"/>
              <a:t>: August 13th 2020 – </a:t>
            </a:r>
            <a:r>
              <a:rPr lang="nl-NL" dirty="0" err="1"/>
              <a:t>launch</a:t>
            </a:r>
            <a:r>
              <a:rPr lang="nl-NL" dirty="0"/>
              <a:t> of “</a:t>
            </a:r>
            <a:r>
              <a:rPr lang="nl-NL" dirty="0" err="1"/>
              <a:t>Autonomous</a:t>
            </a:r>
            <a:r>
              <a:rPr lang="nl-NL" dirty="0"/>
              <a:t> JSON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BA301-817C-4EAF-AB3E-69D240236E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B13738E4-CD44-4FFA-A9BC-FE99794C8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99" y="2142210"/>
            <a:ext cx="179070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2A895C69-CF4C-423E-A89D-0165BEF2F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3410" y="288000"/>
            <a:ext cx="1885950" cy="60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0ECFE-D33C-49EE-9C75-64782067655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7D4C4"/>
              </a:clrFrom>
              <a:clrTo>
                <a:srgbClr val="C7D4C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11370" y="3591904"/>
            <a:ext cx="1747739" cy="132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4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NoSQL</a:t>
            </a:r>
            <a:r>
              <a:rPr lang="nl-NL" dirty="0"/>
              <a:t> Database </a:t>
            </a:r>
            <a:r>
              <a:rPr lang="nl-NL" dirty="0" err="1"/>
              <a:t>Table</a:t>
            </a:r>
            <a:r>
              <a:rPr lang="nl-NL" dirty="0"/>
              <a:t>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A7F942-15B0-4551-B2D6-B9239BE4E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5871211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0074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8498A5-98D5-432C-9C23-A91E93A8E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Records in TWEETS_TABLE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6EC92-EC2E-4F29-8EF5-4026699F9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0C2E6D-911F-4BED-9E89-1959957A73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B8984A-F8DB-4156-A179-6C5A68377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800" y="3946313"/>
            <a:ext cx="7262489" cy="7696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2DE9C-5DF9-4E5E-A11E-4619DC8CBC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800" y="735447"/>
            <a:ext cx="7871460" cy="30668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002020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Trigger </a:t>
            </a:r>
            <a:r>
              <a:rPr lang="nl-NL" dirty="0" err="1"/>
              <a:t>Function</a:t>
            </a:r>
            <a:r>
              <a:rPr lang="nl-NL" dirty="0"/>
              <a:t> &amp; </a:t>
            </a:r>
            <a:br>
              <a:rPr lang="nl-NL" dirty="0"/>
            </a:br>
            <a:r>
              <a:rPr lang="nl-NL" dirty="0"/>
              <a:t>Store </a:t>
            </a:r>
            <a:r>
              <a:rPr lang="nl-NL" dirty="0" err="1"/>
              <a:t>NoSQL</a:t>
            </a:r>
            <a:r>
              <a:rPr lang="nl-NL" dirty="0"/>
              <a:t>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145542"/>
            <a:ext cx="710251" cy="12977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266808" y="-213981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3265292-CDD3-476A-8D9C-993A0AEE360D}"/>
              </a:ext>
            </a:extLst>
          </p:cNvPr>
          <p:cNvSpPr/>
          <p:nvPr/>
        </p:nvSpPr>
        <p:spPr>
          <a:xfrm>
            <a:off x="7637658" y="200343"/>
            <a:ext cx="754474" cy="574776"/>
          </a:xfrm>
          <a:prstGeom prst="wedgeRoundRectCallout">
            <a:avLst>
              <a:gd name="adj1" fmla="val -64567"/>
              <a:gd name="adj2" fmla="val 13536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Create</a:t>
            </a:r>
            <a:r>
              <a:rPr lang="nl-NL" sz="900" dirty="0">
                <a:solidFill>
                  <a:schemeClr val="dk1"/>
                </a:solidFill>
              </a:rPr>
              <a:t> Tweet Records in </a:t>
            </a:r>
            <a:r>
              <a:rPr lang="nl-NL" sz="900" dirty="0" err="1">
                <a:solidFill>
                  <a:schemeClr val="dk1"/>
                </a:solidFill>
              </a:rPr>
              <a:t>NoSQL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77" name="Speech Bubble: Rectangle with Corners Rounded 76">
            <a:extLst>
              <a:ext uri="{FF2B5EF4-FFF2-40B4-BE49-F238E27FC236}">
                <a16:creationId xmlns:a16="http://schemas.microsoft.com/office/drawing/2014/main" id="{0469FE0E-D642-4EAE-9B4C-24B39126653B}"/>
              </a:ext>
            </a:extLst>
          </p:cNvPr>
          <p:cNvSpPr/>
          <p:nvPr/>
        </p:nvSpPr>
        <p:spPr>
          <a:xfrm>
            <a:off x="5716774" y="550216"/>
            <a:ext cx="884736" cy="574776"/>
          </a:xfrm>
          <a:prstGeom prst="wedgeRoundRectCallout">
            <a:avLst>
              <a:gd name="adj1" fmla="val 88832"/>
              <a:gd name="adj2" fmla="val 171697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Trigger function with</a:t>
            </a:r>
            <a:r>
              <a:rPr lang="nl-NL" sz="900" dirty="0">
                <a:solidFill>
                  <a:schemeClr val="dk1"/>
                </a:solidFill>
              </a:rPr>
              <a:t> event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83A998-39C8-42BD-9812-7909EC896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9E037A6-E091-48E3-9D5A-015E2583C42F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F8FDEF-2CC1-4510-8A87-431433113749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9" name="Graphic 64">
              <a:extLst>
                <a:ext uri="{FF2B5EF4-FFF2-40B4-BE49-F238E27FC236}">
                  <a16:creationId xmlns:a16="http://schemas.microsoft.com/office/drawing/2014/main" id="{E954B514-FA3B-458D-AD3C-F703F075FE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08EC79F-2247-4D57-9C8C-FAB49B897CFD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1F0E536B-C86E-4F9B-B021-F13D01A9C373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peech Bubble: Rectangle with Corners Rounded 56">
            <a:extLst>
              <a:ext uri="{FF2B5EF4-FFF2-40B4-BE49-F238E27FC236}">
                <a16:creationId xmlns:a16="http://schemas.microsoft.com/office/drawing/2014/main" id="{BE15EE0F-9A90-4B0F-95BC-B349ED92BBB3}"/>
              </a:ext>
            </a:extLst>
          </p:cNvPr>
          <p:cNvSpPr/>
          <p:nvPr/>
        </p:nvSpPr>
        <p:spPr>
          <a:xfrm>
            <a:off x="4494672" y="78529"/>
            <a:ext cx="754474" cy="574776"/>
          </a:xfrm>
          <a:prstGeom prst="wedgeRoundRectCallout">
            <a:avLst>
              <a:gd name="adj1" fmla="val 59587"/>
              <a:gd name="adj2" fmla="val 15347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 dirty="0" err="1">
                <a:solidFill>
                  <a:schemeClr val="dk1"/>
                </a:solidFill>
              </a:rPr>
              <a:t>Retrieve</a:t>
            </a:r>
            <a:r>
              <a:rPr lang="nl-NL" sz="900" dirty="0">
                <a:solidFill>
                  <a:schemeClr val="dk1"/>
                </a:solidFill>
              </a:rPr>
              <a:t> Tweet Report</a:t>
            </a:r>
            <a:endParaRPr lang="en-NL" sz="9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1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61517"/>
              <a:gd name="adj2" fmla="val -161869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A89DBDE-2BD4-4A71-8267-4B764AF8D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3748605-9949-494D-B551-3A67B39D041C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DA032F5-174F-4C40-8B4A-26123FA878FC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0B0C54B3-C467-44F9-9A05-9D3DCC992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365AA993-2A0B-4D73-A1C0-D7A270BC82B6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EC459181-0AB2-42BC-AFC3-6AB5250077C1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6902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7B299-4C8E-4945-AE42-1FAF15A00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 sz="2100" dirty="0"/>
              <a:t>OCI Streaming Service </a:t>
            </a:r>
            <a:endParaRPr lang="en-NL" sz="2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Kafka</a:t>
            </a:r>
            <a:r>
              <a:rPr lang="nl-NL" dirty="0"/>
              <a:t> Like – Event Queue</a:t>
            </a:r>
          </a:p>
          <a:p>
            <a:pPr lvl="1"/>
            <a:r>
              <a:rPr lang="nl-NL" sz="1350" dirty="0"/>
              <a:t>Support for </a:t>
            </a:r>
            <a:r>
              <a:rPr lang="nl-NL" sz="1350" dirty="0" err="1"/>
              <a:t>partitions</a:t>
            </a:r>
            <a:r>
              <a:rPr lang="nl-NL" sz="1350" dirty="0"/>
              <a:t> </a:t>
            </a:r>
            <a:r>
              <a:rPr lang="nl-NL" sz="1350" dirty="0" err="1"/>
              <a:t>and</a:t>
            </a:r>
            <a:r>
              <a:rPr lang="nl-NL" sz="1350" dirty="0"/>
              <a:t> </a:t>
            </a:r>
            <a:r>
              <a:rPr lang="nl-NL" sz="1350" dirty="0" err="1"/>
              <a:t>consumer</a:t>
            </a:r>
            <a:r>
              <a:rPr lang="nl-NL" sz="1350" dirty="0"/>
              <a:t> </a:t>
            </a:r>
            <a:r>
              <a:rPr lang="nl-NL" sz="1350" dirty="0" err="1"/>
              <a:t>groups</a:t>
            </a:r>
            <a:endParaRPr lang="nl-NL" sz="1350" dirty="0"/>
          </a:p>
          <a:p>
            <a:r>
              <a:rPr lang="nl-NL" dirty="0"/>
              <a:t>Events are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REST API calls</a:t>
            </a:r>
          </a:p>
          <a:p>
            <a:pPr lvl="1"/>
            <a:r>
              <a:rPr lang="nl-NL" sz="1350" dirty="0"/>
              <a:t>Java SDK </a:t>
            </a:r>
            <a:r>
              <a:rPr lang="nl-NL" sz="1350" dirty="0" err="1"/>
              <a:t>available</a:t>
            </a:r>
            <a:endParaRPr lang="nl-NL" sz="1350" dirty="0"/>
          </a:p>
          <a:p>
            <a:r>
              <a:rPr lang="nl-NL" dirty="0"/>
              <a:t>No Push </a:t>
            </a:r>
            <a:r>
              <a:rPr lang="nl-NL" dirty="0" err="1"/>
              <a:t>to</a:t>
            </a:r>
            <a:r>
              <a:rPr lang="nl-NL" dirty="0"/>
              <a:t> Consumer!</a:t>
            </a:r>
          </a:p>
          <a:p>
            <a:pPr lvl="1"/>
            <a:r>
              <a:rPr lang="nl-NL" dirty="0"/>
              <a:t>Consumer has </a:t>
            </a:r>
            <a:r>
              <a:rPr lang="nl-NL" dirty="0" err="1"/>
              <a:t>to</a:t>
            </a:r>
            <a:r>
              <a:rPr lang="nl-NL" dirty="0"/>
              <a:t> poll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83891" y="1819381"/>
            <a:ext cx="271852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ECAA86-BE1D-4072-9460-74D46CA0C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732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89718-B246-41DC-A3FD-2B2AA3F40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58626"/>
            <a:ext cx="6623999" cy="4284874"/>
          </a:xfrm>
        </p:spPr>
        <p:txBody>
          <a:bodyPr>
            <a:normAutofit lnSpcReduction="10000"/>
          </a:bodyPr>
          <a:lstStyle/>
          <a:p>
            <a:r>
              <a:rPr lang="nl-NL" dirty="0"/>
              <a:t>Message retrieval is</a:t>
            </a:r>
            <a:br>
              <a:rPr lang="nl-NL" dirty="0"/>
            </a:b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a “Cursor”</a:t>
            </a:r>
          </a:p>
          <a:p>
            <a:pPr lvl="1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a (long running) query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Cursor </a:t>
            </a:r>
            <a:r>
              <a:rPr lang="nl-NL" dirty="0" err="1"/>
              <a:t>indicates</a:t>
            </a:r>
            <a:r>
              <a:rPr lang="nl-NL" dirty="0"/>
              <a:t> </a:t>
            </a:r>
            <a:r>
              <a:rPr lang="nl-NL" dirty="0" err="1"/>
              <a:t>where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Stream</a:t>
            </a:r>
          </a:p>
          <a:p>
            <a:pPr lvl="2"/>
            <a:r>
              <a:rPr lang="nl-NL" dirty="0" err="1"/>
              <a:t>Earliest</a:t>
            </a:r>
            <a:r>
              <a:rPr lang="nl-NL" dirty="0"/>
              <a:t>, </a:t>
            </a:r>
            <a:r>
              <a:rPr lang="nl-NL" dirty="0" err="1"/>
              <a:t>latest</a:t>
            </a:r>
            <a:r>
              <a:rPr lang="nl-NL" dirty="0"/>
              <a:t>, at offset, </a:t>
            </a:r>
            <a:r>
              <a:rPr lang="nl-NL" dirty="0" err="1"/>
              <a:t>from</a:t>
            </a:r>
            <a:r>
              <a:rPr lang="nl-NL" dirty="0"/>
              <a:t> offset, </a:t>
            </a:r>
            <a:r>
              <a:rPr lang="nl-NL" dirty="0" err="1"/>
              <a:t>from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No Filter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upon</a:t>
            </a:r>
            <a:r>
              <a:rPr lang="nl-NL" dirty="0"/>
              <a:t> reading</a:t>
            </a:r>
          </a:p>
          <a:p>
            <a:r>
              <a:rPr lang="nl-NL" dirty="0"/>
              <a:t>Message </a:t>
            </a:r>
            <a:r>
              <a:rPr lang="nl-NL" dirty="0" err="1"/>
              <a:t>Retention</a:t>
            </a:r>
            <a:r>
              <a:rPr lang="nl-NL" dirty="0"/>
              <a:t>: 7 </a:t>
            </a:r>
            <a:r>
              <a:rPr lang="nl-NL" dirty="0" err="1"/>
              <a:t>days</a:t>
            </a:r>
            <a:endParaRPr lang="nl-NL" dirty="0"/>
          </a:p>
          <a:p>
            <a:r>
              <a:rPr lang="nl-NL" dirty="0"/>
              <a:t>Max </a:t>
            </a:r>
            <a:r>
              <a:rPr lang="nl-NL" dirty="0" err="1"/>
              <a:t>throughput</a:t>
            </a:r>
            <a:r>
              <a:rPr lang="nl-NL" dirty="0"/>
              <a:t>: 1 MB/s</a:t>
            </a:r>
          </a:p>
          <a:p>
            <a:r>
              <a:rPr lang="nl-NL" dirty="0"/>
              <a:t>Max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size</a:t>
            </a:r>
            <a:r>
              <a:rPr lang="nl-NL" dirty="0"/>
              <a:t>: 1 MB</a:t>
            </a:r>
            <a:endParaRPr lang="en-NL" dirty="0"/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E08C765-395A-442E-9E82-8908A27FB23E}"/>
              </a:ext>
            </a:extLst>
          </p:cNvPr>
          <p:cNvSpPr/>
          <p:nvPr/>
        </p:nvSpPr>
        <p:spPr>
          <a:xfrm>
            <a:off x="6660760" y="3403211"/>
            <a:ext cx="1417676" cy="114111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EBAC34-3D95-4AB4-9939-36998CD0FA8C}"/>
              </a:ext>
            </a:extLst>
          </p:cNvPr>
          <p:cNvSpPr/>
          <p:nvPr/>
        </p:nvSpPr>
        <p:spPr>
          <a:xfrm>
            <a:off x="5650826" y="1657070"/>
            <a:ext cx="3240000" cy="1317796"/>
          </a:xfrm>
          <a:prstGeom prst="rect">
            <a:avLst/>
          </a:prstGeom>
          <a:solidFill>
            <a:srgbClr val="FF7C8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46A7B9E-E56B-4817-8177-0889D267ADAF}"/>
              </a:ext>
            </a:extLst>
          </p:cNvPr>
          <p:cNvSpPr/>
          <p:nvPr/>
        </p:nvSpPr>
        <p:spPr>
          <a:xfrm>
            <a:off x="5650826" y="3564622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DAF652-8BCF-4421-83DD-9661500F7C02}"/>
              </a:ext>
            </a:extLst>
          </p:cNvPr>
          <p:cNvSpPr txBox="1"/>
          <p:nvPr/>
        </p:nvSpPr>
        <p:spPr>
          <a:xfrm>
            <a:off x="6432283" y="1325505"/>
            <a:ext cx="20281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Oracle Cloud </a:t>
            </a:r>
            <a:r>
              <a:rPr lang="nl-NL" sz="1200" dirty="0" err="1"/>
              <a:t>Infrastructure</a:t>
            </a:r>
            <a:endParaRPr lang="en-NL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82C800-7FCE-484B-B8ED-C4ED4E690E4D}"/>
              </a:ext>
            </a:extLst>
          </p:cNvPr>
          <p:cNvSpPr txBox="1"/>
          <p:nvPr/>
        </p:nvSpPr>
        <p:spPr>
          <a:xfrm>
            <a:off x="5705031" y="3868239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E8984F2-3611-4693-B329-89A9E937CCFC}"/>
              </a:ext>
            </a:extLst>
          </p:cNvPr>
          <p:cNvSpPr/>
          <p:nvPr/>
        </p:nvSpPr>
        <p:spPr>
          <a:xfrm>
            <a:off x="4099858" y="2130363"/>
            <a:ext cx="1894586" cy="6358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7FFAE16-27E9-4926-9F9B-C9B246475407}"/>
              </a:ext>
            </a:extLst>
          </p:cNvPr>
          <p:cNvSpPr/>
          <p:nvPr/>
        </p:nvSpPr>
        <p:spPr>
          <a:xfrm>
            <a:off x="5994444" y="1924353"/>
            <a:ext cx="110407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83EE39-9D71-4705-B7BC-E38620971C51}"/>
              </a:ext>
            </a:extLst>
          </p:cNvPr>
          <p:cNvSpPr txBox="1"/>
          <p:nvPr/>
        </p:nvSpPr>
        <p:spPr>
          <a:xfrm>
            <a:off x="5994444" y="2048101"/>
            <a:ext cx="110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OCI Streaming</a:t>
            </a:r>
          </a:p>
          <a:p>
            <a:pPr algn="ctr"/>
            <a:r>
              <a:rPr lang="nl-NL" sz="1200" b="1" dirty="0">
                <a:solidFill>
                  <a:schemeClr val="bg1"/>
                </a:solidFill>
              </a:rPr>
              <a:t>Stream</a:t>
            </a:r>
            <a:endParaRPr lang="en-NL" sz="1200" b="1" dirty="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243B789-FC5C-463A-AC7E-160B34897E7D}"/>
              </a:ext>
            </a:extLst>
          </p:cNvPr>
          <p:cNvSpPr/>
          <p:nvPr/>
        </p:nvSpPr>
        <p:spPr>
          <a:xfrm>
            <a:off x="3144129" y="1924353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49D44D-2C09-4939-BF8A-724536252B43}"/>
              </a:ext>
            </a:extLst>
          </p:cNvPr>
          <p:cNvSpPr txBox="1"/>
          <p:nvPr/>
        </p:nvSpPr>
        <p:spPr>
          <a:xfrm>
            <a:off x="3178363" y="2227970"/>
            <a:ext cx="9015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>
                <a:solidFill>
                  <a:schemeClr val="bg1"/>
                </a:solidFill>
              </a:rPr>
              <a:t>Publisher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9655945-DDFF-4A14-B334-66F1B9D6F052}"/>
              </a:ext>
            </a:extLst>
          </p:cNvPr>
          <p:cNvSpPr/>
          <p:nvPr/>
        </p:nvSpPr>
        <p:spPr>
          <a:xfrm>
            <a:off x="6000471" y="2825229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ECA206-9747-492F-87DC-4DC536E3C677}"/>
              </a:ext>
            </a:extLst>
          </p:cNvPr>
          <p:cNvSpPr txBox="1"/>
          <p:nvPr/>
        </p:nvSpPr>
        <p:spPr>
          <a:xfrm>
            <a:off x="5751962" y="4494178"/>
            <a:ext cx="7825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200" dirty="0"/>
              <a:t>On </a:t>
            </a:r>
            <a:r>
              <a:rPr lang="nl-NL" sz="1200" dirty="0" err="1"/>
              <a:t>prem</a:t>
            </a:r>
            <a:endParaRPr lang="en-NL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E578234-B97F-4107-B9BC-DB4C0E73FAEF}"/>
              </a:ext>
            </a:extLst>
          </p:cNvPr>
          <p:cNvSpPr/>
          <p:nvPr/>
        </p:nvSpPr>
        <p:spPr>
          <a:xfrm>
            <a:off x="7814608" y="1913715"/>
            <a:ext cx="955728" cy="62594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DECD0AA-7A5B-4DEC-923B-1A7CFD6E20EC}"/>
              </a:ext>
            </a:extLst>
          </p:cNvPr>
          <p:cNvSpPr txBox="1"/>
          <p:nvPr/>
        </p:nvSpPr>
        <p:spPr>
          <a:xfrm>
            <a:off x="7868814" y="2111972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AAC0CB0-D3F4-47F0-A954-F7A551F3D50A}"/>
              </a:ext>
            </a:extLst>
          </p:cNvPr>
          <p:cNvSpPr/>
          <p:nvPr/>
        </p:nvSpPr>
        <p:spPr>
          <a:xfrm>
            <a:off x="6886139" y="3541654"/>
            <a:ext cx="955728" cy="92955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43FDB5-27EC-4378-8243-A75BB50C060B}"/>
              </a:ext>
            </a:extLst>
          </p:cNvPr>
          <p:cNvSpPr txBox="1"/>
          <p:nvPr/>
        </p:nvSpPr>
        <p:spPr>
          <a:xfrm>
            <a:off x="6940344" y="3845271"/>
            <a:ext cx="847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 err="1">
                <a:solidFill>
                  <a:schemeClr val="bg1"/>
                </a:solidFill>
              </a:rPr>
              <a:t>Listener</a:t>
            </a:r>
            <a:endParaRPr lang="nl-NL" sz="1200" dirty="0">
              <a:solidFill>
                <a:schemeClr val="bg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A7461851-02AD-4885-8693-46DDC1BA4C35}"/>
              </a:ext>
            </a:extLst>
          </p:cNvPr>
          <p:cNvSpPr/>
          <p:nvPr/>
        </p:nvSpPr>
        <p:spPr>
          <a:xfrm rot="19687374">
            <a:off x="7054476" y="2775060"/>
            <a:ext cx="265322" cy="834655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D32AAC-F0A6-4568-94F1-20DD19EB15A0}"/>
              </a:ext>
            </a:extLst>
          </p:cNvPr>
          <p:cNvSpPr txBox="1"/>
          <p:nvPr/>
        </p:nvSpPr>
        <p:spPr>
          <a:xfrm>
            <a:off x="6785085" y="4471210"/>
            <a:ext cx="1134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200" dirty="0"/>
              <a:t>3rd Party Cloud</a:t>
            </a:r>
            <a:endParaRPr lang="en-NL" sz="1200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B74C7A7-73C6-4386-A44C-A636106B3F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1013" y="239563"/>
            <a:ext cx="3619814" cy="937341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2615DE05-B0C8-461B-AEDD-5F7641612F43}"/>
              </a:ext>
            </a:extLst>
          </p:cNvPr>
          <p:cNvSpPr/>
          <p:nvPr/>
        </p:nvSpPr>
        <p:spPr>
          <a:xfrm flipH="1">
            <a:off x="6819066" y="1866508"/>
            <a:ext cx="1104078" cy="7567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80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FCC2228-E02E-48D2-AD44-3ED8EC616AF5}"/>
              </a:ext>
            </a:extLst>
          </p:cNvPr>
          <p:cNvSpPr/>
          <p:nvPr/>
        </p:nvSpPr>
        <p:spPr>
          <a:xfrm rot="16657032">
            <a:off x="7340189" y="1857627"/>
            <a:ext cx="349026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F57AC8A-0D1B-446C-9BCB-FA0128B46F04}"/>
              </a:ext>
            </a:extLst>
          </p:cNvPr>
          <p:cNvSpPr/>
          <p:nvPr/>
        </p:nvSpPr>
        <p:spPr>
          <a:xfrm rot="16657032">
            <a:off x="7582323" y="1884198"/>
            <a:ext cx="190564" cy="814607"/>
          </a:xfrm>
          <a:custGeom>
            <a:avLst/>
            <a:gdLst>
              <a:gd name="connsiteX0" fmla="*/ 0 w 311499"/>
              <a:gd name="connsiteY0" fmla="*/ 956383 h 956383"/>
              <a:gd name="connsiteX1" fmla="*/ 170822 w 311499"/>
              <a:gd name="connsiteY1" fmla="*/ 1790 h 956383"/>
              <a:gd name="connsiteX2" fmla="*/ 311499 w 311499"/>
              <a:gd name="connsiteY2" fmla="*/ 765465 h 956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1499" h="956383">
                <a:moveTo>
                  <a:pt x="0" y="956383"/>
                </a:moveTo>
                <a:cubicBezTo>
                  <a:pt x="59453" y="494996"/>
                  <a:pt x="118906" y="33610"/>
                  <a:pt x="170822" y="1790"/>
                </a:cubicBezTo>
                <a:cubicBezTo>
                  <a:pt x="222738" y="-30030"/>
                  <a:pt x="267118" y="367717"/>
                  <a:pt x="311499" y="76546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95D0F52-1594-4F51-A7F2-061C1FF6D71F}"/>
              </a:ext>
            </a:extLst>
          </p:cNvPr>
          <p:cNvSpPr txBox="1"/>
          <p:nvPr/>
        </p:nvSpPr>
        <p:spPr>
          <a:xfrm>
            <a:off x="7251918" y="1864828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cursor</a:t>
            </a:r>
            <a:endParaRPr lang="en-NL" sz="1300" dirty="0" err="1"/>
          </a:p>
        </p:txBody>
      </p:sp>
      <p:sp>
        <p:nvSpPr>
          <p:cNvPr id="29" name="Title 28">
            <a:extLst>
              <a:ext uri="{FF2B5EF4-FFF2-40B4-BE49-F238E27FC236}">
                <a16:creationId xmlns:a16="http://schemas.microsoft.com/office/drawing/2014/main" id="{C05B68D1-2B82-4568-BDBB-E450EB66F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Streaming Service 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EF99D4B-2E26-4C56-B13D-3E1D0302A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1924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92000"/>
            <a:ext cx="9144000" cy="3867478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D8F0815-8C85-4440-9E65-5D84658EC498}"/>
              </a:ext>
            </a:extLst>
          </p:cNvPr>
          <p:cNvSpPr/>
          <p:nvPr/>
        </p:nvSpPr>
        <p:spPr>
          <a:xfrm rot="19869421">
            <a:off x="817197" y="3923099"/>
            <a:ext cx="1965600" cy="568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IaaS &amp; PaaS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352" y="929366"/>
            <a:ext cx="8279296" cy="328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1EE873-7BCF-415F-9EB9-29E7E65878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321" t="73314" r="30396" b="10911"/>
          <a:stretch/>
        </p:blipFill>
        <p:spPr bwMode="auto">
          <a:xfrm>
            <a:off x="5295900" y="3055845"/>
            <a:ext cx="1102262" cy="832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DF1D4CA-B01A-4B43-A35B-3AA538002001}"/>
              </a:ext>
            </a:extLst>
          </p:cNvPr>
          <p:cNvSpPr/>
          <p:nvPr/>
        </p:nvSpPr>
        <p:spPr>
          <a:xfrm>
            <a:off x="5295900" y="3129280"/>
            <a:ext cx="1023620" cy="950480"/>
          </a:xfrm>
          <a:prstGeom prst="rect">
            <a:avLst/>
          </a:prstGeom>
          <a:solidFill>
            <a:srgbClr val="EEF4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17C7754-6967-4A2D-9570-DF04FC319D6E}"/>
              </a:ext>
            </a:extLst>
          </p:cNvPr>
          <p:cNvGrpSpPr/>
          <p:nvPr/>
        </p:nvGrpSpPr>
        <p:grpSpPr>
          <a:xfrm>
            <a:off x="5110480" y="2824479"/>
            <a:ext cx="1528581" cy="1468967"/>
            <a:chOff x="375699" y="1131597"/>
            <a:chExt cx="1131055" cy="1140026"/>
          </a:xfrm>
        </p:grpSpPr>
        <p:pic>
          <p:nvPicPr>
            <p:cNvPr id="7" name="Graphic 67">
              <a:extLst>
                <a:ext uri="{FF2B5EF4-FFF2-40B4-BE49-F238E27FC236}">
                  <a16:creationId xmlns:a16="http://schemas.microsoft.com/office/drawing/2014/main" id="{DD0A7D54-303C-4CC4-B1D3-11D42FAD78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9B6190F-D4E8-47DF-9473-E53F1DBF51C2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33234374-462E-4A41-90CC-94621BA31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(Cloud)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Stream </a:t>
            </a:r>
            <a:r>
              <a:rPr lang="nl-NL" dirty="0" err="1"/>
              <a:t>directly</a:t>
            </a:r>
            <a:endParaRPr lang="en-NL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F241509-52A6-4A35-9741-BD684522C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14513321-412A-488B-8B4B-B607F7D12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90022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Stream records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-2577260" y="925622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0436" y="1661357"/>
            <a:ext cx="393631" cy="393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-2003759" y="1307255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2799408" y="1281624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7E8E32E0-C796-426A-9AD2-13B7E1FC3827}"/>
              </a:ext>
            </a:extLst>
          </p:cNvPr>
          <p:cNvSpPr/>
          <p:nvPr/>
        </p:nvSpPr>
        <p:spPr>
          <a:xfrm>
            <a:off x="7830906" y="2494663"/>
            <a:ext cx="754474" cy="574776"/>
          </a:xfrm>
          <a:prstGeom prst="wedgeRoundRectCallout">
            <a:avLst>
              <a:gd name="adj1" fmla="val -57844"/>
              <a:gd name="adj2" fmla="val -16990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900">
                <a:solidFill>
                  <a:schemeClr val="dk1"/>
                </a:solidFill>
              </a:rPr>
              <a:t>Publish each</a:t>
            </a:r>
            <a:r>
              <a:rPr lang="nl-NL" sz="900" dirty="0">
                <a:solidFill>
                  <a:schemeClr val="dk1"/>
                </a:solidFill>
              </a:rPr>
              <a:t> </a:t>
            </a:r>
            <a:r>
              <a:rPr lang="nl-NL" sz="900">
                <a:solidFill>
                  <a:schemeClr val="dk1"/>
                </a:solidFill>
              </a:rPr>
              <a:t>Tweet to</a:t>
            </a:r>
            <a:r>
              <a:rPr lang="nl-NL" sz="900" dirty="0">
                <a:solidFill>
                  <a:schemeClr val="dk1"/>
                </a:solidFill>
              </a:rPr>
              <a:t> Stream</a:t>
            </a:r>
            <a:endParaRPr lang="en-NL" sz="900" dirty="0">
              <a:solidFill>
                <a:schemeClr val="dk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5467C97-BE0B-41F5-BBEB-1AFCCE910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360A11B-071F-4BB3-B742-6EC828E5BE22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86463445-C4D2-4F1E-9AFD-043B780D7C17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48610698-01CF-412C-9746-3497FDC66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A15AA39B-EA2A-4C45-B804-F7EB6A218B34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8142921D-4E29-43FC-8CB6-7088C4C34228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937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D19D6B-ED12-4209-ACD5-0320A81F6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Tweet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Published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Stream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4626D8-5F7F-40F9-93C5-848A951AFC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FBC93A-1E05-44E3-80ED-09698BD126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2449D15-546D-4362-A4FD-9701E38F6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5354" y="3159760"/>
            <a:ext cx="920176" cy="115705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BCA347-175A-4588-B262-B689BD7AB79F}"/>
              </a:ext>
            </a:extLst>
          </p:cNvPr>
          <p:cNvSpPr/>
          <p:nvPr/>
        </p:nvSpPr>
        <p:spPr>
          <a:xfrm>
            <a:off x="2738120" y="4106353"/>
            <a:ext cx="548640" cy="59247"/>
          </a:xfrm>
          <a:prstGeom prst="rect">
            <a:avLst/>
          </a:prstGeom>
          <a:noFill/>
          <a:ln>
            <a:solidFill>
              <a:srgbClr val="F8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79F69E-4135-494F-9EA0-53778C402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800550"/>
            <a:ext cx="7558741" cy="4054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5D2904D-63C0-491C-98ED-8F886BB91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1834" y="2956110"/>
            <a:ext cx="6272331" cy="241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185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Schedule </a:t>
            </a:r>
            <a:r>
              <a:rPr lang="nl-NL" dirty="0" err="1"/>
              <a:t>Function</a:t>
            </a:r>
            <a:r>
              <a:rPr lang="nl-NL" dirty="0"/>
              <a:t> for</a:t>
            </a:r>
            <a:br>
              <a:rPr lang="nl-NL" dirty="0"/>
            </a:br>
            <a:r>
              <a:rPr lang="nl-NL" dirty="0" err="1"/>
              <a:t>periodic</a:t>
            </a:r>
            <a:r>
              <a:rPr lang="nl-NL" dirty="0"/>
              <a:t> </a:t>
            </a:r>
            <a:r>
              <a:rPr lang="nl-NL" dirty="0" err="1"/>
              <a:t>execution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1129876" y="1634088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17088"/>
            <a:chOff x="375699" y="1131597"/>
            <a:chExt cx="1131055" cy="1140026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40684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1" name="Graphic 3100" descr="Document">
            <a:extLst>
              <a:ext uri="{FF2B5EF4-FFF2-40B4-BE49-F238E27FC236}">
                <a16:creationId xmlns:a16="http://schemas.microsoft.com/office/drawing/2014/main" id="{CDAD1B8D-0203-4AC4-B2EE-CA2180CEBBC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131068" y="-936393"/>
            <a:ext cx="504000" cy="504000"/>
          </a:xfrm>
          <a:prstGeom prst="rect">
            <a:avLst/>
          </a:prstGeom>
        </p:spPr>
      </p:pic>
      <p:sp>
        <p:nvSpPr>
          <p:cNvPr id="3102" name="Arrow: Right 3101">
            <a:extLst>
              <a:ext uri="{FF2B5EF4-FFF2-40B4-BE49-F238E27FC236}">
                <a16:creationId xmlns:a16="http://schemas.microsoft.com/office/drawing/2014/main" id="{F0CDE13B-0B51-4B87-BE7E-5CE7D4E4D494}"/>
              </a:ext>
            </a:extLst>
          </p:cNvPr>
          <p:cNvSpPr/>
          <p:nvPr/>
        </p:nvSpPr>
        <p:spPr>
          <a:xfrm>
            <a:off x="2612604" y="-727012"/>
            <a:ext cx="463810" cy="1600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Graphic 67" descr="Email">
            <a:extLst>
              <a:ext uri="{FF2B5EF4-FFF2-40B4-BE49-F238E27FC236}">
                <a16:creationId xmlns:a16="http://schemas.microsoft.com/office/drawing/2014/main" id="{B436BAFC-52B0-4C97-A67C-0D3956EFD02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627283" y="3315645"/>
            <a:ext cx="468224" cy="468224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/>
          <p:nvPr/>
        </p:nvCxnSpPr>
        <p:spPr>
          <a:xfrm>
            <a:off x="1703377" y="2015721"/>
            <a:ext cx="969544" cy="448307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07728" y="1990090"/>
            <a:ext cx="422382" cy="422382"/>
          </a:xfrm>
          <a:prstGeom prst="rect">
            <a:avLst/>
          </a:prstGeom>
        </p:spPr>
      </p:pic>
      <p:sp>
        <p:nvSpPr>
          <p:cNvPr id="73" name="Speech Bubble: Rectangle with Corners Rounded 72">
            <a:extLst>
              <a:ext uri="{FF2B5EF4-FFF2-40B4-BE49-F238E27FC236}">
                <a16:creationId xmlns:a16="http://schemas.microsoft.com/office/drawing/2014/main" id="{B2CCC7AD-8538-44AD-8E88-7A5D0A35454A}"/>
              </a:ext>
            </a:extLst>
          </p:cNvPr>
          <p:cNvSpPr/>
          <p:nvPr/>
        </p:nvSpPr>
        <p:spPr>
          <a:xfrm>
            <a:off x="250470" y="1250040"/>
            <a:ext cx="1136169" cy="422381"/>
          </a:xfrm>
          <a:prstGeom prst="wedgeRoundRectCallout">
            <a:avLst>
              <a:gd name="adj1" fmla="val 46007"/>
              <a:gd name="adj2" fmla="val 95245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900" dirty="0" err="1"/>
              <a:t>Invoke</a:t>
            </a:r>
            <a:r>
              <a:rPr lang="nl-NL" sz="900" dirty="0"/>
              <a:t> Tweet </a:t>
            </a:r>
            <a:r>
              <a:rPr lang="nl-NL" sz="900" dirty="0" err="1"/>
              <a:t>Aggregator</a:t>
            </a:r>
            <a:r>
              <a:rPr lang="nl-NL" sz="900" dirty="0"/>
              <a:t> </a:t>
            </a:r>
            <a:r>
              <a:rPr lang="nl-NL" sz="900" dirty="0" err="1"/>
              <a:t>every</a:t>
            </a:r>
            <a:r>
              <a:rPr lang="nl-NL" sz="900" dirty="0"/>
              <a:t> X minutes</a:t>
            </a:r>
            <a:endParaRPr lang="en-NL" sz="90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EFC0A0-1582-4777-A45F-DBEC7340C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5E2170A-B500-4683-82EC-F42AA118213C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AD8B651E-20FC-4003-BBAE-E4868B8CD4D5}"/>
              </a:ext>
            </a:extLst>
          </p:cNvPr>
          <p:cNvGrpSpPr/>
          <p:nvPr/>
        </p:nvGrpSpPr>
        <p:grpSpPr>
          <a:xfrm>
            <a:off x="3100330" y="3289609"/>
            <a:ext cx="953417" cy="722010"/>
            <a:chOff x="303130" y="1040872"/>
            <a:chExt cx="1283748" cy="1283748"/>
          </a:xfrm>
        </p:grpSpPr>
        <p:pic>
          <p:nvPicPr>
            <p:cNvPr id="78" name="Graphic 64">
              <a:extLst>
                <a:ext uri="{FF2B5EF4-FFF2-40B4-BE49-F238E27FC236}">
                  <a16:creationId xmlns:a16="http://schemas.microsoft.com/office/drawing/2014/main" id="{B88E1616-2E24-45FE-A761-47C4900B62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3130" y="1040872"/>
              <a:ext cx="1283748" cy="1283748"/>
            </a:xfrm>
            <a:prstGeom prst="rect">
              <a:avLst/>
            </a:prstGeom>
          </p:spPr>
        </p:pic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583D2820-0656-4CAE-A0F5-308BF4E212EA}"/>
                </a:ext>
              </a:extLst>
            </p:cNvPr>
            <p:cNvSpPr/>
            <p:nvPr/>
          </p:nvSpPr>
          <p:spPr>
            <a:xfrm>
              <a:off x="540308" y="200836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Vault</a:t>
              </a:r>
            </a:p>
          </p:txBody>
        </p:sp>
      </p:grpSp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05636AB4-D807-495E-BAF0-F42581AE2650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716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 | Health Checks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Verify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of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client</a:t>
            </a:r>
            <a:br>
              <a:rPr lang="nl-NL" dirty="0"/>
            </a:b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endpoints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</a:t>
            </a:r>
          </a:p>
          <a:p>
            <a:r>
              <a:rPr lang="nl-NL" dirty="0" err="1"/>
              <a:t>Periodic</a:t>
            </a:r>
            <a:r>
              <a:rPr lang="nl-NL" dirty="0"/>
              <a:t> or </a:t>
            </a:r>
            <a:r>
              <a:rPr lang="nl-NL" dirty="0" err="1"/>
              <a:t>Adhoc</a:t>
            </a:r>
            <a:r>
              <a:rPr lang="nl-NL" dirty="0"/>
              <a:t> call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1"/>
            <a:r>
              <a:rPr lang="nl-NL" dirty="0"/>
              <a:t>HTTP(S) or Ping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Headers</a:t>
            </a:r>
          </a:p>
          <a:p>
            <a:pPr lvl="1"/>
            <a:r>
              <a:rPr lang="nl-NL" dirty="0" err="1"/>
              <a:t>Specify</a:t>
            </a:r>
            <a:r>
              <a:rPr lang="nl-NL" dirty="0"/>
              <a:t> Interval (check </a:t>
            </a:r>
            <a:r>
              <a:rPr lang="nl-NL" dirty="0" err="1"/>
              <a:t>frequency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selected</a:t>
            </a:r>
            <a:r>
              <a:rPr lang="nl-NL" dirty="0"/>
              <a:t> </a:t>
            </a:r>
            <a:r>
              <a:rPr lang="nl-NL" dirty="0" err="1"/>
              <a:t>Vantage</a:t>
            </a:r>
            <a:r>
              <a:rPr lang="nl-NL" dirty="0"/>
              <a:t> Points</a:t>
            </a:r>
          </a:p>
          <a:p>
            <a:pPr lvl="2"/>
            <a:r>
              <a:rPr lang="nl-NL" dirty="0"/>
              <a:t>3rd party </a:t>
            </a:r>
            <a:r>
              <a:rPr lang="nl-NL" dirty="0" err="1"/>
              <a:t>clouds</a:t>
            </a:r>
            <a:r>
              <a:rPr lang="nl-NL" dirty="0"/>
              <a:t>, </a:t>
            </a:r>
            <a:r>
              <a:rPr lang="nl-NL" dirty="0" err="1"/>
              <a:t>geographic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world</a:t>
            </a:r>
            <a:endParaRPr lang="nl-NL" dirty="0"/>
          </a:p>
          <a:p>
            <a:r>
              <a:rPr lang="nl-NL" dirty="0"/>
              <a:t>Health Check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inspected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Monitor in </a:t>
            </a:r>
            <a:r>
              <a:rPr lang="nl-NL" dirty="0" err="1"/>
              <a:t>the</a:t>
            </a:r>
            <a:r>
              <a:rPr lang="nl-NL" dirty="0"/>
              <a:t> Console</a:t>
            </a:r>
          </a:p>
          <a:p>
            <a:r>
              <a:rPr lang="nl-NL" dirty="0" err="1"/>
              <a:t>Use</a:t>
            </a:r>
            <a:r>
              <a:rPr lang="nl-NL" dirty="0"/>
              <a:t> health checks for live </a:t>
            </a:r>
            <a:r>
              <a:rPr lang="nl-NL" dirty="0" err="1"/>
              <a:t>function</a:t>
            </a:r>
            <a:r>
              <a:rPr lang="nl-NL" dirty="0"/>
              <a:t> </a:t>
            </a:r>
            <a:r>
              <a:rPr lang="nl-NL" dirty="0" err="1"/>
              <a:t>smoke</a:t>
            </a:r>
            <a:r>
              <a:rPr lang="nl-NL" dirty="0"/>
              <a:t> tests  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8" name="Snagit_SNG83A">
            <a:extLst>
              <a:ext uri="{FF2B5EF4-FFF2-40B4-BE49-F238E27FC236}">
                <a16:creationId xmlns:a16="http://schemas.microsoft.com/office/drawing/2014/main" id="{DD04661A-FDA7-42CD-ABA0-2449FE73BA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935" y="288000"/>
            <a:ext cx="3650296" cy="1646063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7ECF2AD-5AA5-4D74-BB53-FF3FEBC5BCD0}"/>
              </a:ext>
            </a:extLst>
          </p:cNvPr>
          <p:cNvSpPr/>
          <p:nvPr/>
        </p:nvSpPr>
        <p:spPr>
          <a:xfrm>
            <a:off x="5698616" y="387381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C164BC-495F-42E9-8F9D-BE89421448E1}"/>
              </a:ext>
            </a:extLst>
          </p:cNvPr>
          <p:cNvSpPr/>
          <p:nvPr/>
        </p:nvSpPr>
        <p:spPr>
          <a:xfrm>
            <a:off x="6326084" y="4553676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3B8B5C8-F7E7-478C-A219-ABFB3CA96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28545" y="4047697"/>
            <a:ext cx="496952" cy="496952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1A6275D-89A1-4E02-B0A2-F3386E358395}"/>
              </a:ext>
            </a:extLst>
          </p:cNvPr>
          <p:cNvGrpSpPr/>
          <p:nvPr/>
        </p:nvGrpSpPr>
        <p:grpSpPr>
          <a:xfrm>
            <a:off x="3452324" y="3922338"/>
            <a:ext cx="805942" cy="937662"/>
            <a:chOff x="7676309" y="2584867"/>
            <a:chExt cx="805942" cy="937662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E410CDD-05C4-4BA2-AD1C-C70C48001DCF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36929F9-E139-49F4-9324-EE0458F3200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FD209B82-95F7-4CA7-B9E5-D0368C4841E4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16" name="Freeform 40">
                  <a:extLst>
                    <a:ext uri="{FF2B5EF4-FFF2-40B4-BE49-F238E27FC236}">
                      <a16:creationId xmlns:a16="http://schemas.microsoft.com/office/drawing/2014/main" id="{180F94AC-8981-4CD9-97D6-E0785684BC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" name="Freeform 41">
                  <a:extLst>
                    <a:ext uri="{FF2B5EF4-FFF2-40B4-BE49-F238E27FC236}">
                      <a16:creationId xmlns:a16="http://schemas.microsoft.com/office/drawing/2014/main" id="{6CB0C24A-9BA8-4936-9D34-A04D61965D3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8" name="Freeform 42">
                  <a:extLst>
                    <a:ext uri="{FF2B5EF4-FFF2-40B4-BE49-F238E27FC236}">
                      <a16:creationId xmlns:a16="http://schemas.microsoft.com/office/drawing/2014/main" id="{F0281EB7-A3AF-4813-A80C-411A0F0E3BF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Freeform 43">
                  <a:extLst>
                    <a:ext uri="{FF2B5EF4-FFF2-40B4-BE49-F238E27FC236}">
                      <a16:creationId xmlns:a16="http://schemas.microsoft.com/office/drawing/2014/main" id="{47C9C253-3FDD-41A3-A96E-CB57859C5D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0" name="Freeform 44">
                  <a:extLst>
                    <a:ext uri="{FF2B5EF4-FFF2-40B4-BE49-F238E27FC236}">
                      <a16:creationId xmlns:a16="http://schemas.microsoft.com/office/drawing/2014/main" id="{F2AECCF5-5969-4D37-A4BA-4840A7A9F6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92A3A3F-C6F2-4027-B6ED-94D10AEBC5E7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CE80910-87BA-4122-99E0-365EE3FC7ECD}"/>
              </a:ext>
            </a:extLst>
          </p:cNvPr>
          <p:cNvSpPr/>
          <p:nvPr/>
        </p:nvSpPr>
        <p:spPr>
          <a:xfrm>
            <a:off x="4539974" y="450593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6606BC72-B439-40B9-A151-92D6107A24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84022" y="4087927"/>
            <a:ext cx="496952" cy="496952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3BA1ED6-217D-4EA0-85B9-BF223D839EC9}"/>
              </a:ext>
            </a:extLst>
          </p:cNvPr>
          <p:cNvCxnSpPr/>
          <p:nvPr/>
        </p:nvCxnSpPr>
        <p:spPr>
          <a:xfrm>
            <a:off x="4118645" y="4322506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CBFDD8-8C7C-4E0D-99A3-F4EAA28B5ED7}"/>
              </a:ext>
            </a:extLst>
          </p:cNvPr>
          <p:cNvCxnSpPr/>
          <p:nvPr/>
        </p:nvCxnSpPr>
        <p:spPr>
          <a:xfrm>
            <a:off x="5180974" y="4322506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84DA0E43-CC79-4CB9-8891-95F828AD6CE8}"/>
              </a:ext>
            </a:extLst>
          </p:cNvPr>
          <p:cNvSpPr/>
          <p:nvPr/>
        </p:nvSpPr>
        <p:spPr>
          <a:xfrm>
            <a:off x="7991647" y="357738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4083E9A0-289A-4DA7-84CF-F37F7EF0F9B0}"/>
              </a:ext>
            </a:extLst>
          </p:cNvPr>
          <p:cNvSpPr/>
          <p:nvPr/>
        </p:nvSpPr>
        <p:spPr>
          <a:xfrm>
            <a:off x="8305091" y="420379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7102B95E-9B3F-4584-AAE4-F971A0352004}"/>
              </a:ext>
            </a:extLst>
          </p:cNvPr>
          <p:cNvSpPr/>
          <p:nvPr/>
        </p:nvSpPr>
        <p:spPr>
          <a:xfrm>
            <a:off x="7421179" y="321385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B8085FF-0659-4654-A356-0FE343709ED6}"/>
              </a:ext>
            </a:extLst>
          </p:cNvPr>
          <p:cNvSpPr/>
          <p:nvPr/>
        </p:nvSpPr>
        <p:spPr>
          <a:xfrm>
            <a:off x="7675102" y="463321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456" name="Straight Arrow Connector 19455">
            <a:extLst>
              <a:ext uri="{FF2B5EF4-FFF2-40B4-BE49-F238E27FC236}">
                <a16:creationId xmlns:a16="http://schemas.microsoft.com/office/drawing/2014/main" id="{D159CB34-214E-4661-B662-59C21FCCDC60}"/>
              </a:ext>
            </a:extLst>
          </p:cNvPr>
          <p:cNvCxnSpPr>
            <a:stCxn id="7" idx="7"/>
          </p:cNvCxnSpPr>
          <p:nvPr/>
        </p:nvCxnSpPr>
        <p:spPr>
          <a:xfrm flipV="1">
            <a:off x="7354792" y="348420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59" name="Straight Arrow Connector 19458">
            <a:extLst>
              <a:ext uri="{FF2B5EF4-FFF2-40B4-BE49-F238E27FC236}">
                <a16:creationId xmlns:a16="http://schemas.microsoft.com/office/drawing/2014/main" id="{619926C9-0F1A-4E3A-B984-61B04600C075}"/>
              </a:ext>
            </a:extLst>
          </p:cNvPr>
          <p:cNvCxnSpPr>
            <a:cxnSpLocks/>
          </p:cNvCxnSpPr>
          <p:nvPr/>
        </p:nvCxnSpPr>
        <p:spPr>
          <a:xfrm flipV="1">
            <a:off x="7591641" y="407344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1FC614E-BA37-47D1-89C1-9B6B11BB314C}"/>
              </a:ext>
            </a:extLst>
          </p:cNvPr>
          <p:cNvCxnSpPr>
            <a:cxnSpLocks/>
            <a:endCxn id="27" idx="2"/>
          </p:cNvCxnSpPr>
          <p:nvPr/>
        </p:nvCxnSpPr>
        <p:spPr>
          <a:xfrm flipV="1">
            <a:off x="7610980" y="441126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64" name="Straight Arrow Connector 19463">
            <a:extLst>
              <a:ext uri="{FF2B5EF4-FFF2-40B4-BE49-F238E27FC236}">
                <a16:creationId xmlns:a16="http://schemas.microsoft.com/office/drawing/2014/main" id="{202B6660-50EA-4E8C-919F-089933EF71A7}"/>
              </a:ext>
            </a:extLst>
          </p:cNvPr>
          <p:cNvCxnSpPr>
            <a:stCxn id="7" idx="5"/>
            <a:endCxn id="30" idx="1"/>
          </p:cNvCxnSpPr>
          <p:nvPr/>
        </p:nvCxnSpPr>
        <p:spPr>
          <a:xfrm>
            <a:off x="7354792" y="468229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465" name="Group 19464">
            <a:extLst>
              <a:ext uri="{FF2B5EF4-FFF2-40B4-BE49-F238E27FC236}">
                <a16:creationId xmlns:a16="http://schemas.microsoft.com/office/drawing/2014/main" id="{2A0BF2EF-CF5A-4CE3-9903-93EDAD1DB305}"/>
              </a:ext>
            </a:extLst>
          </p:cNvPr>
          <p:cNvGrpSpPr/>
          <p:nvPr/>
        </p:nvGrpSpPr>
        <p:grpSpPr>
          <a:xfrm>
            <a:off x="4788347" y="2045943"/>
            <a:ext cx="2223133" cy="1303677"/>
            <a:chOff x="2226947" y="1149964"/>
            <a:chExt cx="4690106" cy="2843573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3B6C060-450C-4910-A82C-E8726E56995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6947" y="1149964"/>
              <a:ext cx="4673600" cy="2336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Graphic 5" descr="Eye">
              <a:extLst>
                <a:ext uri="{FF2B5EF4-FFF2-40B4-BE49-F238E27FC236}">
                  <a16:creationId xmlns:a16="http://schemas.microsoft.com/office/drawing/2014/main" id="{923F3E44-A145-48CF-9E50-78693762D47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554374" y="2452235"/>
              <a:ext cx="408191" cy="408191"/>
            </a:xfrm>
            <a:prstGeom prst="rect">
              <a:avLst/>
            </a:prstGeom>
          </p:spPr>
        </p:pic>
        <p:pic>
          <p:nvPicPr>
            <p:cNvPr id="44" name="Graphic 8" descr="Eye">
              <a:extLst>
                <a:ext uri="{FF2B5EF4-FFF2-40B4-BE49-F238E27FC236}">
                  <a16:creationId xmlns:a16="http://schemas.microsoft.com/office/drawing/2014/main" id="{8C210343-4738-4A72-8791-290877626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213644" y="2044044"/>
              <a:ext cx="408191" cy="408191"/>
            </a:xfrm>
            <a:prstGeom prst="rect">
              <a:avLst/>
            </a:prstGeom>
          </p:spPr>
        </p:pic>
        <p:pic>
          <p:nvPicPr>
            <p:cNvPr id="45" name="Graphic 9" descr="Eye">
              <a:extLst>
                <a:ext uri="{FF2B5EF4-FFF2-40B4-BE49-F238E27FC236}">
                  <a16:creationId xmlns:a16="http://schemas.microsoft.com/office/drawing/2014/main" id="{34AADC06-0F75-41DC-9659-9C624FE6F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109014" y="2675290"/>
              <a:ext cx="408191" cy="408191"/>
            </a:xfrm>
            <a:prstGeom prst="rect">
              <a:avLst/>
            </a:prstGeom>
          </p:spPr>
        </p:pic>
        <p:pic>
          <p:nvPicPr>
            <p:cNvPr id="46" name="Graphic 10" descr="Eye">
              <a:extLst>
                <a:ext uri="{FF2B5EF4-FFF2-40B4-BE49-F238E27FC236}">
                  <a16:creationId xmlns:a16="http://schemas.microsoft.com/office/drawing/2014/main" id="{C4CD6720-CE56-4738-B940-F3AC6D1E572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982169" y="1561444"/>
              <a:ext cx="408191" cy="408191"/>
            </a:xfrm>
            <a:prstGeom prst="rect">
              <a:avLst/>
            </a:prstGeom>
          </p:spPr>
        </p:pic>
        <p:pic>
          <p:nvPicPr>
            <p:cNvPr id="47" name="Graphic 11" descr="Eye">
              <a:extLst>
                <a:ext uri="{FF2B5EF4-FFF2-40B4-BE49-F238E27FC236}">
                  <a16:creationId xmlns:a16="http://schemas.microsoft.com/office/drawing/2014/main" id="{1CFA9D81-3692-4FD2-AE55-09A2FD6EE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057095" y="1784036"/>
              <a:ext cx="408191" cy="408191"/>
            </a:xfrm>
            <a:prstGeom prst="rect">
              <a:avLst/>
            </a:prstGeom>
          </p:spPr>
        </p:pic>
        <p:pic>
          <p:nvPicPr>
            <p:cNvPr id="48" name="Graphic 12" descr="Eye">
              <a:extLst>
                <a:ext uri="{FF2B5EF4-FFF2-40B4-BE49-F238E27FC236}">
                  <a16:creationId xmlns:a16="http://schemas.microsoft.com/office/drawing/2014/main" id="{DDAD09D5-21C0-4C4E-9519-D33B6DB3FEA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677762" y="1969635"/>
              <a:ext cx="408191" cy="408191"/>
            </a:xfrm>
            <a:prstGeom prst="rect">
              <a:avLst/>
            </a:prstGeom>
          </p:spPr>
        </p:pic>
        <p:pic>
          <p:nvPicPr>
            <p:cNvPr id="49" name="Graphic 13" descr="Eye">
              <a:extLst>
                <a:ext uri="{FF2B5EF4-FFF2-40B4-BE49-F238E27FC236}">
                  <a16:creationId xmlns:a16="http://schemas.microsoft.com/office/drawing/2014/main" id="{3F2EAFC3-9820-4D78-B6EA-46172BDE49F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229108" y="1783607"/>
              <a:ext cx="408191" cy="408191"/>
            </a:xfrm>
            <a:prstGeom prst="rect">
              <a:avLst/>
            </a:prstGeom>
          </p:spPr>
        </p:pic>
        <p:pic>
          <p:nvPicPr>
            <p:cNvPr id="50" name="Graphic 14" descr="Eye">
              <a:extLst>
                <a:ext uri="{FF2B5EF4-FFF2-40B4-BE49-F238E27FC236}">
                  <a16:creationId xmlns:a16="http://schemas.microsoft.com/office/drawing/2014/main" id="{B25D07CA-EF49-4783-A631-E980755D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793847" y="1839948"/>
              <a:ext cx="408191" cy="408191"/>
            </a:xfrm>
            <a:prstGeom prst="rect">
              <a:avLst/>
            </a:prstGeom>
          </p:spPr>
        </p:pic>
        <p:pic>
          <p:nvPicPr>
            <p:cNvPr id="51" name="Graphic 15" descr="Eye">
              <a:extLst>
                <a:ext uri="{FF2B5EF4-FFF2-40B4-BE49-F238E27FC236}">
                  <a16:creationId xmlns:a16="http://schemas.microsoft.com/office/drawing/2014/main" id="{1ED39182-9C03-4F27-97DB-2734E8F711A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74725" y="1598437"/>
              <a:ext cx="408191" cy="408191"/>
            </a:xfrm>
            <a:prstGeom prst="rect">
              <a:avLst/>
            </a:prstGeom>
          </p:spPr>
        </p:pic>
        <p:pic>
          <p:nvPicPr>
            <p:cNvPr id="52" name="Graphic 16" descr="Eye">
              <a:extLst>
                <a:ext uri="{FF2B5EF4-FFF2-40B4-BE49-F238E27FC236}">
                  <a16:creationId xmlns:a16="http://schemas.microsoft.com/office/drawing/2014/main" id="{CAC4EFE9-F2A0-4C0B-A965-6C3879069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68053" y="2200186"/>
              <a:ext cx="408191" cy="408191"/>
            </a:xfrm>
            <a:prstGeom prst="rect">
              <a:avLst/>
            </a:prstGeom>
          </p:spPr>
        </p:pic>
        <p:pic>
          <p:nvPicPr>
            <p:cNvPr id="53" name="Graphic 17" descr="Eye">
              <a:extLst>
                <a:ext uri="{FF2B5EF4-FFF2-40B4-BE49-F238E27FC236}">
                  <a16:creationId xmlns:a16="http://schemas.microsoft.com/office/drawing/2014/main" id="{C7538F63-7D0B-4604-BFE9-696EAE5D5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46214" y="1635852"/>
              <a:ext cx="408191" cy="408191"/>
            </a:xfrm>
            <a:prstGeom prst="rect">
              <a:avLst/>
            </a:prstGeom>
          </p:spPr>
        </p:pic>
        <p:pic>
          <p:nvPicPr>
            <p:cNvPr id="54" name="Graphic 18" descr="Eye">
              <a:extLst>
                <a:ext uri="{FF2B5EF4-FFF2-40B4-BE49-F238E27FC236}">
                  <a16:creationId xmlns:a16="http://schemas.microsoft.com/office/drawing/2014/main" id="{41C69A3D-5A65-438C-AEE9-0DB86F88C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171984" y="1635851"/>
              <a:ext cx="408191" cy="408191"/>
            </a:xfrm>
            <a:prstGeom prst="rect">
              <a:avLst/>
            </a:prstGeom>
          </p:spPr>
        </p:pic>
        <p:pic>
          <p:nvPicPr>
            <p:cNvPr id="55" name="Graphic 19" descr="Eye">
              <a:extLst>
                <a:ext uri="{FF2B5EF4-FFF2-40B4-BE49-F238E27FC236}">
                  <a16:creationId xmlns:a16="http://schemas.microsoft.com/office/drawing/2014/main" id="{F2079844-20B9-48DB-85F9-DC9D75823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99050" y="1635851"/>
              <a:ext cx="408191" cy="408191"/>
            </a:xfrm>
            <a:prstGeom prst="rect">
              <a:avLst/>
            </a:prstGeom>
          </p:spPr>
        </p:pic>
        <p:pic>
          <p:nvPicPr>
            <p:cNvPr id="56" name="Graphic 20" descr="Eye">
              <a:extLst>
                <a:ext uri="{FF2B5EF4-FFF2-40B4-BE49-F238E27FC236}">
                  <a16:creationId xmlns:a16="http://schemas.microsoft.com/office/drawing/2014/main" id="{A455C112-64A4-493B-9732-8DDDB49E46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311463" y="1791995"/>
              <a:ext cx="408191" cy="408191"/>
            </a:xfrm>
            <a:prstGeom prst="rect">
              <a:avLst/>
            </a:prstGeom>
          </p:spPr>
        </p:pic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5E2DB801-C9F3-4BEB-8FE8-4863E9AA7A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9816" y="3441093"/>
              <a:ext cx="1052274" cy="5524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Snagit_SNG84B">
              <a:extLst>
                <a:ext uri="{FF2B5EF4-FFF2-40B4-BE49-F238E27FC236}">
                  <a16:creationId xmlns:a16="http://schemas.microsoft.com/office/drawing/2014/main" id="{2BD9D492-05BB-49AB-A5DE-FDC49DE27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98546" y="3486764"/>
              <a:ext cx="539013" cy="416716"/>
            </a:xfrm>
            <a:prstGeom prst="rect">
              <a:avLst/>
            </a:prstGeom>
          </p:spPr>
        </p:pic>
        <p:pic>
          <p:nvPicPr>
            <p:cNvPr id="59" name="Snagit_SNG85F">
              <a:extLst>
                <a:ext uri="{FF2B5EF4-FFF2-40B4-BE49-F238E27FC236}">
                  <a16:creationId xmlns:a16="http://schemas.microsoft.com/office/drawing/2014/main" id="{431377C5-B889-451C-9E99-64C19C0962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97223" y="3598625"/>
              <a:ext cx="519830" cy="3366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37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9" grpId="0"/>
      <p:bldP spid="22" grpId="0"/>
      <p:bldP spid="26" grpId="0" animBg="1"/>
      <p:bldP spid="27" grpId="0" animBg="1"/>
      <p:bldP spid="29" grpId="0" animBg="1"/>
      <p:bldP spid="3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308F9-3BAD-42CB-AE00-373594858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[tricks for] </a:t>
            </a:r>
            <a:r>
              <a:rPr lang="nl-NL" dirty="0" err="1"/>
              <a:t>Scheduling</a:t>
            </a:r>
            <a:r>
              <a:rPr lang="nl-NL" dirty="0"/>
              <a:t>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B31E01-B288-434B-8641-29C53638D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OCI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currently</a:t>
            </a:r>
            <a:r>
              <a:rPr lang="nl-NL" dirty="0"/>
              <a:t> have a way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schedule</a:t>
            </a:r>
            <a:r>
              <a:rPr lang="nl-NL" dirty="0"/>
              <a:t> jobs</a:t>
            </a:r>
          </a:p>
          <a:p>
            <a:r>
              <a:rPr lang="nl-NL" dirty="0"/>
              <a:t>Health Checks are </a:t>
            </a:r>
            <a:r>
              <a:rPr lang="nl-NL" dirty="0" err="1"/>
              <a:t>scheduled</a:t>
            </a:r>
            <a:r>
              <a:rPr lang="nl-NL" dirty="0"/>
              <a:t>, </a:t>
            </a:r>
            <a:r>
              <a:rPr lang="nl-NL" dirty="0" err="1"/>
              <a:t>periodic</a:t>
            </a:r>
            <a:r>
              <a:rPr lang="nl-NL" dirty="0"/>
              <a:t> HTTP(S)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every</a:t>
            </a:r>
            <a:r>
              <a:rPr lang="nl-NL" dirty="0"/>
              <a:t> 30 | 60 </a:t>
            </a:r>
            <a:r>
              <a:rPr lang="nl-NL" dirty="0" err="1"/>
              <a:t>seconds</a:t>
            </a:r>
            <a:r>
              <a:rPr lang="nl-NL" dirty="0"/>
              <a:t> or 5 | 10 | 15 minutes</a:t>
            </a:r>
          </a:p>
          <a:p>
            <a:r>
              <a:rPr lang="nl-NL" dirty="0"/>
              <a:t>Monitoring </a:t>
            </a:r>
            <a:r>
              <a:rPr lang="nl-NL" dirty="0" err="1"/>
              <a:t>Alarms</a:t>
            </a:r>
            <a:r>
              <a:rPr lang="nl-NL" dirty="0"/>
              <a:t> are </a:t>
            </a:r>
            <a:r>
              <a:rPr lang="nl-NL" dirty="0" err="1"/>
              <a:t>evaluated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repeated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indicated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interval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92847C-7E9C-49F8-8F5C-D1BC3BEA0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41" name="Graphic 40" descr="Alarm clock">
            <a:extLst>
              <a:ext uri="{FF2B5EF4-FFF2-40B4-BE49-F238E27FC236}">
                <a16:creationId xmlns:a16="http://schemas.microsoft.com/office/drawing/2014/main" id="{117F89DC-C85D-44D7-B982-48FC2A4FB6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50844" y="2351671"/>
            <a:ext cx="688503" cy="688503"/>
          </a:xfrm>
          <a:prstGeom prst="rect">
            <a:avLst/>
          </a:pr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109DAB63-E666-4EE6-9A69-A5623FCE9418}"/>
              </a:ext>
            </a:extLst>
          </p:cNvPr>
          <p:cNvSpPr/>
          <p:nvPr/>
        </p:nvSpPr>
        <p:spPr>
          <a:xfrm>
            <a:off x="4906136" y="2585662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1F4BF3-8FD4-4018-977B-61242C1BE7EB}"/>
              </a:ext>
            </a:extLst>
          </p:cNvPr>
          <p:cNvSpPr/>
          <p:nvPr/>
        </p:nvSpPr>
        <p:spPr>
          <a:xfrm>
            <a:off x="5533604" y="3265524"/>
            <a:ext cx="685396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Functions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556B5773-10FC-47CA-9BB8-756CAA2BE5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36065" y="2759545"/>
            <a:ext cx="496952" cy="49695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63FE63C1-FE90-4A1A-AD77-E98B33CDF7CC}"/>
              </a:ext>
            </a:extLst>
          </p:cNvPr>
          <p:cNvGrpSpPr/>
          <p:nvPr/>
        </p:nvGrpSpPr>
        <p:grpSpPr>
          <a:xfrm>
            <a:off x="2659844" y="2634186"/>
            <a:ext cx="805942" cy="937662"/>
            <a:chOff x="7676309" y="2584867"/>
            <a:chExt cx="805942" cy="937662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78B46035-2C98-4CF8-85B6-0E623EAD1ABD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A372E414-2539-4EC9-8530-25BB5D969AB5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B3A9D7C2-0683-4588-94F2-F2DB3F54FF7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44" name="Freeform 40">
                  <a:extLst>
                    <a:ext uri="{FF2B5EF4-FFF2-40B4-BE49-F238E27FC236}">
                      <a16:creationId xmlns:a16="http://schemas.microsoft.com/office/drawing/2014/main" id="{4E3C3190-2718-467D-8D9B-33E8239AC0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Freeform 41">
                  <a:extLst>
                    <a:ext uri="{FF2B5EF4-FFF2-40B4-BE49-F238E27FC236}">
                      <a16:creationId xmlns:a16="http://schemas.microsoft.com/office/drawing/2014/main" id="{A5E01CC6-0960-4C3F-A933-282E1507A8C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42">
                  <a:extLst>
                    <a:ext uri="{FF2B5EF4-FFF2-40B4-BE49-F238E27FC236}">
                      <a16:creationId xmlns:a16="http://schemas.microsoft.com/office/drawing/2014/main" id="{82B1C8BC-8B14-4B84-9474-2B5F6AC293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7" name="Freeform 43">
                  <a:extLst>
                    <a:ext uri="{FF2B5EF4-FFF2-40B4-BE49-F238E27FC236}">
                      <a16:creationId xmlns:a16="http://schemas.microsoft.com/office/drawing/2014/main" id="{A63C6C15-7DCD-4795-9308-91EF199467D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8" name="Freeform 44">
                  <a:extLst>
                    <a:ext uri="{FF2B5EF4-FFF2-40B4-BE49-F238E27FC236}">
                      <a16:creationId xmlns:a16="http://schemas.microsoft.com/office/drawing/2014/main" id="{E1631DDA-21FA-4932-9B55-4BFADCD191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76592EF-4A20-4786-899D-9C6EDA678C32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sp>
        <p:nvSpPr>
          <p:cNvPr id="49" name="Rectangle 48">
            <a:extLst>
              <a:ext uri="{FF2B5EF4-FFF2-40B4-BE49-F238E27FC236}">
                <a16:creationId xmlns:a16="http://schemas.microsoft.com/office/drawing/2014/main" id="{B42914FE-A25E-4C91-8D8D-61558F7ADBA3}"/>
              </a:ext>
            </a:extLst>
          </p:cNvPr>
          <p:cNvSpPr/>
          <p:nvPr/>
        </p:nvSpPr>
        <p:spPr>
          <a:xfrm>
            <a:off x="3747494" y="3217779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API Gateway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1B5848C1-2D99-4A8C-8741-F4FE389017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891542" y="2799775"/>
            <a:ext cx="496952" cy="496952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9D57400-983D-4BB4-9D9E-2FE2DA4C9082}"/>
              </a:ext>
            </a:extLst>
          </p:cNvPr>
          <p:cNvCxnSpPr/>
          <p:nvPr/>
        </p:nvCxnSpPr>
        <p:spPr>
          <a:xfrm>
            <a:off x="3326165" y="3034354"/>
            <a:ext cx="4533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33E9B2B-2481-46B3-B657-A4DB0C8C0A34}"/>
              </a:ext>
            </a:extLst>
          </p:cNvPr>
          <p:cNvCxnSpPr/>
          <p:nvPr/>
        </p:nvCxnSpPr>
        <p:spPr>
          <a:xfrm>
            <a:off x="4388494" y="3034354"/>
            <a:ext cx="43496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8AD5C4-0D1E-4570-B11A-FCA043D5C5ED}"/>
              </a:ext>
            </a:extLst>
          </p:cNvPr>
          <p:cNvSpPr/>
          <p:nvPr/>
        </p:nvSpPr>
        <p:spPr>
          <a:xfrm rot="17605566">
            <a:off x="5262181" y="3520653"/>
            <a:ext cx="572429" cy="312402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D6B232E-6A99-47F0-95F9-155B78EC7F74}"/>
              </a:ext>
            </a:extLst>
          </p:cNvPr>
          <p:cNvSpPr/>
          <p:nvPr/>
        </p:nvSpPr>
        <p:spPr>
          <a:xfrm>
            <a:off x="4694657" y="3871574"/>
            <a:ext cx="1357674" cy="42493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Configuration Parameters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BD2C214-AC65-48E9-BCB5-D24FB60B01D3}"/>
              </a:ext>
            </a:extLst>
          </p:cNvPr>
          <p:cNvSpPr/>
          <p:nvPr/>
        </p:nvSpPr>
        <p:spPr>
          <a:xfrm>
            <a:off x="3353274" y="4380728"/>
            <a:ext cx="1552862" cy="505878"/>
          </a:xfrm>
          <a:prstGeom prst="wedgeRectCallout">
            <a:avLst>
              <a:gd name="adj1" fmla="val 40333"/>
              <a:gd name="adj2" fmla="val -8842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EC072B-A75E-4881-B93C-AFABA163801F}"/>
              </a:ext>
            </a:extLst>
          </p:cNvPr>
          <p:cNvSpPr txBox="1"/>
          <p:nvPr/>
        </p:nvSpPr>
        <p:spPr>
          <a:xfrm>
            <a:off x="3454428" y="4401175"/>
            <a:ext cx="1451708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to run once every hour | day | Sunday | …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916A9A2-51B1-4856-9DDF-00DF963749E9}"/>
              </a:ext>
            </a:extLst>
          </p:cNvPr>
          <p:cNvSpPr/>
          <p:nvPr/>
        </p:nvSpPr>
        <p:spPr>
          <a:xfrm>
            <a:off x="6326913" y="4088057"/>
            <a:ext cx="1800016" cy="620234"/>
          </a:xfrm>
          <a:prstGeom prst="wedgeRectCallout">
            <a:avLst>
              <a:gd name="adj1" fmla="val -58575"/>
              <a:gd name="adj2" fmla="val -166480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191D29-99FC-4CD5-825C-0B3E1E3F76A4}"/>
              </a:ext>
            </a:extLst>
          </p:cNvPr>
          <p:cNvSpPr txBox="1"/>
          <p:nvPr/>
        </p:nvSpPr>
        <p:spPr>
          <a:xfrm>
            <a:off x="6428110" y="4144258"/>
            <a:ext cx="1732387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When triggered evaluate CRON expression and decide whether to run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053353F-F526-402F-9508-E3D8885BEA66}"/>
              </a:ext>
            </a:extLst>
          </p:cNvPr>
          <p:cNvSpPr/>
          <p:nvPr/>
        </p:nvSpPr>
        <p:spPr>
          <a:xfrm>
            <a:off x="469469" y="3477993"/>
            <a:ext cx="1791628" cy="504001"/>
          </a:xfrm>
          <a:prstGeom prst="wedgeRectCallout">
            <a:avLst>
              <a:gd name="adj1" fmla="val 86646"/>
              <a:gd name="adj2" fmla="val -110276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105A272-9209-4810-A8E4-5FA11FC828DB}"/>
              </a:ext>
            </a:extLst>
          </p:cNvPr>
          <p:cNvSpPr txBox="1"/>
          <p:nvPr/>
        </p:nvSpPr>
        <p:spPr>
          <a:xfrm>
            <a:off x="556129" y="3502768"/>
            <a:ext cx="19195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CRON expression passed as header or parameter in </a:t>
            </a:r>
            <a:r>
              <a:rPr lang="en-US" sz="1000" dirty="0" err="1">
                <a:solidFill>
                  <a:schemeClr val="bg1"/>
                </a:solidFill>
              </a:rPr>
              <a:t>healthcheck</a:t>
            </a:r>
            <a:r>
              <a:rPr lang="en-US" sz="1000" dirty="0">
                <a:solidFill>
                  <a:schemeClr val="bg1"/>
                </a:solidFill>
              </a:rPr>
              <a:t> configuration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B7F8A1A-AE97-4AF0-8BC0-EE60BBB3859D}"/>
              </a:ext>
            </a:extLst>
          </p:cNvPr>
          <p:cNvSpPr/>
          <p:nvPr/>
        </p:nvSpPr>
        <p:spPr>
          <a:xfrm>
            <a:off x="7060070" y="3210898"/>
            <a:ext cx="945613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Notifications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04F145E-9506-4CEB-9981-7720362FBC35}"/>
              </a:ext>
            </a:extLst>
          </p:cNvPr>
          <p:cNvSpPr/>
          <p:nvPr/>
        </p:nvSpPr>
        <p:spPr>
          <a:xfrm>
            <a:off x="8005265" y="2894209"/>
            <a:ext cx="805942" cy="237244"/>
          </a:xfrm>
          <a:prstGeom prst="rect">
            <a:avLst/>
          </a:prstGeom>
          <a:noFill/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Alarming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A614382-FB03-4F1B-BE08-183929664C82}"/>
              </a:ext>
            </a:extLst>
          </p:cNvPr>
          <p:cNvSpPr/>
          <p:nvPr/>
        </p:nvSpPr>
        <p:spPr>
          <a:xfrm>
            <a:off x="8274977" y="2019246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Monitoring</a:t>
            </a: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6713E95-572C-4349-82A3-86CDC051AF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6371" y="2410210"/>
            <a:ext cx="496952" cy="496952"/>
          </a:xfrm>
          <a:prstGeom prst="rect">
            <a:avLst/>
          </a:prstGeom>
        </p:spPr>
      </p:pic>
      <p:pic>
        <p:nvPicPr>
          <p:cNvPr id="54" name="Graphic 53">
            <a:extLst>
              <a:ext uri="{FF2B5EF4-FFF2-40B4-BE49-F238E27FC236}">
                <a16:creationId xmlns:a16="http://schemas.microsoft.com/office/drawing/2014/main" id="{FE1F34A6-3D01-4DA8-A7C6-60055765604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266683" y="2768572"/>
            <a:ext cx="496952" cy="496952"/>
          </a:xfrm>
          <a:prstGeom prst="rect">
            <a:avLst/>
          </a:prstGeom>
        </p:spPr>
      </p:pic>
      <p:pic>
        <p:nvPicPr>
          <p:cNvPr id="56" name="Graphic 55">
            <a:extLst>
              <a:ext uri="{FF2B5EF4-FFF2-40B4-BE49-F238E27FC236}">
                <a16:creationId xmlns:a16="http://schemas.microsoft.com/office/drawing/2014/main" id="{347C7B67-70ED-4CF7-A71B-152DB704DB0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23997" y="1556622"/>
            <a:ext cx="507902" cy="50790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131CEBE-1B98-47C3-834D-00C9D008A792}"/>
              </a:ext>
            </a:extLst>
          </p:cNvPr>
          <p:cNvCxnSpPr>
            <a:stCxn id="42" idx="2"/>
          </p:cNvCxnSpPr>
          <p:nvPr/>
        </p:nvCxnSpPr>
        <p:spPr>
          <a:xfrm flipH="1">
            <a:off x="8527473" y="2256490"/>
            <a:ext cx="150475" cy="25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F9ED7BD-7EDA-4C77-92E7-20F79237061B}"/>
              </a:ext>
            </a:extLst>
          </p:cNvPr>
          <p:cNvCxnSpPr>
            <a:cxnSpLocks/>
            <a:endCxn id="54" idx="3"/>
          </p:cNvCxnSpPr>
          <p:nvPr/>
        </p:nvCxnSpPr>
        <p:spPr>
          <a:xfrm flipH="1">
            <a:off x="7763635" y="2743521"/>
            <a:ext cx="484792" cy="27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7E64331C-BDFE-4801-8D48-FBBEB94F6FB9}"/>
              </a:ext>
            </a:extLst>
          </p:cNvPr>
          <p:cNvCxnSpPr>
            <a:cxnSpLocks/>
            <a:stCxn id="54" idx="1"/>
          </p:cNvCxnSpPr>
          <p:nvPr/>
        </p:nvCxnSpPr>
        <p:spPr>
          <a:xfrm flipH="1" flipV="1">
            <a:off x="6893156" y="3008021"/>
            <a:ext cx="373527" cy="90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D64B7C78-319D-435A-AD1F-5D4A2A96D983}"/>
              </a:ext>
            </a:extLst>
          </p:cNvPr>
          <p:cNvSpPr/>
          <p:nvPr/>
        </p:nvSpPr>
        <p:spPr>
          <a:xfrm>
            <a:off x="5992091" y="1638699"/>
            <a:ext cx="2174280" cy="504001"/>
          </a:xfrm>
          <a:prstGeom prst="wedgeRectCallout">
            <a:avLst>
              <a:gd name="adj1" fmla="val 58421"/>
              <a:gd name="adj2" fmla="val 14399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6C46B24-3512-4777-88F4-4D018B33F703}"/>
              </a:ext>
            </a:extLst>
          </p:cNvPr>
          <p:cNvSpPr txBox="1"/>
          <p:nvPr/>
        </p:nvSpPr>
        <p:spPr>
          <a:xfrm>
            <a:off x="6064935" y="1663473"/>
            <a:ext cx="1940331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Define an Alarm that </a:t>
            </a:r>
            <a:r>
              <a:rPr lang="en-US" sz="1000" i="1" dirty="0">
                <a:solidFill>
                  <a:schemeClr val="bg1"/>
                </a:solidFill>
              </a:rPr>
              <a:t>will</a:t>
            </a:r>
            <a:r>
              <a:rPr lang="en-US" sz="1000" dirty="0">
                <a:solidFill>
                  <a:schemeClr val="bg1"/>
                </a:solidFill>
              </a:rPr>
              <a:t> be triggered; set repeat interval at desired function execution interval</a:t>
            </a:r>
          </a:p>
        </p:txBody>
      </p:sp>
      <p:pic>
        <p:nvPicPr>
          <p:cNvPr id="61" name="Graphic 60" descr="Alarm clock">
            <a:extLst>
              <a:ext uri="{FF2B5EF4-FFF2-40B4-BE49-F238E27FC236}">
                <a16:creationId xmlns:a16="http://schemas.microsoft.com/office/drawing/2014/main" id="{5AFA394E-A324-40F1-BE37-F4AD2C3126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93539" y="2711159"/>
            <a:ext cx="496952" cy="496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4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9" grpId="0"/>
      <p:bldP spid="5" grpId="0" animBg="1"/>
      <p:bldP spid="6" grpId="0" animBg="1"/>
      <p:bldP spid="7" grpId="0" animBg="1"/>
      <p:bldP spid="8" grpId="0"/>
      <p:bldP spid="27" grpId="0" animBg="1"/>
      <p:bldP spid="28" grpId="0"/>
      <p:bldP spid="29" grpId="0" animBg="1"/>
      <p:bldP spid="35" grpId="0"/>
      <p:bldP spid="36" grpId="0"/>
      <p:bldP spid="39" grpId="0"/>
      <p:bldP spid="42" grpId="0"/>
      <p:bldP spid="59" grpId="0" animBg="1"/>
      <p:bldP spid="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F671E-9FD6-41B7-AA92-B140FD64D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Drawing OCI Solution Designs on draw.io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BC00E-9BAA-444A-AAF6-5E8008175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E2B09D-8A44-4111-9231-24B77FEB88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6674BE-BAA7-4F46-A866-897C5F0DE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92000"/>
            <a:ext cx="7416613" cy="33293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6F0D14-EA4A-4E55-907D-1F205BE395E4}"/>
              </a:ext>
            </a:extLst>
          </p:cNvPr>
          <p:cNvSpPr txBox="1"/>
          <p:nvPr/>
        </p:nvSpPr>
        <p:spPr>
          <a:xfrm>
            <a:off x="741652" y="4393400"/>
            <a:ext cx="7682345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Download draw.io graphics from 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https://docs.cloud.oracle.com/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en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-us/</a:t>
            </a:r>
            <a:r>
              <a:rPr lang="en-US" sz="1100" dirty="0" err="1">
                <a:hlinkClick r:id="rId3" tooltip="https://docs.cloud.oracle.com/en-us/iaas/Content/General/Reference/graphicsfordiagrams.htm"/>
              </a:rPr>
              <a:t>iaas</a:t>
            </a:r>
            <a:r>
              <a:rPr lang="en-US" sz="1100" dirty="0">
                <a:hlinkClick r:id="rId3" tooltip="https://docs.cloud.oracle.com/en-us/iaas/Content/General/Reference/graphicsfordiagrams.htm"/>
              </a:rPr>
              <a:t>/Content/General/Reference/graphicsfordiagrams.htm…</a:t>
            </a:r>
            <a:r>
              <a:rPr lang="en-US" sz="1100" dirty="0"/>
              <a:t> , unzip and upload as library to draw.io</a:t>
            </a:r>
          </a:p>
        </p:txBody>
      </p:sp>
    </p:spTree>
    <p:extLst>
      <p:ext uri="{BB962C8B-B14F-4D97-AF65-F5344CB8AC3E}">
        <p14:creationId xmlns:p14="http://schemas.microsoft.com/office/powerpoint/2010/main" val="2860985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147530" y="188616"/>
            <a:ext cx="2531635" cy="2360657"/>
          </a:xfrm>
          <a:custGeom>
            <a:avLst/>
            <a:gdLst>
              <a:gd name="connsiteX0" fmla="*/ 0 w 2531635"/>
              <a:gd name="connsiteY0" fmla="*/ 393451 h 2360657"/>
              <a:gd name="connsiteX1" fmla="*/ 393451 w 2531635"/>
              <a:gd name="connsiteY1" fmla="*/ 0 h 2360657"/>
              <a:gd name="connsiteX2" fmla="*/ 945952 w 2531635"/>
              <a:gd name="connsiteY2" fmla="*/ 0 h 2360657"/>
              <a:gd name="connsiteX3" fmla="*/ 1476787 w 2531635"/>
              <a:gd name="connsiteY3" fmla="*/ 0 h 2360657"/>
              <a:gd name="connsiteX4" fmla="*/ 1476787 w 2531635"/>
              <a:gd name="connsiteY4" fmla="*/ 0 h 2360657"/>
              <a:gd name="connsiteX5" fmla="*/ 1780583 w 2531635"/>
              <a:gd name="connsiteY5" fmla="*/ 0 h 2360657"/>
              <a:gd name="connsiteX6" fmla="*/ 2109696 w 2531635"/>
              <a:gd name="connsiteY6" fmla="*/ 0 h 2360657"/>
              <a:gd name="connsiteX7" fmla="*/ 2138184 w 2531635"/>
              <a:gd name="connsiteY7" fmla="*/ 0 h 2360657"/>
              <a:gd name="connsiteX8" fmla="*/ 2531635 w 2531635"/>
              <a:gd name="connsiteY8" fmla="*/ 393451 h 2360657"/>
              <a:gd name="connsiteX9" fmla="*/ 2531635 w 2531635"/>
              <a:gd name="connsiteY9" fmla="*/ 875415 h 2360657"/>
              <a:gd name="connsiteX10" fmla="*/ 2531635 w 2531635"/>
              <a:gd name="connsiteY10" fmla="*/ 1377050 h 2360657"/>
              <a:gd name="connsiteX11" fmla="*/ 2964510 w 2531635"/>
              <a:gd name="connsiteY11" fmla="*/ 1557433 h 2360657"/>
              <a:gd name="connsiteX12" fmla="*/ 3364087 w 2531635"/>
              <a:gd name="connsiteY12" fmla="*/ 1723941 h 2360657"/>
              <a:gd name="connsiteX13" fmla="*/ 2972835 w 2531635"/>
              <a:gd name="connsiteY13" fmla="*/ 1838279 h 2360657"/>
              <a:gd name="connsiteX14" fmla="*/ 2531635 w 2531635"/>
              <a:gd name="connsiteY14" fmla="*/ 1967214 h 2360657"/>
              <a:gd name="connsiteX15" fmla="*/ 2531635 w 2531635"/>
              <a:gd name="connsiteY15" fmla="*/ 1967206 h 2360657"/>
              <a:gd name="connsiteX16" fmla="*/ 2138184 w 2531635"/>
              <a:gd name="connsiteY16" fmla="*/ 2360657 h 2360657"/>
              <a:gd name="connsiteX17" fmla="*/ 2109696 w 2531635"/>
              <a:gd name="connsiteY17" fmla="*/ 2360657 h 2360657"/>
              <a:gd name="connsiteX18" fmla="*/ 1780583 w 2531635"/>
              <a:gd name="connsiteY18" fmla="*/ 2360657 h 2360657"/>
              <a:gd name="connsiteX19" fmla="*/ 1476787 w 2531635"/>
              <a:gd name="connsiteY19" fmla="*/ 2360657 h 2360657"/>
              <a:gd name="connsiteX20" fmla="*/ 1476787 w 2531635"/>
              <a:gd name="connsiteY20" fmla="*/ 2360657 h 2360657"/>
              <a:gd name="connsiteX21" fmla="*/ 913452 w 2531635"/>
              <a:gd name="connsiteY21" fmla="*/ 2360657 h 2360657"/>
              <a:gd name="connsiteX22" fmla="*/ 393451 w 2531635"/>
              <a:gd name="connsiteY22" fmla="*/ 2360657 h 2360657"/>
              <a:gd name="connsiteX23" fmla="*/ 0 w 2531635"/>
              <a:gd name="connsiteY23" fmla="*/ 1967206 h 2360657"/>
              <a:gd name="connsiteX24" fmla="*/ 0 w 2531635"/>
              <a:gd name="connsiteY24" fmla="*/ 1967214 h 2360657"/>
              <a:gd name="connsiteX25" fmla="*/ 0 w 2531635"/>
              <a:gd name="connsiteY25" fmla="*/ 1377050 h 2360657"/>
              <a:gd name="connsiteX26" fmla="*/ 0 w 2531635"/>
              <a:gd name="connsiteY26" fmla="*/ 1377050 h 2360657"/>
              <a:gd name="connsiteX27" fmla="*/ 0 w 2531635"/>
              <a:gd name="connsiteY27" fmla="*/ 885251 h 2360657"/>
              <a:gd name="connsiteX28" fmla="*/ 0 w 2531635"/>
              <a:gd name="connsiteY28" fmla="*/ 393451 h 23606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531635" h="2360657" fill="none" extrusionOk="0">
                <a:moveTo>
                  <a:pt x="0" y="393451"/>
                </a:moveTo>
                <a:cubicBezTo>
                  <a:pt x="12690" y="172652"/>
                  <a:pt x="179928" y="6676"/>
                  <a:pt x="393451" y="0"/>
                </a:cubicBezTo>
                <a:cubicBezTo>
                  <a:pt x="649815" y="-26687"/>
                  <a:pt x="738038" y="27220"/>
                  <a:pt x="945952" y="0"/>
                </a:cubicBezTo>
                <a:cubicBezTo>
                  <a:pt x="1153866" y="-27220"/>
                  <a:pt x="1275481" y="17481"/>
                  <a:pt x="1476787" y="0"/>
                </a:cubicBezTo>
                <a:lnTo>
                  <a:pt x="1476787" y="0"/>
                </a:lnTo>
                <a:cubicBezTo>
                  <a:pt x="1573423" y="-28951"/>
                  <a:pt x="1654324" y="13409"/>
                  <a:pt x="1780583" y="0"/>
                </a:cubicBezTo>
                <a:cubicBezTo>
                  <a:pt x="1906842" y="-13409"/>
                  <a:pt x="1951202" y="2860"/>
                  <a:pt x="2109696" y="0"/>
                </a:cubicBezTo>
                <a:cubicBezTo>
                  <a:pt x="2121550" y="-592"/>
                  <a:pt x="2124818" y="2211"/>
                  <a:pt x="2138184" y="0"/>
                </a:cubicBezTo>
                <a:cubicBezTo>
                  <a:pt x="2334529" y="-560"/>
                  <a:pt x="2538821" y="183776"/>
                  <a:pt x="2531635" y="393451"/>
                </a:cubicBezTo>
                <a:cubicBezTo>
                  <a:pt x="2569965" y="518367"/>
                  <a:pt x="2494926" y="699584"/>
                  <a:pt x="2531635" y="875415"/>
                </a:cubicBezTo>
                <a:cubicBezTo>
                  <a:pt x="2568344" y="1051246"/>
                  <a:pt x="2490860" y="1229514"/>
                  <a:pt x="2531635" y="1377050"/>
                </a:cubicBezTo>
                <a:cubicBezTo>
                  <a:pt x="2716937" y="1448635"/>
                  <a:pt x="2785718" y="1536247"/>
                  <a:pt x="2964510" y="1557433"/>
                </a:cubicBezTo>
                <a:cubicBezTo>
                  <a:pt x="3143302" y="1578619"/>
                  <a:pt x="3242666" y="1694324"/>
                  <a:pt x="3364087" y="1723941"/>
                </a:cubicBezTo>
                <a:cubicBezTo>
                  <a:pt x="3211018" y="1813489"/>
                  <a:pt x="3044703" y="1785841"/>
                  <a:pt x="2972835" y="1838279"/>
                </a:cubicBezTo>
                <a:cubicBezTo>
                  <a:pt x="2900967" y="1890717"/>
                  <a:pt x="2650920" y="1924109"/>
                  <a:pt x="2531635" y="1967214"/>
                </a:cubicBezTo>
                <a:lnTo>
                  <a:pt x="2531635" y="1967206"/>
                </a:lnTo>
                <a:cubicBezTo>
                  <a:pt x="2578435" y="2178036"/>
                  <a:pt x="2383975" y="2386197"/>
                  <a:pt x="2138184" y="2360657"/>
                </a:cubicBezTo>
                <a:cubicBezTo>
                  <a:pt x="2132010" y="2362378"/>
                  <a:pt x="2119537" y="2360095"/>
                  <a:pt x="2109696" y="2360657"/>
                </a:cubicBezTo>
                <a:cubicBezTo>
                  <a:pt x="1950639" y="2390037"/>
                  <a:pt x="1888923" y="2322248"/>
                  <a:pt x="1780583" y="2360657"/>
                </a:cubicBezTo>
                <a:cubicBezTo>
                  <a:pt x="1672243" y="2399066"/>
                  <a:pt x="1591115" y="2335126"/>
                  <a:pt x="1476787" y="2360657"/>
                </a:cubicBezTo>
                <a:lnTo>
                  <a:pt x="1476787" y="2360657"/>
                </a:lnTo>
                <a:cubicBezTo>
                  <a:pt x="1300417" y="2370137"/>
                  <a:pt x="1068648" y="2357647"/>
                  <a:pt x="913452" y="2360657"/>
                </a:cubicBezTo>
                <a:cubicBezTo>
                  <a:pt x="758257" y="2363667"/>
                  <a:pt x="646961" y="2349246"/>
                  <a:pt x="393451" y="2360657"/>
                </a:cubicBezTo>
                <a:cubicBezTo>
                  <a:pt x="159960" y="2415824"/>
                  <a:pt x="-23670" y="2189760"/>
                  <a:pt x="0" y="1967206"/>
                </a:cubicBezTo>
                <a:lnTo>
                  <a:pt x="0" y="1967214"/>
                </a:lnTo>
                <a:cubicBezTo>
                  <a:pt x="-54325" y="1674732"/>
                  <a:pt x="24086" y="1525399"/>
                  <a:pt x="0" y="1377050"/>
                </a:cubicBezTo>
                <a:lnTo>
                  <a:pt x="0" y="1377050"/>
                </a:lnTo>
                <a:cubicBezTo>
                  <a:pt x="-7286" y="1249180"/>
                  <a:pt x="29667" y="995751"/>
                  <a:pt x="0" y="885251"/>
                </a:cubicBezTo>
                <a:cubicBezTo>
                  <a:pt x="-29667" y="774751"/>
                  <a:pt x="37360" y="575323"/>
                  <a:pt x="0" y="393451"/>
                </a:cubicBezTo>
                <a:close/>
              </a:path>
              <a:path w="2531635" h="2360657" stroke="0" extrusionOk="0">
                <a:moveTo>
                  <a:pt x="0" y="393451"/>
                </a:moveTo>
                <a:cubicBezTo>
                  <a:pt x="17528" y="226202"/>
                  <a:pt x="206836" y="-19160"/>
                  <a:pt x="393451" y="0"/>
                </a:cubicBezTo>
                <a:cubicBezTo>
                  <a:pt x="517802" y="-31015"/>
                  <a:pt x="782522" y="58479"/>
                  <a:pt x="924286" y="0"/>
                </a:cubicBezTo>
                <a:cubicBezTo>
                  <a:pt x="1066051" y="-58479"/>
                  <a:pt x="1297506" y="4701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cubicBezTo>
                  <a:pt x="2116829" y="-963"/>
                  <a:pt x="2130719" y="316"/>
                  <a:pt x="2138184" y="0"/>
                </a:cubicBezTo>
                <a:cubicBezTo>
                  <a:pt x="2366457" y="27370"/>
                  <a:pt x="2529394" y="171104"/>
                  <a:pt x="2531635" y="393451"/>
                </a:cubicBezTo>
                <a:cubicBezTo>
                  <a:pt x="2537711" y="548528"/>
                  <a:pt x="2505615" y="767907"/>
                  <a:pt x="2531635" y="865579"/>
                </a:cubicBezTo>
                <a:cubicBezTo>
                  <a:pt x="2557655" y="963251"/>
                  <a:pt x="2505688" y="1239067"/>
                  <a:pt x="2531635" y="1377050"/>
                </a:cubicBezTo>
                <a:cubicBezTo>
                  <a:pt x="2650494" y="1420916"/>
                  <a:pt x="2733292" y="1501119"/>
                  <a:pt x="2931212" y="1543558"/>
                </a:cubicBezTo>
                <a:cubicBezTo>
                  <a:pt x="3129132" y="1585997"/>
                  <a:pt x="3162285" y="1670159"/>
                  <a:pt x="3364087" y="1723941"/>
                </a:cubicBezTo>
                <a:cubicBezTo>
                  <a:pt x="3222423" y="1791118"/>
                  <a:pt x="3130056" y="1788944"/>
                  <a:pt x="2964510" y="1840712"/>
                </a:cubicBezTo>
                <a:cubicBezTo>
                  <a:pt x="2798964" y="1892480"/>
                  <a:pt x="2715441" y="1893055"/>
                  <a:pt x="2531635" y="1967214"/>
                </a:cubicBezTo>
                <a:lnTo>
                  <a:pt x="2531635" y="1967206"/>
                </a:lnTo>
                <a:cubicBezTo>
                  <a:pt x="2513843" y="2136851"/>
                  <a:pt x="2369658" y="2365034"/>
                  <a:pt x="2138184" y="2360657"/>
                </a:cubicBezTo>
                <a:cubicBezTo>
                  <a:pt x="2129596" y="2363397"/>
                  <a:pt x="2115539" y="2359267"/>
                  <a:pt x="2109696" y="2360657"/>
                </a:cubicBezTo>
                <a:cubicBezTo>
                  <a:pt x="1989321" y="2377052"/>
                  <a:pt x="1869328" y="2360462"/>
                  <a:pt x="1805900" y="2360657"/>
                </a:cubicBezTo>
                <a:cubicBezTo>
                  <a:pt x="1742472" y="2360852"/>
                  <a:pt x="1619232" y="2357499"/>
                  <a:pt x="1476787" y="2360657"/>
                </a:cubicBezTo>
                <a:lnTo>
                  <a:pt x="1476787" y="2360657"/>
                </a:lnTo>
                <a:cubicBezTo>
                  <a:pt x="1254556" y="2388380"/>
                  <a:pt x="1062187" y="2307870"/>
                  <a:pt x="945952" y="2360657"/>
                </a:cubicBezTo>
                <a:cubicBezTo>
                  <a:pt x="829717" y="2413444"/>
                  <a:pt x="657338" y="2359166"/>
                  <a:pt x="393451" y="2360657"/>
                </a:cubicBezTo>
                <a:cubicBezTo>
                  <a:pt x="185435" y="2343527"/>
                  <a:pt x="24144" y="2182654"/>
                  <a:pt x="0" y="1967206"/>
                </a:cubicBezTo>
                <a:lnTo>
                  <a:pt x="0" y="1967214"/>
                </a:lnTo>
                <a:cubicBezTo>
                  <a:pt x="-62747" y="1793370"/>
                  <a:pt x="28350" y="1665455"/>
                  <a:pt x="0" y="1377050"/>
                </a:cubicBezTo>
                <a:lnTo>
                  <a:pt x="0" y="1377050"/>
                </a:lnTo>
                <a:cubicBezTo>
                  <a:pt x="-23758" y="1183972"/>
                  <a:pt x="3289" y="1053278"/>
                  <a:pt x="0" y="914758"/>
                </a:cubicBezTo>
                <a:cubicBezTo>
                  <a:pt x="-3289" y="776238"/>
                  <a:pt x="34238" y="590764"/>
                  <a:pt x="0" y="393451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82882"/>
                      <a:gd name="adj2" fmla="val 23028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475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use</a:t>
            </a:r>
            <a:endParaRPr lang="en-NL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5152C45-9CAA-4DDA-AF4A-03F6A5AEC803}"/>
              </a:ext>
            </a:extLst>
          </p:cNvPr>
          <p:cNvGrpSpPr/>
          <p:nvPr/>
        </p:nvGrpSpPr>
        <p:grpSpPr>
          <a:xfrm>
            <a:off x="2834640" y="132079"/>
            <a:ext cx="6232520" cy="3202933"/>
            <a:chOff x="559817" y="487731"/>
            <a:chExt cx="9442063" cy="4462722"/>
          </a:xfrm>
        </p:grpSpPr>
        <p:sp>
          <p:nvSpPr>
            <p:cNvPr id="117" name="Cloud 116">
              <a:extLst>
                <a:ext uri="{FF2B5EF4-FFF2-40B4-BE49-F238E27FC236}">
                  <a16:creationId xmlns:a16="http://schemas.microsoft.com/office/drawing/2014/main" id="{98E48E1D-1A9D-491D-ACCF-8F3AE84FE183}"/>
                </a:ext>
              </a:extLst>
            </p:cNvPr>
            <p:cNvSpPr/>
            <p:nvPr/>
          </p:nvSpPr>
          <p:spPr>
            <a:xfrm>
              <a:off x="2355162" y="487731"/>
              <a:ext cx="7646718" cy="4462722"/>
            </a:xfrm>
            <a:prstGeom prst="cloud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800" dirty="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6D717C3-5768-4C43-A280-595D70DC6B3B}"/>
                </a:ext>
              </a:extLst>
            </p:cNvPr>
            <p:cNvGrpSpPr/>
            <p:nvPr/>
          </p:nvGrpSpPr>
          <p:grpSpPr>
            <a:xfrm>
              <a:off x="781965" y="2852680"/>
              <a:ext cx="805942" cy="915192"/>
              <a:chOff x="7676309" y="2584867"/>
              <a:chExt cx="805942" cy="915192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9BA75AA6-DF04-4956-BB89-CCAA96416D26}"/>
                  </a:ext>
                </a:extLst>
              </p:cNvPr>
              <p:cNvGrpSpPr/>
              <p:nvPr/>
            </p:nvGrpSpPr>
            <p:grpSpPr>
              <a:xfrm>
                <a:off x="7730803" y="2584867"/>
                <a:ext cx="677701" cy="695030"/>
                <a:chOff x="7053326" y="4004425"/>
                <a:chExt cx="606942" cy="622462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46AB1FEA-251D-4FF1-BF25-B985145E5CFF}"/>
                    </a:ext>
                  </a:extLst>
                </p:cNvPr>
                <p:cNvSpPr/>
                <p:nvPr/>
              </p:nvSpPr>
              <p:spPr>
                <a:xfrm>
                  <a:off x="7053326" y="4004425"/>
                  <a:ext cx="606942" cy="6224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3A123452-5F6D-4F3D-861B-83175225C940}"/>
                    </a:ext>
                  </a:extLst>
                </p:cNvPr>
                <p:cNvGrpSpPr/>
                <p:nvPr/>
              </p:nvGrpSpPr>
              <p:grpSpPr>
                <a:xfrm>
                  <a:off x="7163032" y="4055780"/>
                  <a:ext cx="363451" cy="527464"/>
                  <a:chOff x="9231825" y="4077333"/>
                  <a:chExt cx="439737" cy="638175"/>
                </a:xfrm>
              </p:grpSpPr>
              <p:sp>
                <p:nvSpPr>
                  <p:cNvPr id="26" name="Freeform 40">
                    <a:extLst>
                      <a:ext uri="{FF2B5EF4-FFF2-40B4-BE49-F238E27FC236}">
                        <a16:creationId xmlns:a16="http://schemas.microsoft.com/office/drawing/2014/main" id="{36B8C33F-C7A8-4B44-9F3F-B65B5407AF2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22312" y="4077333"/>
                    <a:ext cx="257175" cy="142875"/>
                  </a:xfrm>
                  <a:custGeom>
                    <a:avLst/>
                    <a:gdLst>
                      <a:gd name="T0" fmla="*/ 503 w 714"/>
                      <a:gd name="T1" fmla="*/ 146 h 399"/>
                      <a:gd name="T2" fmla="*/ 501 w 714"/>
                      <a:gd name="T3" fmla="*/ 167 h 399"/>
                      <a:gd name="T4" fmla="*/ 713 w 714"/>
                      <a:gd name="T5" fmla="*/ 167 h 399"/>
                      <a:gd name="T6" fmla="*/ 713 w 714"/>
                      <a:gd name="T7" fmla="*/ 398 h 399"/>
                      <a:gd name="T8" fmla="*/ 0 w 714"/>
                      <a:gd name="T9" fmla="*/ 398 h 399"/>
                      <a:gd name="T10" fmla="*/ 0 w 714"/>
                      <a:gd name="T11" fmla="*/ 167 h 399"/>
                      <a:gd name="T12" fmla="*/ 210 w 714"/>
                      <a:gd name="T13" fmla="*/ 167 h 399"/>
                      <a:gd name="T14" fmla="*/ 207 w 714"/>
                      <a:gd name="T15" fmla="*/ 146 h 399"/>
                      <a:gd name="T16" fmla="*/ 356 w 714"/>
                      <a:gd name="T17" fmla="*/ 0 h 399"/>
                      <a:gd name="T18" fmla="*/ 503 w 714"/>
                      <a:gd name="T19" fmla="*/ 146 h 399"/>
                      <a:gd name="T20" fmla="*/ 293 w 714"/>
                      <a:gd name="T21" fmla="*/ 146 h 399"/>
                      <a:gd name="T22" fmla="*/ 356 w 714"/>
                      <a:gd name="T23" fmla="*/ 209 h 399"/>
                      <a:gd name="T24" fmla="*/ 419 w 714"/>
                      <a:gd name="T25" fmla="*/ 146 h 399"/>
                      <a:gd name="T26" fmla="*/ 356 w 714"/>
                      <a:gd name="T27" fmla="*/ 83 h 399"/>
                      <a:gd name="T28" fmla="*/ 293 w 714"/>
                      <a:gd name="T29" fmla="*/ 146 h 39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14" h="399">
                        <a:moveTo>
                          <a:pt x="503" y="146"/>
                        </a:moveTo>
                        <a:cubicBezTo>
                          <a:pt x="503" y="154"/>
                          <a:pt x="503" y="162"/>
                          <a:pt x="501" y="167"/>
                        </a:cubicBezTo>
                        <a:lnTo>
                          <a:pt x="713" y="167"/>
                        </a:lnTo>
                        <a:lnTo>
                          <a:pt x="713" y="398"/>
                        </a:lnTo>
                        <a:lnTo>
                          <a:pt x="0" y="398"/>
                        </a:lnTo>
                        <a:lnTo>
                          <a:pt x="0" y="167"/>
                        </a:lnTo>
                        <a:lnTo>
                          <a:pt x="210" y="167"/>
                        </a:lnTo>
                        <a:cubicBezTo>
                          <a:pt x="210" y="160"/>
                          <a:pt x="207" y="152"/>
                          <a:pt x="207" y="146"/>
                        </a:cubicBezTo>
                        <a:cubicBezTo>
                          <a:pt x="210" y="65"/>
                          <a:pt x="275" y="0"/>
                          <a:pt x="356" y="0"/>
                        </a:cubicBezTo>
                        <a:cubicBezTo>
                          <a:pt x="438" y="0"/>
                          <a:pt x="503" y="65"/>
                          <a:pt x="503" y="146"/>
                        </a:cubicBezTo>
                        <a:close/>
                        <a:moveTo>
                          <a:pt x="293" y="146"/>
                        </a:moveTo>
                        <a:cubicBezTo>
                          <a:pt x="293" y="180"/>
                          <a:pt x="322" y="209"/>
                          <a:pt x="356" y="209"/>
                        </a:cubicBezTo>
                        <a:cubicBezTo>
                          <a:pt x="390" y="209"/>
                          <a:pt x="419" y="180"/>
                          <a:pt x="419" y="146"/>
                        </a:cubicBezTo>
                        <a:cubicBezTo>
                          <a:pt x="419" y="112"/>
                          <a:pt x="390" y="83"/>
                          <a:pt x="356" y="83"/>
                        </a:cubicBezTo>
                        <a:cubicBezTo>
                          <a:pt x="322" y="83"/>
                          <a:pt x="293" y="112"/>
                          <a:pt x="293" y="146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7" name="Freeform 41">
                    <a:extLst>
                      <a:ext uri="{FF2B5EF4-FFF2-40B4-BE49-F238E27FC236}">
                        <a16:creationId xmlns:a16="http://schemas.microsoft.com/office/drawing/2014/main" id="{84D0FEF7-D34B-4DCF-A196-A34C01A175A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1825" y="4178933"/>
                    <a:ext cx="439737" cy="536575"/>
                  </a:xfrm>
                  <a:custGeom>
                    <a:avLst/>
                    <a:gdLst>
                      <a:gd name="T0" fmla="*/ 83 w 1220"/>
                      <a:gd name="T1" fmla="*/ 1489 h 1490"/>
                      <a:gd name="T2" fmla="*/ 0 w 1220"/>
                      <a:gd name="T3" fmla="*/ 1405 h 1490"/>
                      <a:gd name="T4" fmla="*/ 0 w 1220"/>
                      <a:gd name="T5" fmla="*/ 8 h 1490"/>
                      <a:gd name="T6" fmla="*/ 7 w 1220"/>
                      <a:gd name="T7" fmla="*/ 0 h 1490"/>
                      <a:gd name="T8" fmla="*/ 175 w 1220"/>
                      <a:gd name="T9" fmla="*/ 0 h 1490"/>
                      <a:gd name="T10" fmla="*/ 183 w 1220"/>
                      <a:gd name="T11" fmla="*/ 8 h 1490"/>
                      <a:gd name="T12" fmla="*/ 183 w 1220"/>
                      <a:gd name="T13" fmla="*/ 78 h 1490"/>
                      <a:gd name="T14" fmla="*/ 175 w 1220"/>
                      <a:gd name="T15" fmla="*/ 86 h 1490"/>
                      <a:gd name="T16" fmla="*/ 94 w 1220"/>
                      <a:gd name="T17" fmla="*/ 86 h 1490"/>
                      <a:gd name="T18" fmla="*/ 86 w 1220"/>
                      <a:gd name="T19" fmla="*/ 94 h 1490"/>
                      <a:gd name="T20" fmla="*/ 86 w 1220"/>
                      <a:gd name="T21" fmla="*/ 1392 h 1490"/>
                      <a:gd name="T22" fmla="*/ 80 w 1220"/>
                      <a:gd name="T23" fmla="*/ 1399 h 1490"/>
                      <a:gd name="T24" fmla="*/ 89 w 1220"/>
                      <a:gd name="T25" fmla="*/ 1400 h 1490"/>
                      <a:gd name="T26" fmla="*/ 1124 w 1220"/>
                      <a:gd name="T27" fmla="*/ 1400 h 1490"/>
                      <a:gd name="T28" fmla="*/ 1132 w 1220"/>
                      <a:gd name="T29" fmla="*/ 1392 h 1490"/>
                      <a:gd name="T30" fmla="*/ 1132 w 1220"/>
                      <a:gd name="T31" fmla="*/ 97 h 1490"/>
                      <a:gd name="T32" fmla="*/ 1124 w 1220"/>
                      <a:gd name="T33" fmla="*/ 89 h 1490"/>
                      <a:gd name="T34" fmla="*/ 1043 w 1220"/>
                      <a:gd name="T35" fmla="*/ 89 h 1490"/>
                      <a:gd name="T36" fmla="*/ 1035 w 1220"/>
                      <a:gd name="T37" fmla="*/ 81 h 1490"/>
                      <a:gd name="T38" fmla="*/ 1035 w 1220"/>
                      <a:gd name="T39" fmla="*/ 10 h 1490"/>
                      <a:gd name="T40" fmla="*/ 1043 w 1220"/>
                      <a:gd name="T41" fmla="*/ 2 h 1490"/>
                      <a:gd name="T42" fmla="*/ 1211 w 1220"/>
                      <a:gd name="T43" fmla="*/ 2 h 1490"/>
                      <a:gd name="T44" fmla="*/ 1219 w 1220"/>
                      <a:gd name="T45" fmla="*/ 10 h 1490"/>
                      <a:gd name="T46" fmla="*/ 1219 w 1220"/>
                      <a:gd name="T47" fmla="*/ 1405 h 1490"/>
                      <a:gd name="T48" fmla="*/ 1135 w 1220"/>
                      <a:gd name="T49" fmla="*/ 1489 h 1490"/>
                      <a:gd name="T50" fmla="*/ 83 w 1220"/>
                      <a:gd name="T51" fmla="*/ 1489 h 14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220" h="1490">
                        <a:moveTo>
                          <a:pt x="83" y="1489"/>
                        </a:moveTo>
                        <a:cubicBezTo>
                          <a:pt x="36" y="1489"/>
                          <a:pt x="0" y="1452"/>
                          <a:pt x="0" y="1405"/>
                        </a:cubicBezTo>
                        <a:lnTo>
                          <a:pt x="0" y="8"/>
                        </a:lnTo>
                        <a:cubicBezTo>
                          <a:pt x="0" y="2"/>
                          <a:pt x="2" y="0"/>
                          <a:pt x="7" y="0"/>
                        </a:cubicBezTo>
                        <a:lnTo>
                          <a:pt x="175" y="0"/>
                        </a:lnTo>
                        <a:cubicBezTo>
                          <a:pt x="180" y="0"/>
                          <a:pt x="183" y="2"/>
                          <a:pt x="183" y="8"/>
                        </a:cubicBezTo>
                        <a:lnTo>
                          <a:pt x="183" y="78"/>
                        </a:lnTo>
                        <a:cubicBezTo>
                          <a:pt x="183" y="84"/>
                          <a:pt x="180" y="86"/>
                          <a:pt x="175" y="86"/>
                        </a:cubicBezTo>
                        <a:lnTo>
                          <a:pt x="94" y="86"/>
                        </a:lnTo>
                        <a:cubicBezTo>
                          <a:pt x="89" y="86"/>
                          <a:pt x="86" y="89"/>
                          <a:pt x="86" y="94"/>
                        </a:cubicBezTo>
                        <a:lnTo>
                          <a:pt x="86" y="1392"/>
                        </a:lnTo>
                        <a:cubicBezTo>
                          <a:pt x="87" y="1395"/>
                          <a:pt x="84" y="1398"/>
                          <a:pt x="80" y="1399"/>
                        </a:cubicBezTo>
                        <a:cubicBezTo>
                          <a:pt x="83" y="1399"/>
                          <a:pt x="86" y="1399"/>
                          <a:pt x="89" y="1400"/>
                        </a:cubicBezTo>
                        <a:lnTo>
                          <a:pt x="1124" y="1400"/>
                        </a:lnTo>
                        <a:cubicBezTo>
                          <a:pt x="1129" y="1400"/>
                          <a:pt x="1132" y="1397"/>
                          <a:pt x="1132" y="1392"/>
                        </a:cubicBezTo>
                        <a:lnTo>
                          <a:pt x="1132" y="97"/>
                        </a:lnTo>
                        <a:cubicBezTo>
                          <a:pt x="1132" y="91"/>
                          <a:pt x="1129" y="89"/>
                          <a:pt x="1124" y="89"/>
                        </a:cubicBezTo>
                        <a:lnTo>
                          <a:pt x="1043" y="89"/>
                        </a:lnTo>
                        <a:cubicBezTo>
                          <a:pt x="1038" y="89"/>
                          <a:pt x="1035" y="86"/>
                          <a:pt x="1035" y="81"/>
                        </a:cubicBezTo>
                        <a:lnTo>
                          <a:pt x="1035" y="10"/>
                        </a:lnTo>
                        <a:cubicBezTo>
                          <a:pt x="1035" y="5"/>
                          <a:pt x="1038" y="2"/>
                          <a:pt x="1043" y="2"/>
                        </a:cubicBezTo>
                        <a:lnTo>
                          <a:pt x="1211" y="2"/>
                        </a:lnTo>
                        <a:cubicBezTo>
                          <a:pt x="1216" y="2"/>
                          <a:pt x="1219" y="5"/>
                          <a:pt x="1219" y="10"/>
                        </a:cubicBezTo>
                        <a:lnTo>
                          <a:pt x="1219" y="1405"/>
                        </a:lnTo>
                        <a:cubicBezTo>
                          <a:pt x="1219" y="1452"/>
                          <a:pt x="1182" y="1489"/>
                          <a:pt x="1135" y="1489"/>
                        </a:cubicBezTo>
                        <a:lnTo>
                          <a:pt x="83" y="1489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8" name="Freeform 42">
                    <a:extLst>
                      <a:ext uri="{FF2B5EF4-FFF2-40B4-BE49-F238E27FC236}">
                        <a16:creationId xmlns:a16="http://schemas.microsoft.com/office/drawing/2014/main" id="{20ECC912-E995-4F5A-B96B-23B5D6081313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69937" y="4286883"/>
                    <a:ext cx="161925" cy="161925"/>
                  </a:xfrm>
                  <a:custGeom>
                    <a:avLst/>
                    <a:gdLst>
                      <a:gd name="T0" fmla="*/ 448 w 449"/>
                      <a:gd name="T1" fmla="*/ 158 h 449"/>
                      <a:gd name="T2" fmla="*/ 291 w 449"/>
                      <a:gd name="T3" fmla="*/ 158 h 449"/>
                      <a:gd name="T4" fmla="*/ 291 w 449"/>
                      <a:gd name="T5" fmla="*/ 0 h 449"/>
                      <a:gd name="T6" fmla="*/ 160 w 449"/>
                      <a:gd name="T7" fmla="*/ 0 h 449"/>
                      <a:gd name="T8" fmla="*/ 160 w 449"/>
                      <a:gd name="T9" fmla="*/ 158 h 449"/>
                      <a:gd name="T10" fmla="*/ 0 w 449"/>
                      <a:gd name="T11" fmla="*/ 158 h 449"/>
                      <a:gd name="T12" fmla="*/ 0 w 449"/>
                      <a:gd name="T13" fmla="*/ 291 h 449"/>
                      <a:gd name="T14" fmla="*/ 160 w 449"/>
                      <a:gd name="T15" fmla="*/ 291 h 449"/>
                      <a:gd name="T16" fmla="*/ 160 w 449"/>
                      <a:gd name="T17" fmla="*/ 448 h 449"/>
                      <a:gd name="T18" fmla="*/ 291 w 449"/>
                      <a:gd name="T19" fmla="*/ 448 h 449"/>
                      <a:gd name="T20" fmla="*/ 291 w 449"/>
                      <a:gd name="T21" fmla="*/ 291 h 449"/>
                      <a:gd name="T22" fmla="*/ 448 w 449"/>
                      <a:gd name="T23" fmla="*/ 291 h 449"/>
                      <a:gd name="T24" fmla="*/ 448 w 449"/>
                      <a:gd name="T25" fmla="*/ 158 h 4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449" h="449">
                        <a:moveTo>
                          <a:pt x="448" y="158"/>
                        </a:moveTo>
                        <a:lnTo>
                          <a:pt x="291" y="158"/>
                        </a:lnTo>
                        <a:lnTo>
                          <a:pt x="291" y="0"/>
                        </a:lnTo>
                        <a:lnTo>
                          <a:pt x="160" y="0"/>
                        </a:lnTo>
                        <a:lnTo>
                          <a:pt x="160" y="158"/>
                        </a:lnTo>
                        <a:lnTo>
                          <a:pt x="0" y="158"/>
                        </a:lnTo>
                        <a:lnTo>
                          <a:pt x="0" y="291"/>
                        </a:lnTo>
                        <a:lnTo>
                          <a:pt x="160" y="291"/>
                        </a:lnTo>
                        <a:lnTo>
                          <a:pt x="160" y="448"/>
                        </a:lnTo>
                        <a:lnTo>
                          <a:pt x="291" y="448"/>
                        </a:lnTo>
                        <a:lnTo>
                          <a:pt x="291" y="291"/>
                        </a:lnTo>
                        <a:lnTo>
                          <a:pt x="448" y="291"/>
                        </a:lnTo>
                        <a:lnTo>
                          <a:pt x="448" y="158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9" name="Freeform 43">
                    <a:extLst>
                      <a:ext uri="{FF2B5EF4-FFF2-40B4-BE49-F238E27FC236}">
                        <a16:creationId xmlns:a16="http://schemas.microsoft.com/office/drawing/2014/main" id="{4EC2F3FF-5DED-44AA-8F7B-633743A2B02F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15483"/>
                    <a:ext cx="238125" cy="20637"/>
                  </a:xfrm>
                  <a:custGeom>
                    <a:avLst/>
                    <a:gdLst>
                      <a:gd name="T0" fmla="*/ 331 w 662"/>
                      <a:gd name="T1" fmla="*/ 55 h 56"/>
                      <a:gd name="T2" fmla="*/ 0 w 662"/>
                      <a:gd name="T3" fmla="*/ 55 h 56"/>
                      <a:gd name="T4" fmla="*/ 0 w 662"/>
                      <a:gd name="T5" fmla="*/ 0 h 56"/>
                      <a:gd name="T6" fmla="*/ 661 w 662"/>
                      <a:gd name="T7" fmla="*/ 0 h 56"/>
                      <a:gd name="T8" fmla="*/ 661 w 662"/>
                      <a:gd name="T9" fmla="*/ 55 h 56"/>
                      <a:gd name="T10" fmla="*/ 331 w 662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662" h="56">
                        <a:moveTo>
                          <a:pt x="331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661" y="0"/>
                        </a:lnTo>
                        <a:lnTo>
                          <a:pt x="661" y="55"/>
                        </a:lnTo>
                        <a:lnTo>
                          <a:pt x="331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30" name="Freeform 44">
                    <a:extLst>
                      <a:ext uri="{FF2B5EF4-FFF2-40B4-BE49-F238E27FC236}">
                        <a16:creationId xmlns:a16="http://schemas.microsoft.com/office/drawing/2014/main" id="{0E63B7DC-A354-4A3A-8FDD-186EAB287E1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331837" y="4578983"/>
                    <a:ext cx="190500" cy="20637"/>
                  </a:xfrm>
                  <a:custGeom>
                    <a:avLst/>
                    <a:gdLst>
                      <a:gd name="T0" fmla="*/ 265 w 531"/>
                      <a:gd name="T1" fmla="*/ 55 h 56"/>
                      <a:gd name="T2" fmla="*/ 0 w 531"/>
                      <a:gd name="T3" fmla="*/ 55 h 56"/>
                      <a:gd name="T4" fmla="*/ 0 w 531"/>
                      <a:gd name="T5" fmla="*/ 0 h 56"/>
                      <a:gd name="T6" fmla="*/ 530 w 531"/>
                      <a:gd name="T7" fmla="*/ 0 h 56"/>
                      <a:gd name="T8" fmla="*/ 530 w 531"/>
                      <a:gd name="T9" fmla="*/ 55 h 56"/>
                      <a:gd name="T10" fmla="*/ 265 w 531"/>
                      <a:gd name="T11" fmla="*/ 55 h 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531" h="56">
                        <a:moveTo>
                          <a:pt x="265" y="55"/>
                        </a:moveTo>
                        <a:lnTo>
                          <a:pt x="0" y="55"/>
                        </a:lnTo>
                        <a:lnTo>
                          <a:pt x="0" y="0"/>
                        </a:lnTo>
                        <a:lnTo>
                          <a:pt x="530" y="0"/>
                        </a:lnTo>
                        <a:lnTo>
                          <a:pt x="530" y="55"/>
                        </a:lnTo>
                        <a:lnTo>
                          <a:pt x="265" y="55"/>
                        </a:ln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50A73A9-A736-409E-A340-1DC744626EE4}"/>
                  </a:ext>
                </a:extLst>
              </p:cNvPr>
              <p:cNvSpPr/>
              <p:nvPr/>
            </p:nvSpPr>
            <p:spPr>
              <a:xfrm>
                <a:off x="7676309" y="3307085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Healthcheck</a:t>
                </a:r>
                <a:endParaRPr kumimoji="0" lang="en-US" sz="3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endParaRP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D7EB677-2DBF-42AA-A06B-D3DF0210796A}"/>
                </a:ext>
              </a:extLst>
            </p:cNvPr>
            <p:cNvGrpSpPr/>
            <p:nvPr/>
          </p:nvGrpSpPr>
          <p:grpSpPr>
            <a:xfrm>
              <a:off x="7877933" y="1246578"/>
              <a:ext cx="1410344" cy="1405937"/>
              <a:chOff x="375699" y="1131597"/>
              <a:chExt cx="1131055" cy="1131055"/>
            </a:xfrm>
          </p:grpSpPr>
          <p:pic>
            <p:nvPicPr>
              <p:cNvPr id="32" name="Graphic 67">
                <a:extLst>
                  <a:ext uri="{FF2B5EF4-FFF2-40B4-BE49-F238E27FC236}">
                    <a16:creationId xmlns:a16="http://schemas.microsoft.com/office/drawing/2014/main" id="{D40E41B8-850F-4341-B8DE-126A6D46C9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375699" y="1131597"/>
                <a:ext cx="1131055" cy="1131055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17629D2F-F19F-4A04-9D57-FB475E907E47}"/>
                  </a:ext>
                </a:extLst>
              </p:cNvPr>
              <p:cNvSpPr/>
              <p:nvPr/>
            </p:nvSpPr>
            <p:spPr>
              <a:xfrm>
                <a:off x="582466" y="1930974"/>
                <a:ext cx="805943" cy="1552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Streaming</a:t>
                </a:r>
              </a:p>
            </p:txBody>
          </p: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091FC02-ECD8-4F50-9C40-CEEF437B3CF2}"/>
                </a:ext>
              </a:extLst>
            </p:cNvPr>
            <p:cNvGrpSpPr/>
            <p:nvPr/>
          </p:nvGrpSpPr>
          <p:grpSpPr>
            <a:xfrm>
              <a:off x="5037180" y="1314453"/>
              <a:ext cx="1208210" cy="1208210"/>
              <a:chOff x="8501701" y="2363821"/>
              <a:chExt cx="1208210" cy="1208210"/>
            </a:xfrm>
          </p:grpSpPr>
          <p:pic>
            <p:nvPicPr>
              <p:cNvPr id="35" name="Graphic 34">
                <a:extLst>
                  <a:ext uri="{FF2B5EF4-FFF2-40B4-BE49-F238E27FC236}">
                    <a16:creationId xmlns:a16="http://schemas.microsoft.com/office/drawing/2014/main" id="{6C6CEC91-0496-4989-8B0D-F6300A2A78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8501701" y="2363821"/>
                <a:ext cx="1208210" cy="1208210"/>
              </a:xfrm>
              <a:prstGeom prst="rect">
                <a:avLst/>
              </a:prstGeom>
            </p:spPr>
          </p:pic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7ADBA877-7209-4154-8D92-38279E887E3E}"/>
                  </a:ext>
                </a:extLst>
              </p:cNvPr>
              <p:cNvSpPr/>
              <p:nvPr/>
            </p:nvSpPr>
            <p:spPr>
              <a:xfrm>
                <a:off x="8713668" y="3303544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buClrTx/>
                  <a:buFontTx/>
                  <a:buNone/>
                </a:pPr>
                <a:r>
                  <a:rPr lang="en-US" sz="300" b="1" kern="1200" dirty="0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Events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169FA0EB-405D-45E2-80FF-48EDA90AB076}"/>
                </a:ext>
              </a:extLst>
            </p:cNvPr>
            <p:cNvGrpSpPr/>
            <p:nvPr/>
          </p:nvGrpSpPr>
          <p:grpSpPr>
            <a:xfrm>
              <a:off x="3678559" y="1045114"/>
              <a:ext cx="805942" cy="807902"/>
              <a:chOff x="9019344" y="1468849"/>
              <a:chExt cx="805942" cy="807902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568F3D50-7336-4C77-B289-0A3EA95F0314}"/>
                  </a:ext>
                </a:extLst>
              </p:cNvPr>
              <p:cNvGrpSpPr/>
              <p:nvPr/>
            </p:nvGrpSpPr>
            <p:grpSpPr>
              <a:xfrm>
                <a:off x="9113143" y="1468849"/>
                <a:ext cx="582945" cy="635162"/>
                <a:chOff x="9113143" y="1758788"/>
                <a:chExt cx="582945" cy="635162"/>
              </a:xfrm>
            </p:grpSpPr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E7D06E61-D64B-42BF-95BC-BA8C27554EE9}"/>
                    </a:ext>
                  </a:extLst>
                </p:cNvPr>
                <p:cNvSpPr/>
                <p:nvPr/>
              </p:nvSpPr>
              <p:spPr>
                <a:xfrm>
                  <a:off x="9113143" y="1758788"/>
                  <a:ext cx="582945" cy="635162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46" name="Freeform 30">
                  <a:extLst>
                    <a:ext uri="{FF2B5EF4-FFF2-40B4-BE49-F238E27FC236}">
                      <a16:creationId xmlns:a16="http://schemas.microsoft.com/office/drawing/2014/main" id="{DA3F554E-FB9F-4934-B673-956774CBB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07801" y="1847739"/>
                  <a:ext cx="394941" cy="429056"/>
                </a:xfrm>
                <a:custGeom>
                  <a:avLst/>
                  <a:gdLst>
                    <a:gd name="T0" fmla="*/ 1022 w 1327"/>
                    <a:gd name="T1" fmla="*/ 21 h 1442"/>
                    <a:gd name="T2" fmla="*/ 663 w 1327"/>
                    <a:gd name="T3" fmla="*/ 0 h 1442"/>
                    <a:gd name="T4" fmla="*/ 304 w 1327"/>
                    <a:gd name="T5" fmla="*/ 21 h 1442"/>
                    <a:gd name="T6" fmla="*/ 0 w 1327"/>
                    <a:gd name="T7" fmla="*/ 121 h 1442"/>
                    <a:gd name="T8" fmla="*/ 0 w 1327"/>
                    <a:gd name="T9" fmla="*/ 1320 h 1442"/>
                    <a:gd name="T10" fmla="*/ 304 w 1327"/>
                    <a:gd name="T11" fmla="*/ 1420 h 1442"/>
                    <a:gd name="T12" fmla="*/ 663 w 1327"/>
                    <a:gd name="T13" fmla="*/ 1441 h 1442"/>
                    <a:gd name="T14" fmla="*/ 1022 w 1327"/>
                    <a:gd name="T15" fmla="*/ 1420 h 1442"/>
                    <a:gd name="T16" fmla="*/ 1326 w 1327"/>
                    <a:gd name="T17" fmla="*/ 1320 h 1442"/>
                    <a:gd name="T18" fmla="*/ 1326 w 1327"/>
                    <a:gd name="T19" fmla="*/ 121 h 1442"/>
                    <a:gd name="T20" fmla="*/ 1022 w 1327"/>
                    <a:gd name="T21" fmla="*/ 21 h 1442"/>
                    <a:gd name="T22" fmla="*/ 346 w 1327"/>
                    <a:gd name="T23" fmla="*/ 1042 h 1442"/>
                    <a:gd name="T24" fmla="*/ 257 w 1327"/>
                    <a:gd name="T25" fmla="*/ 953 h 1442"/>
                    <a:gd name="T26" fmla="*/ 346 w 1327"/>
                    <a:gd name="T27" fmla="*/ 864 h 1442"/>
                    <a:gd name="T28" fmla="*/ 435 w 1327"/>
                    <a:gd name="T29" fmla="*/ 953 h 1442"/>
                    <a:gd name="T30" fmla="*/ 346 w 1327"/>
                    <a:gd name="T31" fmla="*/ 1042 h 1442"/>
                    <a:gd name="T32" fmla="*/ 377 w 1327"/>
                    <a:gd name="T33" fmla="*/ 661 h 1442"/>
                    <a:gd name="T34" fmla="*/ 480 w 1327"/>
                    <a:gd name="T35" fmla="*/ 459 h 1442"/>
                    <a:gd name="T36" fmla="*/ 582 w 1327"/>
                    <a:gd name="T37" fmla="*/ 661 h 1442"/>
                    <a:gd name="T38" fmla="*/ 377 w 1327"/>
                    <a:gd name="T39" fmla="*/ 661 h 1442"/>
                    <a:gd name="T40" fmla="*/ 550 w 1327"/>
                    <a:gd name="T41" fmla="*/ 791 h 1442"/>
                    <a:gd name="T42" fmla="*/ 655 w 1327"/>
                    <a:gd name="T43" fmla="*/ 746 h 1442"/>
                    <a:gd name="T44" fmla="*/ 760 w 1327"/>
                    <a:gd name="T45" fmla="*/ 791 h 1442"/>
                    <a:gd name="T46" fmla="*/ 760 w 1327"/>
                    <a:gd name="T47" fmla="*/ 940 h 1442"/>
                    <a:gd name="T48" fmla="*/ 655 w 1327"/>
                    <a:gd name="T49" fmla="*/ 985 h 1442"/>
                    <a:gd name="T50" fmla="*/ 550 w 1327"/>
                    <a:gd name="T51" fmla="*/ 940 h 1442"/>
                    <a:gd name="T52" fmla="*/ 550 w 1327"/>
                    <a:gd name="T53" fmla="*/ 791 h 1442"/>
                    <a:gd name="T54" fmla="*/ 689 w 1327"/>
                    <a:gd name="T55" fmla="*/ 1265 h 1442"/>
                    <a:gd name="T56" fmla="*/ 600 w 1327"/>
                    <a:gd name="T57" fmla="*/ 1176 h 1442"/>
                    <a:gd name="T58" fmla="*/ 689 w 1327"/>
                    <a:gd name="T59" fmla="*/ 1087 h 1442"/>
                    <a:gd name="T60" fmla="*/ 778 w 1327"/>
                    <a:gd name="T61" fmla="*/ 1176 h 1442"/>
                    <a:gd name="T62" fmla="*/ 689 w 1327"/>
                    <a:gd name="T63" fmla="*/ 1265 h 1442"/>
                    <a:gd name="T64" fmla="*/ 757 w 1327"/>
                    <a:gd name="T65" fmla="*/ 558 h 1442"/>
                    <a:gd name="T66" fmla="*/ 870 w 1327"/>
                    <a:gd name="T67" fmla="*/ 446 h 1442"/>
                    <a:gd name="T68" fmla="*/ 983 w 1327"/>
                    <a:gd name="T69" fmla="*/ 558 h 1442"/>
                    <a:gd name="T70" fmla="*/ 870 w 1327"/>
                    <a:gd name="T71" fmla="*/ 671 h 1442"/>
                    <a:gd name="T72" fmla="*/ 757 w 1327"/>
                    <a:gd name="T73" fmla="*/ 558 h 1442"/>
                    <a:gd name="T74" fmla="*/ 917 w 1327"/>
                    <a:gd name="T75" fmla="*/ 1003 h 1442"/>
                    <a:gd name="T76" fmla="*/ 1007 w 1327"/>
                    <a:gd name="T77" fmla="*/ 825 h 1442"/>
                    <a:gd name="T78" fmla="*/ 1096 w 1327"/>
                    <a:gd name="T79" fmla="*/ 1003 h 1442"/>
                    <a:gd name="T80" fmla="*/ 917 w 1327"/>
                    <a:gd name="T81" fmla="*/ 1003 h 1442"/>
                    <a:gd name="T82" fmla="*/ 1269 w 1327"/>
                    <a:gd name="T83" fmla="*/ 220 h 1442"/>
                    <a:gd name="T84" fmla="*/ 660 w 1327"/>
                    <a:gd name="T85" fmla="*/ 315 h 1442"/>
                    <a:gd name="T86" fmla="*/ 52 w 1327"/>
                    <a:gd name="T87" fmla="*/ 220 h 1442"/>
                    <a:gd name="T88" fmla="*/ 52 w 1327"/>
                    <a:gd name="T89" fmla="*/ 220 h 1442"/>
                    <a:gd name="T90" fmla="*/ 660 w 1327"/>
                    <a:gd name="T91" fmla="*/ 126 h 1442"/>
                    <a:gd name="T92" fmla="*/ 1269 w 1327"/>
                    <a:gd name="T93" fmla="*/ 220 h 14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327" h="1442">
                      <a:moveTo>
                        <a:pt x="1022" y="21"/>
                      </a:moveTo>
                      <a:cubicBezTo>
                        <a:pt x="849" y="0"/>
                        <a:pt x="671" y="0"/>
                        <a:pt x="663" y="0"/>
                      </a:cubicBezTo>
                      <a:cubicBezTo>
                        <a:pt x="655" y="0"/>
                        <a:pt x="477" y="0"/>
                        <a:pt x="304" y="21"/>
                      </a:cubicBezTo>
                      <a:cubicBezTo>
                        <a:pt x="2" y="58"/>
                        <a:pt x="0" y="121"/>
                        <a:pt x="0" y="121"/>
                      </a:cubicBezTo>
                      <a:lnTo>
                        <a:pt x="0" y="1320"/>
                      </a:lnTo>
                      <a:cubicBezTo>
                        <a:pt x="0" y="1320"/>
                        <a:pt x="2" y="1383"/>
                        <a:pt x="304" y="1420"/>
                      </a:cubicBezTo>
                      <a:cubicBezTo>
                        <a:pt x="477" y="1441"/>
                        <a:pt x="655" y="1441"/>
                        <a:pt x="663" y="1441"/>
                      </a:cubicBezTo>
                      <a:cubicBezTo>
                        <a:pt x="671" y="1441"/>
                        <a:pt x="849" y="1441"/>
                        <a:pt x="1022" y="1420"/>
                      </a:cubicBezTo>
                      <a:cubicBezTo>
                        <a:pt x="1324" y="1383"/>
                        <a:pt x="1326" y="1320"/>
                        <a:pt x="1326" y="1320"/>
                      </a:cubicBezTo>
                      <a:lnTo>
                        <a:pt x="1326" y="121"/>
                      </a:lnTo>
                      <a:cubicBezTo>
                        <a:pt x="1326" y="121"/>
                        <a:pt x="1324" y="58"/>
                        <a:pt x="1022" y="21"/>
                      </a:cubicBezTo>
                      <a:close/>
                      <a:moveTo>
                        <a:pt x="346" y="1042"/>
                      </a:moveTo>
                      <a:cubicBezTo>
                        <a:pt x="296" y="1042"/>
                        <a:pt x="257" y="1003"/>
                        <a:pt x="257" y="953"/>
                      </a:cubicBezTo>
                      <a:cubicBezTo>
                        <a:pt x="257" y="906"/>
                        <a:pt x="296" y="864"/>
                        <a:pt x="346" y="864"/>
                      </a:cubicBezTo>
                      <a:cubicBezTo>
                        <a:pt x="396" y="864"/>
                        <a:pt x="435" y="903"/>
                        <a:pt x="435" y="953"/>
                      </a:cubicBezTo>
                      <a:cubicBezTo>
                        <a:pt x="435" y="1003"/>
                        <a:pt x="396" y="1042"/>
                        <a:pt x="346" y="1042"/>
                      </a:cubicBezTo>
                      <a:close/>
                      <a:moveTo>
                        <a:pt x="377" y="661"/>
                      </a:moveTo>
                      <a:lnTo>
                        <a:pt x="480" y="459"/>
                      </a:lnTo>
                      <a:lnTo>
                        <a:pt x="582" y="661"/>
                      </a:lnTo>
                      <a:lnTo>
                        <a:pt x="377" y="661"/>
                      </a:lnTo>
                      <a:close/>
                      <a:moveTo>
                        <a:pt x="550" y="791"/>
                      </a:moveTo>
                      <a:lnTo>
                        <a:pt x="655" y="746"/>
                      </a:lnTo>
                      <a:lnTo>
                        <a:pt x="760" y="791"/>
                      </a:lnTo>
                      <a:lnTo>
                        <a:pt x="760" y="940"/>
                      </a:lnTo>
                      <a:lnTo>
                        <a:pt x="655" y="985"/>
                      </a:lnTo>
                      <a:lnTo>
                        <a:pt x="550" y="940"/>
                      </a:lnTo>
                      <a:lnTo>
                        <a:pt x="550" y="791"/>
                      </a:lnTo>
                      <a:close/>
                      <a:moveTo>
                        <a:pt x="689" y="1265"/>
                      </a:moveTo>
                      <a:cubicBezTo>
                        <a:pt x="640" y="1265"/>
                        <a:pt x="600" y="1226"/>
                        <a:pt x="600" y="1176"/>
                      </a:cubicBezTo>
                      <a:cubicBezTo>
                        <a:pt x="600" y="1129"/>
                        <a:pt x="640" y="1087"/>
                        <a:pt x="689" y="1087"/>
                      </a:cubicBezTo>
                      <a:cubicBezTo>
                        <a:pt x="739" y="1087"/>
                        <a:pt x="778" y="1126"/>
                        <a:pt x="778" y="1176"/>
                      </a:cubicBezTo>
                      <a:cubicBezTo>
                        <a:pt x="776" y="1226"/>
                        <a:pt x="736" y="1265"/>
                        <a:pt x="689" y="1265"/>
                      </a:cubicBezTo>
                      <a:close/>
                      <a:moveTo>
                        <a:pt x="757" y="558"/>
                      </a:moveTo>
                      <a:cubicBezTo>
                        <a:pt x="757" y="496"/>
                        <a:pt x="807" y="446"/>
                        <a:pt x="870" y="446"/>
                      </a:cubicBezTo>
                      <a:cubicBezTo>
                        <a:pt x="933" y="446"/>
                        <a:pt x="983" y="496"/>
                        <a:pt x="983" y="558"/>
                      </a:cubicBezTo>
                      <a:cubicBezTo>
                        <a:pt x="983" y="621"/>
                        <a:pt x="933" y="671"/>
                        <a:pt x="870" y="671"/>
                      </a:cubicBezTo>
                      <a:cubicBezTo>
                        <a:pt x="807" y="671"/>
                        <a:pt x="757" y="621"/>
                        <a:pt x="757" y="558"/>
                      </a:cubicBezTo>
                      <a:close/>
                      <a:moveTo>
                        <a:pt x="917" y="1003"/>
                      </a:moveTo>
                      <a:lnTo>
                        <a:pt x="1007" y="825"/>
                      </a:lnTo>
                      <a:lnTo>
                        <a:pt x="1096" y="1003"/>
                      </a:lnTo>
                      <a:lnTo>
                        <a:pt x="917" y="1003"/>
                      </a:lnTo>
                      <a:close/>
                      <a:moveTo>
                        <a:pt x="1269" y="220"/>
                      </a:moveTo>
                      <a:cubicBezTo>
                        <a:pt x="1245" y="254"/>
                        <a:pt x="1030" y="315"/>
                        <a:pt x="660" y="315"/>
                      </a:cubicBezTo>
                      <a:cubicBezTo>
                        <a:pt x="291" y="315"/>
                        <a:pt x="76" y="254"/>
                        <a:pt x="52" y="220"/>
                      </a:cubicBezTo>
                      <a:lnTo>
                        <a:pt x="52" y="220"/>
                      </a:lnTo>
                      <a:cubicBezTo>
                        <a:pt x="73" y="186"/>
                        <a:pt x="288" y="126"/>
                        <a:pt x="660" y="126"/>
                      </a:cubicBezTo>
                      <a:cubicBezTo>
                        <a:pt x="1033" y="123"/>
                        <a:pt x="1248" y="184"/>
                        <a:pt x="1269" y="22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D6E1F74F-2D00-4A22-9BB0-DB53B064F385}"/>
                  </a:ext>
                </a:extLst>
              </p:cNvPr>
              <p:cNvSpPr/>
              <p:nvPr/>
            </p:nvSpPr>
            <p:spPr>
              <a:xfrm>
                <a:off x="9019344" y="2083777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Object Storage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5D5F0584-ACAB-4F59-84BA-6687A007594D}"/>
                </a:ext>
              </a:extLst>
            </p:cNvPr>
            <p:cNvGrpSpPr/>
            <p:nvPr/>
          </p:nvGrpSpPr>
          <p:grpSpPr>
            <a:xfrm>
              <a:off x="6431081" y="1597002"/>
              <a:ext cx="1215471" cy="1215471"/>
              <a:chOff x="343358" y="1039735"/>
              <a:chExt cx="1215471" cy="1215471"/>
            </a:xfrm>
          </p:grpSpPr>
          <p:pic>
            <p:nvPicPr>
              <p:cNvPr id="48" name="Graphic 77">
                <a:extLst>
                  <a:ext uri="{FF2B5EF4-FFF2-40B4-BE49-F238E27FC236}">
                    <a16:creationId xmlns:a16="http://schemas.microsoft.com/office/drawing/2014/main" id="{7F856663-DD43-40BB-BEC8-788C21B12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43358" y="1039735"/>
                <a:ext cx="1215471" cy="1215471"/>
              </a:xfrm>
              <a:prstGeom prst="rect">
                <a:avLst/>
              </a:prstGeom>
            </p:spPr>
          </p:pic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920BC6D-891A-4D5F-B7D0-F9F595364B72}"/>
                  </a:ext>
                </a:extLst>
              </p:cNvPr>
              <p:cNvSpPr/>
              <p:nvPr/>
            </p:nvSpPr>
            <p:spPr>
              <a:xfrm>
                <a:off x="550998" y="1992672"/>
                <a:ext cx="805942" cy="1929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00" b="1" dirty="0">
                    <a:solidFill>
                      <a:srgbClr val="FF0000"/>
                    </a:solidFill>
                    <a:latin typeface="Arial" charset="0"/>
                    <a:ea typeface="Arial" charset="0"/>
                    <a:cs typeface="Arial" charset="0"/>
                  </a:rPr>
                  <a:t>Notifications</a:t>
                </a:r>
              </a:p>
            </p:txBody>
          </p:sp>
        </p:grpSp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9B010BEF-83EF-42F8-B76C-29EBE488E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1114" y="3891623"/>
              <a:ext cx="805943" cy="805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908827C-1495-46B7-A52D-D72A2C49B655}"/>
                </a:ext>
              </a:extLst>
            </p:cNvPr>
            <p:cNvSpPr/>
            <p:nvPr/>
          </p:nvSpPr>
          <p:spPr>
            <a:xfrm>
              <a:off x="2629780" y="2188253"/>
              <a:ext cx="611946" cy="82913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/>
                <a:t>API Gateway</a:t>
              </a:r>
              <a:endParaRPr lang="en-NL" sz="600" dirty="0"/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20B82E15-8151-4595-A7F4-9F3A6FADA9AC}"/>
                </a:ext>
              </a:extLst>
            </p:cNvPr>
            <p:cNvSpPr/>
            <p:nvPr/>
          </p:nvSpPr>
          <p:spPr>
            <a:xfrm>
              <a:off x="8079865" y="896401"/>
              <a:ext cx="940785" cy="466294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NoSQL</a:t>
              </a:r>
              <a:r>
                <a:rPr lang="nl-NL" sz="600" dirty="0"/>
                <a:t> Database</a:t>
              </a:r>
              <a:endParaRPr lang="en-NL" sz="600" dirty="0"/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3BC0D0D9-26C3-4D28-BDBE-74D01E8B5CA7}"/>
                </a:ext>
              </a:extLst>
            </p:cNvPr>
            <p:cNvSpPr/>
            <p:nvPr/>
          </p:nvSpPr>
          <p:spPr>
            <a:xfrm>
              <a:off x="3616654" y="2663666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BDC0E360-64D2-4998-BC22-84AB1D3EB38C}"/>
                </a:ext>
              </a:extLst>
            </p:cNvPr>
            <p:cNvSpPr/>
            <p:nvPr/>
          </p:nvSpPr>
          <p:spPr>
            <a:xfrm>
              <a:off x="6575354" y="1106037"/>
              <a:ext cx="794260" cy="338555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600" dirty="0" err="1"/>
                <a:t>Function</a:t>
              </a:r>
              <a:endParaRPr lang="en-NL" sz="600" dirty="0"/>
            </a:p>
          </p:txBody>
        </p:sp>
        <p:cxnSp>
          <p:nvCxnSpPr>
            <p:cNvPr id="58" name="Connector: Elbow 57">
              <a:extLst>
                <a:ext uri="{FF2B5EF4-FFF2-40B4-BE49-F238E27FC236}">
                  <a16:creationId xmlns:a16="http://schemas.microsoft.com/office/drawing/2014/main" id="{5CCAD383-A918-43E7-9D1D-B002B382A499}"/>
                </a:ext>
              </a:extLst>
            </p:cNvPr>
            <p:cNvCxnSpPr>
              <a:cxnSpLocks/>
            </p:cNvCxnSpPr>
            <p:nvPr/>
          </p:nvCxnSpPr>
          <p:spPr>
            <a:xfrm>
              <a:off x="3254964" y="2823238"/>
              <a:ext cx="378866" cy="2234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4" name="Straight Arrow Connector 3083">
              <a:extLst>
                <a:ext uri="{FF2B5EF4-FFF2-40B4-BE49-F238E27FC236}">
                  <a16:creationId xmlns:a16="http://schemas.microsoft.com/office/drawing/2014/main" id="{352FDB90-A639-40DE-91A6-B0D9B7F28821}"/>
                </a:ext>
              </a:extLst>
            </p:cNvPr>
            <p:cNvCxnSpPr>
              <a:cxnSpLocks/>
            </p:cNvCxnSpPr>
            <p:nvPr/>
          </p:nvCxnSpPr>
          <p:spPr>
            <a:xfrm>
              <a:off x="4242821" y="1349452"/>
              <a:ext cx="1062830" cy="551237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85" name="Lightning Bolt 3084">
              <a:extLst>
                <a:ext uri="{FF2B5EF4-FFF2-40B4-BE49-F238E27FC236}">
                  <a16:creationId xmlns:a16="http://schemas.microsoft.com/office/drawing/2014/main" id="{58BB27D1-E749-448D-88F1-855503890672}"/>
                </a:ext>
              </a:extLst>
            </p:cNvPr>
            <p:cNvSpPr/>
            <p:nvPr/>
          </p:nvSpPr>
          <p:spPr>
            <a:xfrm>
              <a:off x="4587760" y="1427572"/>
              <a:ext cx="236399" cy="34220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3092" name="Connector: Elbow 3091">
              <a:extLst>
                <a:ext uri="{FF2B5EF4-FFF2-40B4-BE49-F238E27FC236}">
                  <a16:creationId xmlns:a16="http://schemas.microsoft.com/office/drawing/2014/main" id="{854CC827-4CC4-4D9C-A914-CDB895947DC5}"/>
                </a:ext>
              </a:extLst>
            </p:cNvPr>
            <p:cNvCxnSpPr>
              <a:cxnSpLocks/>
              <a:stCxn id="56" idx="3"/>
            </p:cNvCxnSpPr>
            <p:nvPr/>
          </p:nvCxnSpPr>
          <p:spPr>
            <a:xfrm flipV="1">
              <a:off x="7369614" y="1081272"/>
              <a:ext cx="632521" cy="1940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6" name="Connector: Elbow 3095">
              <a:extLst>
                <a:ext uri="{FF2B5EF4-FFF2-40B4-BE49-F238E27FC236}">
                  <a16:creationId xmlns:a16="http://schemas.microsoft.com/office/drawing/2014/main" id="{1C23A041-8256-4701-8D30-1A5E9AD13F15}"/>
                </a:ext>
              </a:extLst>
            </p:cNvPr>
            <p:cNvCxnSpPr>
              <a:cxnSpLocks/>
              <a:stCxn id="55" idx="0"/>
            </p:cNvCxnSpPr>
            <p:nvPr/>
          </p:nvCxnSpPr>
          <p:spPr>
            <a:xfrm rot="5400000" flipH="1" flipV="1">
              <a:off x="3499718" y="2092606"/>
              <a:ext cx="1085126" cy="56995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5ABFAC8-0D77-49ED-B1A8-0C07F8790F8A}"/>
                </a:ext>
              </a:extLst>
            </p:cNvPr>
            <p:cNvSpPr/>
            <p:nvPr/>
          </p:nvSpPr>
          <p:spPr>
            <a:xfrm>
              <a:off x="6779275" y="2412970"/>
              <a:ext cx="86414" cy="900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85" name="Connector: Elbow 84">
              <a:extLst>
                <a:ext uri="{FF2B5EF4-FFF2-40B4-BE49-F238E27FC236}">
                  <a16:creationId xmlns:a16="http://schemas.microsoft.com/office/drawing/2014/main" id="{7BA97935-7275-460D-8A7D-F85B44BD41C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626377" y="2801122"/>
              <a:ext cx="687906" cy="239347"/>
            </a:xfrm>
            <a:prstGeom prst="bentConnector3">
              <a:avLst>
                <a:gd name="adj1" fmla="val 50000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FFFFFC7-A5CD-4B7D-8EEB-8A43ADC77125}"/>
                </a:ext>
              </a:extLst>
            </p:cNvPr>
            <p:cNvSpPr/>
            <p:nvPr/>
          </p:nvSpPr>
          <p:spPr>
            <a:xfrm>
              <a:off x="4209170" y="1191244"/>
              <a:ext cx="2337423" cy="108373"/>
            </a:xfrm>
            <a:custGeom>
              <a:avLst/>
              <a:gdLst>
                <a:gd name="connsiteX0" fmla="*/ 2337423 w 2337423"/>
                <a:gd name="connsiteY0" fmla="*/ 0 h 108373"/>
                <a:gd name="connsiteX1" fmla="*/ 623 w 2337423"/>
                <a:gd name="connsiteY1" fmla="*/ 60960 h 108373"/>
                <a:gd name="connsiteX2" fmla="*/ 2154543 w 2337423"/>
                <a:gd name="connsiteY2" fmla="*/ 108373 h 108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7423" h="108373">
                  <a:moveTo>
                    <a:pt x="2337423" y="0"/>
                  </a:moveTo>
                  <a:lnTo>
                    <a:pt x="623" y="60960"/>
                  </a:lnTo>
                  <a:cubicBezTo>
                    <a:pt x="-29857" y="79022"/>
                    <a:pt x="1062343" y="93697"/>
                    <a:pt x="2154543" y="108373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cxnSp>
          <p:nvCxnSpPr>
            <p:cNvPr id="98" name="Connector: Elbow 97">
              <a:extLst>
                <a:ext uri="{FF2B5EF4-FFF2-40B4-BE49-F238E27FC236}">
                  <a16:creationId xmlns:a16="http://schemas.microsoft.com/office/drawing/2014/main" id="{228DB5F4-BDD6-4C26-B560-172D28B55772}"/>
                </a:ext>
              </a:extLst>
            </p:cNvPr>
            <p:cNvCxnSpPr>
              <a:cxnSpLocks/>
            </p:cNvCxnSpPr>
            <p:nvPr/>
          </p:nvCxnSpPr>
          <p:spPr>
            <a:xfrm>
              <a:off x="5897120" y="1953431"/>
              <a:ext cx="831879" cy="411130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D97B3186-8A53-4C28-914D-51BF6147DA24}"/>
                </a:ext>
              </a:extLst>
            </p:cNvPr>
            <p:cNvCxnSpPr>
              <a:cxnSpLocks/>
              <a:endCxn id="56" idx="2"/>
            </p:cNvCxnSpPr>
            <p:nvPr/>
          </p:nvCxnSpPr>
          <p:spPr>
            <a:xfrm flipH="1" flipV="1">
              <a:off x="6972484" y="1444592"/>
              <a:ext cx="6367" cy="716270"/>
            </a:xfrm>
            <a:prstGeom prst="straightConnector1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ctor: Elbow 122">
              <a:extLst>
                <a:ext uri="{FF2B5EF4-FFF2-40B4-BE49-F238E27FC236}">
                  <a16:creationId xmlns:a16="http://schemas.microsoft.com/office/drawing/2014/main" id="{D3350471-EAA9-48FD-A0C5-A4D360B94F8B}"/>
                </a:ext>
              </a:extLst>
            </p:cNvPr>
            <p:cNvCxnSpPr/>
            <p:nvPr/>
          </p:nvCxnSpPr>
          <p:spPr>
            <a:xfrm>
              <a:off x="7379007" y="1406368"/>
              <a:ext cx="603110" cy="455513"/>
            </a:xfrm>
            <a:prstGeom prst="bentConnector3">
              <a:avLst/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5F95D83-AB00-41A4-94B1-737665C61325}"/>
                </a:ext>
              </a:extLst>
            </p:cNvPr>
            <p:cNvSpPr/>
            <p:nvPr/>
          </p:nvSpPr>
          <p:spPr>
            <a:xfrm rot="19744707">
              <a:off x="2289303" y="3253644"/>
              <a:ext cx="1622055" cy="543334"/>
            </a:xfrm>
            <a:custGeom>
              <a:avLst/>
              <a:gdLst>
                <a:gd name="connsiteX0" fmla="*/ 2404769 w 2404769"/>
                <a:gd name="connsiteY0" fmla="*/ 0 h 543334"/>
                <a:gd name="connsiteX1" fmla="*/ 236 w 2404769"/>
                <a:gd name="connsiteY1" fmla="*/ 541867 h 543334"/>
                <a:gd name="connsiteX2" fmla="*/ 2289622 w 2404769"/>
                <a:gd name="connsiteY2" fmla="*/ 128694 h 543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04769" h="543334">
                  <a:moveTo>
                    <a:pt x="2404769" y="0"/>
                  </a:moveTo>
                  <a:lnTo>
                    <a:pt x="236" y="541867"/>
                  </a:lnTo>
                  <a:cubicBezTo>
                    <a:pt x="-18955" y="563316"/>
                    <a:pt x="1135333" y="346005"/>
                    <a:pt x="2289622" y="128694"/>
                  </a:cubicBezTo>
                </a:path>
              </a:pathLst>
            </a:custGeom>
            <a:noFill/>
            <a:ln>
              <a:solidFill>
                <a:schemeClr val="tx1">
                  <a:lumMod val="75000"/>
                  <a:lumOff val="25000"/>
                </a:schemeClr>
              </a:solidFill>
              <a:prstDash val="sysDash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NL" sz="900"/>
            </a:p>
          </p:txBody>
        </p:sp>
        <p:pic>
          <p:nvPicPr>
            <p:cNvPr id="146" name="Picture 2">
              <a:extLst>
                <a:ext uri="{FF2B5EF4-FFF2-40B4-BE49-F238E27FC236}">
                  <a16:creationId xmlns:a16="http://schemas.microsoft.com/office/drawing/2014/main" id="{0EE086CD-A084-4CE6-B6E3-2ADCBF310E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7240" y="942302"/>
              <a:ext cx="203240" cy="203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7" name="Picture 2">
              <a:extLst>
                <a:ext uri="{FF2B5EF4-FFF2-40B4-BE49-F238E27FC236}">
                  <a16:creationId xmlns:a16="http://schemas.microsoft.com/office/drawing/2014/main" id="{34114161-BDD5-4000-AF8F-B85AC6219C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4014" y="1661357"/>
              <a:ext cx="270053" cy="2700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1" name="Connector: Elbow 130">
              <a:extLst>
                <a:ext uri="{FF2B5EF4-FFF2-40B4-BE49-F238E27FC236}">
                  <a16:creationId xmlns:a16="http://schemas.microsoft.com/office/drawing/2014/main" id="{E60A9C88-3966-4AC5-A55C-1C37619250F9}"/>
                </a:ext>
              </a:extLst>
            </p:cNvPr>
            <p:cNvCxnSpPr>
              <a:cxnSpLocks/>
              <a:endCxn id="52" idx="1"/>
            </p:cNvCxnSpPr>
            <p:nvPr/>
          </p:nvCxnSpPr>
          <p:spPr>
            <a:xfrm flipV="1">
              <a:off x="1355466" y="2602820"/>
              <a:ext cx="1274314" cy="631494"/>
            </a:xfrm>
            <a:prstGeom prst="bentConnector3">
              <a:avLst>
                <a:gd name="adj1" fmla="val 20831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Arrow: Right 131">
              <a:extLst>
                <a:ext uri="{FF2B5EF4-FFF2-40B4-BE49-F238E27FC236}">
                  <a16:creationId xmlns:a16="http://schemas.microsoft.com/office/drawing/2014/main" id="{D3E9449F-B8C1-475E-9FAD-5CE374F1B1EC}"/>
                </a:ext>
              </a:extLst>
            </p:cNvPr>
            <p:cNvSpPr/>
            <p:nvPr/>
          </p:nvSpPr>
          <p:spPr>
            <a:xfrm>
              <a:off x="2179905" y="2774579"/>
              <a:ext cx="518027" cy="22017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pic>
          <p:nvPicPr>
            <p:cNvPr id="4" name="Graphic 3" descr="Alarm clock">
              <a:extLst>
                <a:ext uri="{FF2B5EF4-FFF2-40B4-BE49-F238E27FC236}">
                  <a16:creationId xmlns:a16="http://schemas.microsoft.com/office/drawing/2014/main" id="{DD1B1CA1-BA24-4E0F-A7F9-290A8A09B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9817" y="3208682"/>
              <a:ext cx="422382" cy="422382"/>
            </a:xfrm>
            <a:prstGeom prst="rect">
              <a:avLst/>
            </a:prstGeom>
          </p:spPr>
        </p:pic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989B71CC-92F0-4E99-9D3E-0D93E4FBF400}"/>
                </a:ext>
              </a:extLst>
            </p:cNvPr>
            <p:cNvGrpSpPr/>
            <p:nvPr/>
          </p:nvGrpSpPr>
          <p:grpSpPr>
            <a:xfrm>
              <a:off x="7701963" y="3663950"/>
              <a:ext cx="912051" cy="600376"/>
              <a:chOff x="3406274" y="1436411"/>
              <a:chExt cx="903246" cy="800502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1E398EFD-3905-4277-88B2-DBB72A60FD7A}"/>
                  </a:ext>
                </a:extLst>
              </p:cNvPr>
              <p:cNvGrpSpPr/>
              <p:nvPr/>
            </p:nvGrpSpPr>
            <p:grpSpPr>
              <a:xfrm>
                <a:off x="3577606" y="1436411"/>
                <a:ext cx="636309" cy="556528"/>
                <a:chOff x="8104793" y="2882206"/>
                <a:chExt cx="636309" cy="556528"/>
              </a:xfrm>
            </p:grpSpPr>
            <p:sp>
              <p:nvSpPr>
                <p:cNvPr id="71" name="Rectangle 70">
                  <a:extLst>
                    <a:ext uri="{FF2B5EF4-FFF2-40B4-BE49-F238E27FC236}">
                      <a16:creationId xmlns:a16="http://schemas.microsoft.com/office/drawing/2014/main" id="{166682D0-42F7-4F2A-AB17-177420A5B705}"/>
                    </a:ext>
                  </a:extLst>
                </p:cNvPr>
                <p:cNvSpPr/>
                <p:nvPr/>
              </p:nvSpPr>
              <p:spPr>
                <a:xfrm>
                  <a:off x="8104793" y="2882206"/>
                  <a:ext cx="636309" cy="556528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685800">
                    <a:lnSpc>
                      <a:spcPct val="90000"/>
                    </a:lnSpc>
                    <a:buClrTx/>
                    <a:defRPr/>
                  </a:pPr>
                  <a:endParaRPr lang="en-US" sz="900">
                    <a:solidFill>
                      <a:srgbClr val="FFFFFF"/>
                    </a:solidFill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5A59D2EB-DBEB-4176-B3E4-338B8544D418}"/>
                    </a:ext>
                  </a:extLst>
                </p:cNvPr>
                <p:cNvGrpSpPr/>
                <p:nvPr/>
              </p:nvGrpSpPr>
              <p:grpSpPr>
                <a:xfrm>
                  <a:off x="8175066" y="2957849"/>
                  <a:ext cx="482852" cy="405439"/>
                  <a:chOff x="9158800" y="1859595"/>
                  <a:chExt cx="584200" cy="490538"/>
                </a:xfrm>
              </p:grpSpPr>
              <p:sp>
                <p:nvSpPr>
                  <p:cNvPr id="74" name="Freeform 37">
                    <a:extLst>
                      <a:ext uri="{FF2B5EF4-FFF2-40B4-BE49-F238E27FC236}">
                        <a16:creationId xmlns:a16="http://schemas.microsoft.com/office/drawing/2014/main" id="{08CF29F2-01B9-4FA9-A72E-B3E396BFED9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235000" y="1859595"/>
                    <a:ext cx="508000" cy="406400"/>
                  </a:xfrm>
                  <a:custGeom>
                    <a:avLst/>
                    <a:gdLst>
                      <a:gd name="T0" fmla="*/ 1410 w 1411"/>
                      <a:gd name="T1" fmla="*/ 1128 h 1129"/>
                      <a:gd name="T2" fmla="*/ 1303 w 1411"/>
                      <a:gd name="T3" fmla="*/ 1128 h 1129"/>
                      <a:gd name="T4" fmla="*/ 1303 w 1411"/>
                      <a:gd name="T5" fmla="*/ 1115 h 1129"/>
                      <a:gd name="T6" fmla="*/ 1303 w 1411"/>
                      <a:gd name="T7" fmla="*/ 375 h 1129"/>
                      <a:gd name="T8" fmla="*/ 1169 w 1411"/>
                      <a:gd name="T9" fmla="*/ 244 h 1129"/>
                      <a:gd name="T10" fmla="*/ 440 w 1411"/>
                      <a:gd name="T11" fmla="*/ 244 h 1129"/>
                      <a:gd name="T12" fmla="*/ 420 w 1411"/>
                      <a:gd name="T13" fmla="*/ 231 h 1129"/>
                      <a:gd name="T14" fmla="*/ 362 w 1411"/>
                      <a:gd name="T15" fmla="*/ 126 h 1129"/>
                      <a:gd name="T16" fmla="*/ 346 w 1411"/>
                      <a:gd name="T17" fmla="*/ 118 h 1129"/>
                      <a:gd name="T18" fmla="*/ 13 w 1411"/>
                      <a:gd name="T19" fmla="*/ 118 h 1129"/>
                      <a:gd name="T20" fmla="*/ 0 w 1411"/>
                      <a:gd name="T21" fmla="*/ 118 h 1129"/>
                      <a:gd name="T22" fmla="*/ 0 w 1411"/>
                      <a:gd name="T23" fmla="*/ 0 h 1129"/>
                      <a:gd name="T24" fmla="*/ 11 w 1411"/>
                      <a:gd name="T25" fmla="*/ 0 h 1129"/>
                      <a:gd name="T26" fmla="*/ 451 w 1411"/>
                      <a:gd name="T27" fmla="*/ 0 h 1129"/>
                      <a:gd name="T28" fmla="*/ 467 w 1411"/>
                      <a:gd name="T29" fmla="*/ 11 h 1129"/>
                      <a:gd name="T30" fmla="*/ 524 w 1411"/>
                      <a:gd name="T31" fmla="*/ 116 h 1129"/>
                      <a:gd name="T32" fmla="*/ 543 w 1411"/>
                      <a:gd name="T33" fmla="*/ 126 h 1129"/>
                      <a:gd name="T34" fmla="*/ 1272 w 1411"/>
                      <a:gd name="T35" fmla="*/ 126 h 1129"/>
                      <a:gd name="T36" fmla="*/ 1403 w 1411"/>
                      <a:gd name="T37" fmla="*/ 236 h 1129"/>
                      <a:gd name="T38" fmla="*/ 1403 w 1411"/>
                      <a:gd name="T39" fmla="*/ 255 h 1129"/>
                      <a:gd name="T40" fmla="*/ 1403 w 1411"/>
                      <a:gd name="T41" fmla="*/ 1117 h 1129"/>
                      <a:gd name="T42" fmla="*/ 1410 w 1411"/>
                      <a:gd name="T43" fmla="*/ 1128 h 112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</a:cxnLst>
                    <a:rect l="0" t="0" r="r" b="b"/>
                    <a:pathLst>
                      <a:path w="1411" h="1129">
                        <a:moveTo>
                          <a:pt x="1410" y="1128"/>
                        </a:moveTo>
                        <a:cubicBezTo>
                          <a:pt x="1374" y="1128"/>
                          <a:pt x="1340" y="1128"/>
                          <a:pt x="1303" y="1128"/>
                        </a:cubicBezTo>
                        <a:cubicBezTo>
                          <a:pt x="1303" y="1122"/>
                          <a:pt x="1303" y="1120"/>
                          <a:pt x="1303" y="1115"/>
                        </a:cubicBezTo>
                        <a:cubicBezTo>
                          <a:pt x="1303" y="868"/>
                          <a:pt x="1303" y="622"/>
                          <a:pt x="1303" y="375"/>
                        </a:cubicBezTo>
                        <a:cubicBezTo>
                          <a:pt x="1303" y="310"/>
                          <a:pt x="1253" y="244"/>
                          <a:pt x="1169" y="244"/>
                        </a:cubicBezTo>
                        <a:cubicBezTo>
                          <a:pt x="925" y="244"/>
                          <a:pt x="684" y="244"/>
                          <a:pt x="440" y="244"/>
                        </a:cubicBezTo>
                        <a:cubicBezTo>
                          <a:pt x="430" y="244"/>
                          <a:pt x="425" y="242"/>
                          <a:pt x="420" y="231"/>
                        </a:cubicBezTo>
                        <a:cubicBezTo>
                          <a:pt x="401" y="197"/>
                          <a:pt x="380" y="160"/>
                          <a:pt x="362" y="126"/>
                        </a:cubicBezTo>
                        <a:cubicBezTo>
                          <a:pt x="359" y="118"/>
                          <a:pt x="354" y="118"/>
                          <a:pt x="346" y="118"/>
                        </a:cubicBezTo>
                        <a:cubicBezTo>
                          <a:pt x="236" y="118"/>
                          <a:pt x="126" y="118"/>
                          <a:pt x="13" y="118"/>
                        </a:cubicBezTo>
                        <a:cubicBezTo>
                          <a:pt x="8" y="118"/>
                          <a:pt x="5" y="118"/>
                          <a:pt x="0" y="118"/>
                        </a:cubicBezTo>
                        <a:cubicBezTo>
                          <a:pt x="0" y="79"/>
                          <a:pt x="0" y="40"/>
                          <a:pt x="0" y="0"/>
                        </a:cubicBezTo>
                        <a:cubicBezTo>
                          <a:pt x="3" y="0"/>
                          <a:pt x="8" y="0"/>
                          <a:pt x="11" y="0"/>
                        </a:cubicBezTo>
                        <a:cubicBezTo>
                          <a:pt x="157" y="0"/>
                          <a:pt x="304" y="0"/>
                          <a:pt x="451" y="0"/>
                        </a:cubicBezTo>
                        <a:cubicBezTo>
                          <a:pt x="459" y="0"/>
                          <a:pt x="464" y="3"/>
                          <a:pt x="467" y="11"/>
                        </a:cubicBezTo>
                        <a:cubicBezTo>
                          <a:pt x="485" y="45"/>
                          <a:pt x="506" y="82"/>
                          <a:pt x="524" y="116"/>
                        </a:cubicBezTo>
                        <a:cubicBezTo>
                          <a:pt x="530" y="124"/>
                          <a:pt x="532" y="126"/>
                          <a:pt x="543" y="126"/>
                        </a:cubicBezTo>
                        <a:cubicBezTo>
                          <a:pt x="787" y="126"/>
                          <a:pt x="1030" y="126"/>
                          <a:pt x="1272" y="126"/>
                        </a:cubicBezTo>
                        <a:cubicBezTo>
                          <a:pt x="1340" y="126"/>
                          <a:pt x="1392" y="171"/>
                          <a:pt x="1403" y="236"/>
                        </a:cubicBezTo>
                        <a:cubicBezTo>
                          <a:pt x="1403" y="242"/>
                          <a:pt x="1403" y="250"/>
                          <a:pt x="1403" y="255"/>
                        </a:cubicBezTo>
                        <a:cubicBezTo>
                          <a:pt x="1403" y="543"/>
                          <a:pt x="1403" y="829"/>
                          <a:pt x="1403" y="1117"/>
                        </a:cubicBezTo>
                        <a:cubicBezTo>
                          <a:pt x="1410" y="1120"/>
                          <a:pt x="1410" y="1122"/>
                          <a:pt x="1410" y="1128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  <p:sp>
                <p:nvSpPr>
                  <p:cNvPr id="76" name="Freeform 38">
                    <a:extLst>
                      <a:ext uri="{FF2B5EF4-FFF2-40B4-BE49-F238E27FC236}">
                        <a16:creationId xmlns:a16="http://schemas.microsoft.com/office/drawing/2014/main" id="{FA1042F4-19DA-473A-A673-2B450A692F45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9158800" y="1943733"/>
                    <a:ext cx="506412" cy="406400"/>
                  </a:xfrm>
                  <a:custGeom>
                    <a:avLst/>
                    <a:gdLst>
                      <a:gd name="T0" fmla="*/ 1274 w 1408"/>
                      <a:gd name="T1" fmla="*/ 128 h 1128"/>
                      <a:gd name="T2" fmla="*/ 545 w 1408"/>
                      <a:gd name="T3" fmla="*/ 128 h 1128"/>
                      <a:gd name="T4" fmla="*/ 527 w 1408"/>
                      <a:gd name="T5" fmla="*/ 118 h 1128"/>
                      <a:gd name="T6" fmla="*/ 466 w 1408"/>
                      <a:gd name="T7" fmla="*/ 10 h 1128"/>
                      <a:gd name="T8" fmla="*/ 451 w 1408"/>
                      <a:gd name="T9" fmla="*/ 0 h 1128"/>
                      <a:gd name="T10" fmla="*/ 10 w 1408"/>
                      <a:gd name="T11" fmla="*/ 0 h 1128"/>
                      <a:gd name="T12" fmla="*/ 0 w 1408"/>
                      <a:gd name="T13" fmla="*/ 0 h 1128"/>
                      <a:gd name="T14" fmla="*/ 0 w 1408"/>
                      <a:gd name="T15" fmla="*/ 1127 h 1128"/>
                      <a:gd name="T16" fmla="*/ 1405 w 1408"/>
                      <a:gd name="T17" fmla="*/ 1127 h 1128"/>
                      <a:gd name="T18" fmla="*/ 1405 w 1408"/>
                      <a:gd name="T19" fmla="*/ 1117 h 1128"/>
                      <a:gd name="T20" fmla="*/ 1405 w 1408"/>
                      <a:gd name="T21" fmla="*/ 259 h 1128"/>
                      <a:gd name="T22" fmla="*/ 1274 w 1408"/>
                      <a:gd name="T23" fmla="*/ 128 h 1128"/>
                      <a:gd name="T24" fmla="*/ 317 w 1408"/>
                      <a:gd name="T25" fmla="*/ 246 h 1128"/>
                      <a:gd name="T26" fmla="*/ 244 w 1408"/>
                      <a:gd name="T27" fmla="*/ 246 h 1128"/>
                      <a:gd name="T28" fmla="*/ 244 w 1408"/>
                      <a:gd name="T29" fmla="*/ 320 h 1128"/>
                      <a:gd name="T30" fmla="*/ 188 w 1408"/>
                      <a:gd name="T31" fmla="*/ 320 h 1128"/>
                      <a:gd name="T32" fmla="*/ 188 w 1408"/>
                      <a:gd name="T33" fmla="*/ 246 h 1128"/>
                      <a:gd name="T34" fmla="*/ 115 w 1408"/>
                      <a:gd name="T35" fmla="*/ 246 h 1128"/>
                      <a:gd name="T36" fmla="*/ 115 w 1408"/>
                      <a:gd name="T37" fmla="*/ 191 h 1128"/>
                      <a:gd name="T38" fmla="*/ 188 w 1408"/>
                      <a:gd name="T39" fmla="*/ 191 h 1128"/>
                      <a:gd name="T40" fmla="*/ 188 w 1408"/>
                      <a:gd name="T41" fmla="*/ 118 h 1128"/>
                      <a:gd name="T42" fmla="*/ 244 w 1408"/>
                      <a:gd name="T43" fmla="*/ 118 h 1128"/>
                      <a:gd name="T44" fmla="*/ 244 w 1408"/>
                      <a:gd name="T45" fmla="*/ 191 h 1128"/>
                      <a:gd name="T46" fmla="*/ 317 w 1408"/>
                      <a:gd name="T47" fmla="*/ 191 h 1128"/>
                      <a:gd name="T48" fmla="*/ 317 w 1408"/>
                      <a:gd name="T49" fmla="*/ 246 h 1128"/>
                      <a:gd name="T50" fmla="*/ 765 w 1408"/>
                      <a:gd name="T51" fmla="*/ 314 h 1128"/>
                      <a:gd name="T52" fmla="*/ 852 w 1408"/>
                      <a:gd name="T53" fmla="*/ 485 h 1128"/>
                      <a:gd name="T54" fmla="*/ 681 w 1408"/>
                      <a:gd name="T55" fmla="*/ 485 h 1128"/>
                      <a:gd name="T56" fmla="*/ 765 w 1408"/>
                      <a:gd name="T57" fmla="*/ 314 h 1128"/>
                      <a:gd name="T58" fmla="*/ 652 w 1408"/>
                      <a:gd name="T59" fmla="*/ 810 h 1128"/>
                      <a:gd name="T60" fmla="*/ 576 w 1408"/>
                      <a:gd name="T61" fmla="*/ 734 h 1128"/>
                      <a:gd name="T62" fmla="*/ 652 w 1408"/>
                      <a:gd name="T63" fmla="*/ 660 h 1128"/>
                      <a:gd name="T64" fmla="*/ 726 w 1408"/>
                      <a:gd name="T65" fmla="*/ 734 h 1128"/>
                      <a:gd name="T66" fmla="*/ 652 w 1408"/>
                      <a:gd name="T67" fmla="*/ 810 h 1128"/>
                      <a:gd name="T68" fmla="*/ 826 w 1408"/>
                      <a:gd name="T69" fmla="*/ 598 h 1128"/>
                      <a:gd name="T70" fmla="*/ 915 w 1408"/>
                      <a:gd name="T71" fmla="*/ 561 h 1128"/>
                      <a:gd name="T72" fmla="*/ 1004 w 1408"/>
                      <a:gd name="T73" fmla="*/ 598 h 1128"/>
                      <a:gd name="T74" fmla="*/ 1004 w 1408"/>
                      <a:gd name="T75" fmla="*/ 723 h 1128"/>
                      <a:gd name="T76" fmla="*/ 915 w 1408"/>
                      <a:gd name="T77" fmla="*/ 760 h 1128"/>
                      <a:gd name="T78" fmla="*/ 826 w 1408"/>
                      <a:gd name="T79" fmla="*/ 723 h 1128"/>
                      <a:gd name="T80" fmla="*/ 826 w 1408"/>
                      <a:gd name="T81" fmla="*/ 598 h 1128"/>
                      <a:gd name="T82" fmla="*/ 943 w 1408"/>
                      <a:gd name="T83" fmla="*/ 999 h 1128"/>
                      <a:gd name="T84" fmla="*/ 867 w 1408"/>
                      <a:gd name="T85" fmla="*/ 923 h 1128"/>
                      <a:gd name="T86" fmla="*/ 943 w 1408"/>
                      <a:gd name="T87" fmla="*/ 849 h 1128"/>
                      <a:gd name="T88" fmla="*/ 1017 w 1408"/>
                      <a:gd name="T89" fmla="*/ 923 h 1128"/>
                      <a:gd name="T90" fmla="*/ 943 w 1408"/>
                      <a:gd name="T91" fmla="*/ 999 h 1128"/>
                      <a:gd name="T92" fmla="*/ 1001 w 1408"/>
                      <a:gd name="T93" fmla="*/ 398 h 1128"/>
                      <a:gd name="T94" fmla="*/ 1096 w 1408"/>
                      <a:gd name="T95" fmla="*/ 304 h 1128"/>
                      <a:gd name="T96" fmla="*/ 1190 w 1408"/>
                      <a:gd name="T97" fmla="*/ 398 h 1128"/>
                      <a:gd name="T98" fmla="*/ 1096 w 1408"/>
                      <a:gd name="T99" fmla="*/ 493 h 1128"/>
                      <a:gd name="T100" fmla="*/ 1001 w 1408"/>
                      <a:gd name="T101" fmla="*/ 398 h 1128"/>
                      <a:gd name="T102" fmla="*/ 1135 w 1408"/>
                      <a:gd name="T103" fmla="*/ 776 h 1128"/>
                      <a:gd name="T104" fmla="*/ 1211 w 1408"/>
                      <a:gd name="T105" fmla="*/ 624 h 1128"/>
                      <a:gd name="T106" fmla="*/ 1287 w 1408"/>
                      <a:gd name="T107" fmla="*/ 776 h 1128"/>
                      <a:gd name="T108" fmla="*/ 1135 w 1408"/>
                      <a:gd name="T109" fmla="*/ 776 h 112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</a:cxnLst>
                    <a:rect l="0" t="0" r="r" b="b"/>
                    <a:pathLst>
                      <a:path w="1408" h="1128">
                        <a:moveTo>
                          <a:pt x="1274" y="128"/>
                        </a:moveTo>
                        <a:cubicBezTo>
                          <a:pt x="1030" y="131"/>
                          <a:pt x="786" y="128"/>
                          <a:pt x="545" y="128"/>
                        </a:cubicBezTo>
                        <a:cubicBezTo>
                          <a:pt x="537" y="128"/>
                          <a:pt x="532" y="126"/>
                          <a:pt x="527" y="118"/>
                        </a:cubicBezTo>
                        <a:cubicBezTo>
                          <a:pt x="508" y="81"/>
                          <a:pt x="487" y="47"/>
                          <a:pt x="466" y="10"/>
                        </a:cubicBezTo>
                        <a:cubicBezTo>
                          <a:pt x="464" y="2"/>
                          <a:pt x="458" y="0"/>
                          <a:pt x="451" y="0"/>
                        </a:cubicBezTo>
                        <a:cubicBezTo>
                          <a:pt x="304" y="0"/>
                          <a:pt x="157" y="0"/>
                          <a:pt x="10" y="0"/>
                        </a:cubicBezTo>
                        <a:cubicBezTo>
                          <a:pt x="8" y="0"/>
                          <a:pt x="2" y="0"/>
                          <a:pt x="0" y="0"/>
                        </a:cubicBezTo>
                        <a:cubicBezTo>
                          <a:pt x="0" y="377"/>
                          <a:pt x="0" y="752"/>
                          <a:pt x="0" y="1127"/>
                        </a:cubicBezTo>
                        <a:cubicBezTo>
                          <a:pt x="469" y="1127"/>
                          <a:pt x="936" y="1127"/>
                          <a:pt x="1405" y="1127"/>
                        </a:cubicBezTo>
                        <a:cubicBezTo>
                          <a:pt x="1405" y="1122"/>
                          <a:pt x="1405" y="1119"/>
                          <a:pt x="1405" y="1117"/>
                        </a:cubicBezTo>
                        <a:cubicBezTo>
                          <a:pt x="1405" y="831"/>
                          <a:pt x="1405" y="545"/>
                          <a:pt x="1405" y="259"/>
                        </a:cubicBezTo>
                        <a:cubicBezTo>
                          <a:pt x="1407" y="181"/>
                          <a:pt x="1342" y="128"/>
                          <a:pt x="1274" y="128"/>
                        </a:cubicBezTo>
                        <a:close/>
                        <a:moveTo>
                          <a:pt x="317" y="246"/>
                        </a:moveTo>
                        <a:cubicBezTo>
                          <a:pt x="293" y="246"/>
                          <a:pt x="267" y="246"/>
                          <a:pt x="244" y="246"/>
                        </a:cubicBezTo>
                        <a:cubicBezTo>
                          <a:pt x="244" y="270"/>
                          <a:pt x="244" y="296"/>
                          <a:pt x="244" y="320"/>
                        </a:cubicBezTo>
                        <a:cubicBezTo>
                          <a:pt x="225" y="320"/>
                          <a:pt x="207" y="320"/>
                          <a:pt x="188" y="320"/>
                        </a:cubicBezTo>
                        <a:cubicBezTo>
                          <a:pt x="188" y="296"/>
                          <a:pt x="188" y="272"/>
                          <a:pt x="188" y="246"/>
                        </a:cubicBezTo>
                        <a:cubicBezTo>
                          <a:pt x="165" y="246"/>
                          <a:pt x="139" y="246"/>
                          <a:pt x="115" y="246"/>
                        </a:cubicBezTo>
                        <a:cubicBezTo>
                          <a:pt x="115" y="228"/>
                          <a:pt x="115" y="210"/>
                          <a:pt x="115" y="191"/>
                        </a:cubicBezTo>
                        <a:cubicBezTo>
                          <a:pt x="139" y="191"/>
                          <a:pt x="162" y="191"/>
                          <a:pt x="188" y="191"/>
                        </a:cubicBezTo>
                        <a:cubicBezTo>
                          <a:pt x="188" y="168"/>
                          <a:pt x="188" y="141"/>
                          <a:pt x="188" y="118"/>
                        </a:cubicBezTo>
                        <a:cubicBezTo>
                          <a:pt x="207" y="118"/>
                          <a:pt x="225" y="118"/>
                          <a:pt x="244" y="118"/>
                        </a:cubicBezTo>
                        <a:cubicBezTo>
                          <a:pt x="244" y="141"/>
                          <a:pt x="244" y="168"/>
                          <a:pt x="244" y="191"/>
                        </a:cubicBezTo>
                        <a:cubicBezTo>
                          <a:pt x="267" y="191"/>
                          <a:pt x="293" y="191"/>
                          <a:pt x="317" y="191"/>
                        </a:cubicBezTo>
                        <a:cubicBezTo>
                          <a:pt x="317" y="210"/>
                          <a:pt x="317" y="228"/>
                          <a:pt x="317" y="246"/>
                        </a:cubicBezTo>
                        <a:close/>
                        <a:moveTo>
                          <a:pt x="765" y="314"/>
                        </a:moveTo>
                        <a:lnTo>
                          <a:pt x="852" y="485"/>
                        </a:lnTo>
                        <a:lnTo>
                          <a:pt x="681" y="485"/>
                        </a:lnTo>
                        <a:lnTo>
                          <a:pt x="765" y="314"/>
                        </a:lnTo>
                        <a:close/>
                        <a:moveTo>
                          <a:pt x="652" y="810"/>
                        </a:moveTo>
                        <a:cubicBezTo>
                          <a:pt x="611" y="810"/>
                          <a:pt x="576" y="776"/>
                          <a:pt x="576" y="734"/>
                        </a:cubicBezTo>
                        <a:cubicBezTo>
                          <a:pt x="576" y="692"/>
                          <a:pt x="611" y="660"/>
                          <a:pt x="652" y="660"/>
                        </a:cubicBezTo>
                        <a:cubicBezTo>
                          <a:pt x="694" y="660"/>
                          <a:pt x="726" y="694"/>
                          <a:pt x="726" y="734"/>
                        </a:cubicBezTo>
                        <a:cubicBezTo>
                          <a:pt x="729" y="776"/>
                          <a:pt x="694" y="810"/>
                          <a:pt x="652" y="810"/>
                        </a:cubicBezTo>
                        <a:close/>
                        <a:moveTo>
                          <a:pt x="826" y="598"/>
                        </a:moveTo>
                        <a:lnTo>
                          <a:pt x="915" y="561"/>
                        </a:lnTo>
                        <a:lnTo>
                          <a:pt x="1004" y="598"/>
                        </a:lnTo>
                        <a:lnTo>
                          <a:pt x="1004" y="723"/>
                        </a:lnTo>
                        <a:lnTo>
                          <a:pt x="915" y="760"/>
                        </a:lnTo>
                        <a:lnTo>
                          <a:pt x="826" y="723"/>
                        </a:lnTo>
                        <a:lnTo>
                          <a:pt x="826" y="598"/>
                        </a:lnTo>
                        <a:close/>
                        <a:moveTo>
                          <a:pt x="943" y="999"/>
                        </a:moveTo>
                        <a:cubicBezTo>
                          <a:pt x="902" y="999"/>
                          <a:pt x="867" y="965"/>
                          <a:pt x="867" y="923"/>
                        </a:cubicBezTo>
                        <a:cubicBezTo>
                          <a:pt x="867" y="881"/>
                          <a:pt x="902" y="849"/>
                          <a:pt x="943" y="849"/>
                        </a:cubicBezTo>
                        <a:cubicBezTo>
                          <a:pt x="985" y="849"/>
                          <a:pt x="1017" y="883"/>
                          <a:pt x="1017" y="923"/>
                        </a:cubicBezTo>
                        <a:cubicBezTo>
                          <a:pt x="1017" y="965"/>
                          <a:pt x="983" y="999"/>
                          <a:pt x="943" y="999"/>
                        </a:cubicBezTo>
                        <a:close/>
                        <a:moveTo>
                          <a:pt x="1001" y="398"/>
                        </a:moveTo>
                        <a:cubicBezTo>
                          <a:pt x="1001" y="346"/>
                          <a:pt x="1044" y="304"/>
                          <a:pt x="1096" y="304"/>
                        </a:cubicBezTo>
                        <a:cubicBezTo>
                          <a:pt x="1149" y="304"/>
                          <a:pt x="1190" y="345"/>
                          <a:pt x="1190" y="398"/>
                        </a:cubicBezTo>
                        <a:cubicBezTo>
                          <a:pt x="1190" y="450"/>
                          <a:pt x="1148" y="493"/>
                          <a:pt x="1096" y="493"/>
                        </a:cubicBezTo>
                        <a:cubicBezTo>
                          <a:pt x="1043" y="495"/>
                          <a:pt x="1001" y="451"/>
                          <a:pt x="1001" y="398"/>
                        </a:cubicBezTo>
                        <a:close/>
                        <a:moveTo>
                          <a:pt x="1135" y="776"/>
                        </a:moveTo>
                        <a:lnTo>
                          <a:pt x="1211" y="624"/>
                        </a:lnTo>
                        <a:lnTo>
                          <a:pt x="1287" y="776"/>
                        </a:lnTo>
                        <a:lnTo>
                          <a:pt x="1135" y="776"/>
                        </a:ln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defTabSz="685800">
                      <a:buClrTx/>
                      <a:defRPr/>
                    </a:pPr>
                    <a:endParaRPr lang="en-US" sz="900">
                      <a:solidFill>
                        <a:srgbClr val="5F5F5F"/>
                      </a:solidFill>
                    </a:endParaRPr>
                  </a:p>
                </p:txBody>
              </p:sp>
            </p:grpSp>
          </p:grp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621A5295-7389-4212-B807-0493C1FA3BC7}"/>
                  </a:ext>
                </a:extLst>
              </p:cNvPr>
              <p:cNvSpPr/>
              <p:nvPr/>
            </p:nvSpPr>
            <p:spPr>
              <a:xfrm>
                <a:off x="3406274" y="2036791"/>
                <a:ext cx="903246" cy="20012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685800">
                  <a:buClrTx/>
                  <a:defRPr/>
                </a:pPr>
                <a:r>
                  <a:rPr lang="en-US" sz="100" b="1">
                    <a:solidFill>
                      <a:srgbClr val="F80000"/>
                    </a:solidFill>
                    <a:latin typeface="Arial" charset="0"/>
                    <a:ea typeface="Arial" charset="0"/>
                    <a:cs typeface="Arial" charset="0"/>
                  </a:rPr>
                  <a:t>Compartments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CEC45CB-A73F-4293-829B-76583E50B818}"/>
                </a:ext>
              </a:extLst>
            </p:cNvPr>
            <p:cNvGrpSpPr/>
            <p:nvPr/>
          </p:nvGrpSpPr>
          <p:grpSpPr>
            <a:xfrm>
              <a:off x="6382199" y="3221579"/>
              <a:ext cx="918890" cy="583416"/>
              <a:chOff x="2442235" y="4963541"/>
              <a:chExt cx="1013320" cy="819466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BF7979CE-7835-4B57-B793-EED23DB5A045}"/>
                  </a:ext>
                </a:extLst>
              </p:cNvPr>
              <p:cNvGrpSpPr/>
              <p:nvPr/>
            </p:nvGrpSpPr>
            <p:grpSpPr>
              <a:xfrm>
                <a:off x="2608290" y="4963541"/>
                <a:ext cx="728790" cy="602094"/>
                <a:chOff x="2608290" y="5138148"/>
                <a:chExt cx="728790" cy="602094"/>
              </a:xfrm>
            </p:grpSpPr>
            <p:sp>
              <p:nvSpPr>
                <p:cNvPr id="162" name="Rectangle 161">
                  <a:extLst>
                    <a:ext uri="{FF2B5EF4-FFF2-40B4-BE49-F238E27FC236}">
                      <a16:creationId xmlns:a16="http://schemas.microsoft.com/office/drawing/2014/main" id="{573CD58F-2D75-4BBD-BEFE-5A606B234948}"/>
                    </a:ext>
                  </a:extLst>
                </p:cNvPr>
                <p:cNvSpPr/>
                <p:nvPr/>
              </p:nvSpPr>
              <p:spPr>
                <a:xfrm>
                  <a:off x="2608290" y="5138148"/>
                  <a:ext cx="728790" cy="602094"/>
                </a:xfrm>
                <a:prstGeom prst="rect">
                  <a:avLst/>
                </a:prstGeom>
                <a:noFill/>
                <a:ln w="1905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up 162">
                  <a:extLst>
                    <a:ext uri="{FF2B5EF4-FFF2-40B4-BE49-F238E27FC236}">
                      <a16:creationId xmlns:a16="http://schemas.microsoft.com/office/drawing/2014/main" id="{EBF2F976-6AB2-4EF5-99FE-95F776075209}"/>
                    </a:ext>
                  </a:extLst>
                </p:cNvPr>
                <p:cNvGrpSpPr/>
                <p:nvPr/>
              </p:nvGrpSpPr>
              <p:grpSpPr>
                <a:xfrm>
                  <a:off x="2691708" y="5235297"/>
                  <a:ext cx="557643" cy="388382"/>
                  <a:chOff x="2158952" y="5020277"/>
                  <a:chExt cx="674688" cy="469900"/>
                </a:xfrm>
              </p:grpSpPr>
              <p:sp>
                <p:nvSpPr>
                  <p:cNvPr id="164" name="Freeform 4">
                    <a:extLst>
                      <a:ext uri="{FF2B5EF4-FFF2-40B4-BE49-F238E27FC236}">
                        <a16:creationId xmlns:a16="http://schemas.microsoft.com/office/drawing/2014/main" id="{41B0E2E2-C910-47EE-83B0-D6F66B9A26A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393902" y="5256814"/>
                    <a:ext cx="28575" cy="31750"/>
                  </a:xfrm>
                  <a:custGeom>
                    <a:avLst/>
                    <a:gdLst>
                      <a:gd name="T0" fmla="*/ 0 w 80"/>
                      <a:gd name="T1" fmla="*/ 44 h 90"/>
                      <a:gd name="T2" fmla="*/ 39 w 80"/>
                      <a:gd name="T3" fmla="*/ 89 h 90"/>
                      <a:gd name="T4" fmla="*/ 79 w 80"/>
                      <a:gd name="T5" fmla="*/ 57 h 90"/>
                      <a:gd name="T6" fmla="*/ 79 w 80"/>
                      <a:gd name="T7" fmla="*/ 21 h 90"/>
                      <a:gd name="T8" fmla="*/ 39 w 80"/>
                      <a:gd name="T9" fmla="*/ 0 h 90"/>
                      <a:gd name="T10" fmla="*/ 0 w 80"/>
                      <a:gd name="T11" fmla="*/ 44 h 9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80" h="90">
                        <a:moveTo>
                          <a:pt x="0" y="44"/>
                        </a:moveTo>
                        <a:cubicBezTo>
                          <a:pt x="0" y="68"/>
                          <a:pt x="13" y="89"/>
                          <a:pt x="39" y="89"/>
                        </a:cubicBezTo>
                        <a:cubicBezTo>
                          <a:pt x="55" y="89"/>
                          <a:pt x="71" y="78"/>
                          <a:pt x="79" y="57"/>
                        </a:cubicBezTo>
                        <a:lnTo>
                          <a:pt x="79" y="21"/>
                        </a:lnTo>
                        <a:cubicBezTo>
                          <a:pt x="68" y="8"/>
                          <a:pt x="52" y="0"/>
                          <a:pt x="39" y="0"/>
                        </a:cubicBezTo>
                        <a:cubicBezTo>
                          <a:pt x="10" y="0"/>
                          <a:pt x="0" y="23"/>
                          <a:pt x="0" y="44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5" name="Freeform 5">
                    <a:extLst>
                      <a:ext uri="{FF2B5EF4-FFF2-40B4-BE49-F238E27FC236}">
                        <a16:creationId xmlns:a16="http://schemas.microsoft.com/office/drawing/2014/main" id="{32B8BD64-D2C6-4036-A1FE-DAADA18293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147277"/>
                    <a:ext cx="471488" cy="273050"/>
                  </a:xfrm>
                  <a:custGeom>
                    <a:avLst/>
                    <a:gdLst>
                      <a:gd name="T0" fmla="*/ 1206 w 1309"/>
                      <a:gd name="T1" fmla="*/ 0 h 758"/>
                      <a:gd name="T2" fmla="*/ 0 w 1309"/>
                      <a:gd name="T3" fmla="*/ 0 h 758"/>
                      <a:gd name="T4" fmla="*/ 0 w 1309"/>
                      <a:gd name="T5" fmla="*/ 125 h 758"/>
                      <a:gd name="T6" fmla="*/ 0 w 1309"/>
                      <a:gd name="T7" fmla="*/ 125 h 758"/>
                      <a:gd name="T8" fmla="*/ 571 w 1309"/>
                      <a:gd name="T9" fmla="*/ 705 h 758"/>
                      <a:gd name="T10" fmla="*/ 697 w 1309"/>
                      <a:gd name="T11" fmla="*/ 757 h 758"/>
                      <a:gd name="T12" fmla="*/ 697 w 1309"/>
                      <a:gd name="T13" fmla="*/ 757 h 758"/>
                      <a:gd name="T14" fmla="*/ 823 w 1309"/>
                      <a:gd name="T15" fmla="*/ 705 h 758"/>
                      <a:gd name="T16" fmla="*/ 1308 w 1309"/>
                      <a:gd name="T17" fmla="*/ 212 h 758"/>
                      <a:gd name="T18" fmla="*/ 1206 w 1309"/>
                      <a:gd name="T19" fmla="*/ 0 h 758"/>
                      <a:gd name="T20" fmla="*/ 794 w 1309"/>
                      <a:gd name="T21" fmla="*/ 445 h 758"/>
                      <a:gd name="T22" fmla="*/ 739 w 1309"/>
                      <a:gd name="T23" fmla="*/ 406 h 758"/>
                      <a:gd name="T24" fmla="*/ 681 w 1309"/>
                      <a:gd name="T25" fmla="*/ 435 h 758"/>
                      <a:gd name="T26" fmla="*/ 603 w 1309"/>
                      <a:gd name="T27" fmla="*/ 348 h 758"/>
                      <a:gd name="T28" fmla="*/ 681 w 1309"/>
                      <a:gd name="T29" fmla="*/ 259 h 758"/>
                      <a:gd name="T30" fmla="*/ 729 w 1309"/>
                      <a:gd name="T31" fmla="*/ 280 h 758"/>
                      <a:gd name="T32" fmla="*/ 729 w 1309"/>
                      <a:gd name="T33" fmla="*/ 272 h 758"/>
                      <a:gd name="T34" fmla="*/ 736 w 1309"/>
                      <a:gd name="T35" fmla="*/ 264 h 758"/>
                      <a:gd name="T36" fmla="*/ 768 w 1309"/>
                      <a:gd name="T37" fmla="*/ 264 h 758"/>
                      <a:gd name="T38" fmla="*/ 776 w 1309"/>
                      <a:gd name="T39" fmla="*/ 272 h 758"/>
                      <a:gd name="T40" fmla="*/ 776 w 1309"/>
                      <a:gd name="T41" fmla="*/ 346 h 758"/>
                      <a:gd name="T42" fmla="*/ 797 w 1309"/>
                      <a:gd name="T43" fmla="*/ 401 h 758"/>
                      <a:gd name="T44" fmla="*/ 828 w 1309"/>
                      <a:gd name="T45" fmla="*/ 340 h 758"/>
                      <a:gd name="T46" fmla="*/ 697 w 1309"/>
                      <a:gd name="T47" fmla="*/ 215 h 758"/>
                      <a:gd name="T48" fmla="*/ 569 w 1309"/>
                      <a:gd name="T49" fmla="*/ 348 h 758"/>
                      <a:gd name="T50" fmla="*/ 697 w 1309"/>
                      <a:gd name="T51" fmla="*/ 482 h 758"/>
                      <a:gd name="T52" fmla="*/ 750 w 1309"/>
                      <a:gd name="T53" fmla="*/ 471 h 758"/>
                      <a:gd name="T54" fmla="*/ 760 w 1309"/>
                      <a:gd name="T55" fmla="*/ 474 h 758"/>
                      <a:gd name="T56" fmla="*/ 776 w 1309"/>
                      <a:gd name="T57" fmla="*/ 503 h 758"/>
                      <a:gd name="T58" fmla="*/ 773 w 1309"/>
                      <a:gd name="T59" fmla="*/ 513 h 758"/>
                      <a:gd name="T60" fmla="*/ 697 w 1309"/>
                      <a:gd name="T61" fmla="*/ 529 h 758"/>
                      <a:gd name="T62" fmla="*/ 516 w 1309"/>
                      <a:gd name="T63" fmla="*/ 348 h 758"/>
                      <a:gd name="T64" fmla="*/ 700 w 1309"/>
                      <a:gd name="T65" fmla="*/ 167 h 758"/>
                      <a:gd name="T66" fmla="*/ 886 w 1309"/>
                      <a:gd name="T67" fmla="*/ 338 h 758"/>
                      <a:gd name="T68" fmla="*/ 794 w 1309"/>
                      <a:gd name="T69" fmla="*/ 445 h 7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</a:cxnLst>
                    <a:rect l="0" t="0" r="r" b="b"/>
                    <a:pathLst>
                      <a:path w="1309" h="758">
                        <a:moveTo>
                          <a:pt x="1206" y="0"/>
                        </a:moveTo>
                        <a:lnTo>
                          <a:pt x="0" y="0"/>
                        </a:lnTo>
                        <a:lnTo>
                          <a:pt x="0" y="125"/>
                        </a:lnTo>
                        <a:lnTo>
                          <a:pt x="0" y="125"/>
                        </a:lnTo>
                        <a:lnTo>
                          <a:pt x="571" y="705"/>
                        </a:lnTo>
                        <a:cubicBezTo>
                          <a:pt x="605" y="739"/>
                          <a:pt x="650" y="757"/>
                          <a:pt x="697" y="757"/>
                        </a:cubicBezTo>
                        <a:lnTo>
                          <a:pt x="697" y="757"/>
                        </a:lnTo>
                        <a:cubicBezTo>
                          <a:pt x="744" y="757"/>
                          <a:pt x="789" y="739"/>
                          <a:pt x="823" y="705"/>
                        </a:cubicBezTo>
                        <a:lnTo>
                          <a:pt x="1308" y="212"/>
                        </a:lnTo>
                        <a:cubicBezTo>
                          <a:pt x="1250" y="154"/>
                          <a:pt x="1216" y="81"/>
                          <a:pt x="1206" y="0"/>
                        </a:cubicBezTo>
                        <a:close/>
                        <a:moveTo>
                          <a:pt x="794" y="445"/>
                        </a:moveTo>
                        <a:cubicBezTo>
                          <a:pt x="773" y="445"/>
                          <a:pt x="752" y="437"/>
                          <a:pt x="739" y="406"/>
                        </a:cubicBezTo>
                        <a:cubicBezTo>
                          <a:pt x="729" y="424"/>
                          <a:pt x="705" y="435"/>
                          <a:pt x="681" y="435"/>
                        </a:cubicBezTo>
                        <a:cubicBezTo>
                          <a:pt x="634" y="435"/>
                          <a:pt x="603" y="395"/>
                          <a:pt x="603" y="348"/>
                        </a:cubicBezTo>
                        <a:cubicBezTo>
                          <a:pt x="603" y="306"/>
                          <a:pt x="632" y="259"/>
                          <a:pt x="681" y="259"/>
                        </a:cubicBezTo>
                        <a:cubicBezTo>
                          <a:pt x="697" y="259"/>
                          <a:pt x="718" y="267"/>
                          <a:pt x="729" y="280"/>
                        </a:cubicBezTo>
                        <a:lnTo>
                          <a:pt x="729" y="272"/>
                        </a:lnTo>
                        <a:cubicBezTo>
                          <a:pt x="729" y="267"/>
                          <a:pt x="731" y="264"/>
                          <a:pt x="736" y="264"/>
                        </a:cubicBezTo>
                        <a:lnTo>
                          <a:pt x="768" y="264"/>
                        </a:lnTo>
                        <a:cubicBezTo>
                          <a:pt x="773" y="264"/>
                          <a:pt x="776" y="267"/>
                          <a:pt x="776" y="272"/>
                        </a:cubicBezTo>
                        <a:lnTo>
                          <a:pt x="776" y="346"/>
                        </a:lnTo>
                        <a:cubicBezTo>
                          <a:pt x="776" y="388"/>
                          <a:pt x="784" y="401"/>
                          <a:pt x="797" y="401"/>
                        </a:cubicBezTo>
                        <a:cubicBezTo>
                          <a:pt x="818" y="401"/>
                          <a:pt x="828" y="369"/>
                          <a:pt x="828" y="340"/>
                        </a:cubicBezTo>
                        <a:cubicBezTo>
                          <a:pt x="828" y="262"/>
                          <a:pt x="778" y="215"/>
                          <a:pt x="697" y="215"/>
                        </a:cubicBezTo>
                        <a:cubicBezTo>
                          <a:pt x="624" y="215"/>
                          <a:pt x="569" y="272"/>
                          <a:pt x="569" y="348"/>
                        </a:cubicBezTo>
                        <a:cubicBezTo>
                          <a:pt x="569" y="422"/>
                          <a:pt x="624" y="482"/>
                          <a:pt x="697" y="482"/>
                        </a:cubicBezTo>
                        <a:cubicBezTo>
                          <a:pt x="715" y="482"/>
                          <a:pt x="734" y="479"/>
                          <a:pt x="750" y="471"/>
                        </a:cubicBezTo>
                        <a:cubicBezTo>
                          <a:pt x="752" y="469"/>
                          <a:pt x="757" y="471"/>
                          <a:pt x="760" y="474"/>
                        </a:cubicBezTo>
                        <a:lnTo>
                          <a:pt x="776" y="503"/>
                        </a:lnTo>
                        <a:cubicBezTo>
                          <a:pt x="778" y="506"/>
                          <a:pt x="776" y="511"/>
                          <a:pt x="773" y="513"/>
                        </a:cubicBezTo>
                        <a:cubicBezTo>
                          <a:pt x="747" y="524"/>
                          <a:pt x="723" y="529"/>
                          <a:pt x="697" y="529"/>
                        </a:cubicBezTo>
                        <a:cubicBezTo>
                          <a:pt x="597" y="529"/>
                          <a:pt x="516" y="448"/>
                          <a:pt x="516" y="348"/>
                        </a:cubicBezTo>
                        <a:cubicBezTo>
                          <a:pt x="516" y="246"/>
                          <a:pt x="597" y="167"/>
                          <a:pt x="700" y="167"/>
                        </a:cubicBezTo>
                        <a:cubicBezTo>
                          <a:pt x="805" y="167"/>
                          <a:pt x="886" y="236"/>
                          <a:pt x="886" y="338"/>
                        </a:cubicBezTo>
                        <a:cubicBezTo>
                          <a:pt x="878" y="395"/>
                          <a:pt x="852" y="445"/>
                          <a:pt x="794" y="44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6" name="Freeform 6">
                    <a:extLst>
                      <a:ext uri="{FF2B5EF4-FFF2-40B4-BE49-F238E27FC236}">
                        <a16:creationId xmlns:a16="http://schemas.microsoft.com/office/drawing/2014/main" id="{47CBDAE8-2CA1-41BB-B8DF-085EC039D6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76427" y="5026627"/>
                    <a:ext cx="369888" cy="33337"/>
                  </a:xfrm>
                  <a:custGeom>
                    <a:avLst/>
                    <a:gdLst>
                      <a:gd name="T0" fmla="*/ 1027 w 1028"/>
                      <a:gd name="T1" fmla="*/ 0 h 92"/>
                      <a:gd name="T2" fmla="*/ 0 w 1028"/>
                      <a:gd name="T3" fmla="*/ 0 h 92"/>
                      <a:gd name="T4" fmla="*/ 0 w 1028"/>
                      <a:gd name="T5" fmla="*/ 91 h 92"/>
                      <a:gd name="T6" fmla="*/ 938 w 1028"/>
                      <a:gd name="T7" fmla="*/ 91 h 92"/>
                      <a:gd name="T8" fmla="*/ 1027 w 1028"/>
                      <a:gd name="T9" fmla="*/ 0 h 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28" h="92">
                        <a:moveTo>
                          <a:pt x="1027" y="0"/>
                        </a:moveTo>
                        <a:lnTo>
                          <a:pt x="0" y="0"/>
                        </a:lnTo>
                        <a:lnTo>
                          <a:pt x="0" y="91"/>
                        </a:lnTo>
                        <a:lnTo>
                          <a:pt x="938" y="91"/>
                        </a:lnTo>
                        <a:cubicBezTo>
                          <a:pt x="965" y="55"/>
                          <a:pt x="993" y="23"/>
                          <a:pt x="102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Freeform 7">
                    <a:extLst>
                      <a:ext uri="{FF2B5EF4-FFF2-40B4-BE49-F238E27FC236}">
                        <a16:creationId xmlns:a16="http://schemas.microsoft.com/office/drawing/2014/main" id="{6A79B5F3-00E7-411C-B5CB-0410D612C9D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747915" y="5248877"/>
                    <a:ext cx="33337" cy="134937"/>
                  </a:xfrm>
                  <a:custGeom>
                    <a:avLst/>
                    <a:gdLst>
                      <a:gd name="T0" fmla="*/ 0 w 93"/>
                      <a:gd name="T1" fmla="*/ 29 h 374"/>
                      <a:gd name="T2" fmla="*/ 0 w 93"/>
                      <a:gd name="T3" fmla="*/ 373 h 374"/>
                      <a:gd name="T4" fmla="*/ 92 w 93"/>
                      <a:gd name="T5" fmla="*/ 373 h 374"/>
                      <a:gd name="T6" fmla="*/ 92 w 93"/>
                      <a:gd name="T7" fmla="*/ 0 h 374"/>
                      <a:gd name="T8" fmla="*/ 0 w 93"/>
                      <a:gd name="T9" fmla="*/ 29 h 37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374">
                        <a:moveTo>
                          <a:pt x="0" y="29"/>
                        </a:moveTo>
                        <a:lnTo>
                          <a:pt x="0" y="373"/>
                        </a:lnTo>
                        <a:lnTo>
                          <a:pt x="92" y="373"/>
                        </a:lnTo>
                        <a:lnTo>
                          <a:pt x="92" y="0"/>
                        </a:lnTo>
                        <a:cubicBezTo>
                          <a:pt x="63" y="13"/>
                          <a:pt x="31" y="24"/>
                          <a:pt x="0" y="29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Freeform 8">
                    <a:extLst>
                      <a:ext uri="{FF2B5EF4-FFF2-40B4-BE49-F238E27FC236}">
                        <a16:creationId xmlns:a16="http://schemas.microsoft.com/office/drawing/2014/main" id="{081968B6-B988-4FDD-914C-85883BBDDB1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87590" y="5256814"/>
                    <a:ext cx="33337" cy="185738"/>
                  </a:xfrm>
                  <a:custGeom>
                    <a:avLst/>
                    <a:gdLst>
                      <a:gd name="T0" fmla="*/ 0 w 93"/>
                      <a:gd name="T1" fmla="*/ 0 h 518"/>
                      <a:gd name="T2" fmla="*/ 0 w 93"/>
                      <a:gd name="T3" fmla="*/ 517 h 518"/>
                      <a:gd name="T4" fmla="*/ 92 w 93"/>
                      <a:gd name="T5" fmla="*/ 517 h 518"/>
                      <a:gd name="T6" fmla="*/ 92 w 93"/>
                      <a:gd name="T7" fmla="*/ 13 h 518"/>
                      <a:gd name="T8" fmla="*/ 0 w 93"/>
                      <a:gd name="T9" fmla="*/ 0 h 5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93" h="518">
                        <a:moveTo>
                          <a:pt x="0" y="0"/>
                        </a:moveTo>
                        <a:lnTo>
                          <a:pt x="0" y="517"/>
                        </a:lnTo>
                        <a:lnTo>
                          <a:pt x="92" y="517"/>
                        </a:lnTo>
                        <a:lnTo>
                          <a:pt x="92" y="13"/>
                        </a:lnTo>
                        <a:cubicBezTo>
                          <a:pt x="61" y="13"/>
                          <a:pt x="29" y="8"/>
                          <a:pt x="0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9" name="Freeform 9">
                    <a:extLst>
                      <a:ext uri="{FF2B5EF4-FFF2-40B4-BE49-F238E27FC236}">
                        <a16:creationId xmlns:a16="http://schemas.microsoft.com/office/drawing/2014/main" id="{A61F1774-3D7B-45B0-A1E1-74218D405AF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217690" y="5086952"/>
                    <a:ext cx="384175" cy="33337"/>
                  </a:xfrm>
                  <a:custGeom>
                    <a:avLst/>
                    <a:gdLst>
                      <a:gd name="T0" fmla="*/ 1067 w 1068"/>
                      <a:gd name="T1" fmla="*/ 0 h 93"/>
                      <a:gd name="T2" fmla="*/ 0 w 1068"/>
                      <a:gd name="T3" fmla="*/ 0 h 93"/>
                      <a:gd name="T4" fmla="*/ 0 w 1068"/>
                      <a:gd name="T5" fmla="*/ 92 h 93"/>
                      <a:gd name="T6" fmla="*/ 1046 w 1068"/>
                      <a:gd name="T7" fmla="*/ 92 h 93"/>
                      <a:gd name="T8" fmla="*/ 1067 w 1068"/>
                      <a:gd name="T9" fmla="*/ 0 h 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68" h="93">
                        <a:moveTo>
                          <a:pt x="1067" y="0"/>
                        </a:moveTo>
                        <a:lnTo>
                          <a:pt x="0" y="0"/>
                        </a:lnTo>
                        <a:lnTo>
                          <a:pt x="0" y="92"/>
                        </a:lnTo>
                        <a:lnTo>
                          <a:pt x="1046" y="92"/>
                        </a:lnTo>
                        <a:cubicBezTo>
                          <a:pt x="1048" y="58"/>
                          <a:pt x="1056" y="29"/>
                          <a:pt x="1067" y="0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0" name="Freeform 10">
                    <a:extLst>
                      <a:ext uri="{FF2B5EF4-FFF2-40B4-BE49-F238E27FC236}">
                        <a16:creationId xmlns:a16="http://schemas.microsoft.com/office/drawing/2014/main" id="{E48A5ABD-0AFE-484A-A702-572FB30D29B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158952" y="5218714"/>
                    <a:ext cx="500063" cy="271463"/>
                  </a:xfrm>
                  <a:custGeom>
                    <a:avLst/>
                    <a:gdLst>
                      <a:gd name="T0" fmla="*/ 1350 w 1391"/>
                      <a:gd name="T1" fmla="*/ 45 h 754"/>
                      <a:gd name="T2" fmla="*/ 863 w 1391"/>
                      <a:gd name="T3" fmla="*/ 541 h 754"/>
                      <a:gd name="T4" fmla="*/ 697 w 1391"/>
                      <a:gd name="T5" fmla="*/ 609 h 754"/>
                      <a:gd name="T6" fmla="*/ 697 w 1391"/>
                      <a:gd name="T7" fmla="*/ 609 h 754"/>
                      <a:gd name="T8" fmla="*/ 532 w 1391"/>
                      <a:gd name="T9" fmla="*/ 541 h 754"/>
                      <a:gd name="T10" fmla="*/ 0 w 1391"/>
                      <a:gd name="T11" fmla="*/ 0 h 754"/>
                      <a:gd name="T12" fmla="*/ 0 w 1391"/>
                      <a:gd name="T13" fmla="*/ 753 h 754"/>
                      <a:gd name="T14" fmla="*/ 1390 w 1391"/>
                      <a:gd name="T15" fmla="*/ 753 h 754"/>
                      <a:gd name="T16" fmla="*/ 1390 w 1391"/>
                      <a:gd name="T17" fmla="*/ 71 h 754"/>
                      <a:gd name="T18" fmla="*/ 1350 w 1391"/>
                      <a:gd name="T19" fmla="*/ 45 h 75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391" h="754">
                        <a:moveTo>
                          <a:pt x="1350" y="45"/>
                        </a:moveTo>
                        <a:lnTo>
                          <a:pt x="863" y="541"/>
                        </a:lnTo>
                        <a:cubicBezTo>
                          <a:pt x="818" y="585"/>
                          <a:pt x="760" y="609"/>
                          <a:pt x="697" y="609"/>
                        </a:cubicBezTo>
                        <a:lnTo>
                          <a:pt x="697" y="609"/>
                        </a:lnTo>
                        <a:cubicBezTo>
                          <a:pt x="635" y="609"/>
                          <a:pt x="577" y="585"/>
                          <a:pt x="532" y="541"/>
                        </a:cubicBezTo>
                        <a:lnTo>
                          <a:pt x="0" y="0"/>
                        </a:lnTo>
                        <a:lnTo>
                          <a:pt x="0" y="753"/>
                        </a:lnTo>
                        <a:lnTo>
                          <a:pt x="1390" y="753"/>
                        </a:lnTo>
                        <a:lnTo>
                          <a:pt x="1390" y="71"/>
                        </a:lnTo>
                        <a:cubicBezTo>
                          <a:pt x="1376" y="66"/>
                          <a:pt x="1363" y="56"/>
                          <a:pt x="1350" y="45"/>
                        </a:cubicBezTo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71" name="Freeform 11">
                    <a:extLst>
                      <a:ext uri="{FF2B5EF4-FFF2-40B4-BE49-F238E27FC236}">
                        <a16:creationId xmlns:a16="http://schemas.microsoft.com/office/drawing/2014/main" id="{70B493B6-0A51-46BA-A21F-F5C5F9A45D56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612977" y="5020277"/>
                    <a:ext cx="220663" cy="220662"/>
                  </a:xfrm>
                  <a:custGeom>
                    <a:avLst/>
                    <a:gdLst>
                      <a:gd name="T0" fmla="*/ 307 w 615"/>
                      <a:gd name="T1" fmla="*/ 0 h 614"/>
                      <a:gd name="T2" fmla="*/ 0 w 615"/>
                      <a:gd name="T3" fmla="*/ 307 h 614"/>
                      <a:gd name="T4" fmla="*/ 307 w 615"/>
                      <a:gd name="T5" fmla="*/ 613 h 614"/>
                      <a:gd name="T6" fmla="*/ 614 w 615"/>
                      <a:gd name="T7" fmla="*/ 307 h 614"/>
                      <a:gd name="T8" fmla="*/ 307 w 615"/>
                      <a:gd name="T9" fmla="*/ 0 h 614"/>
                      <a:gd name="T10" fmla="*/ 446 w 615"/>
                      <a:gd name="T11" fmla="*/ 343 h 614"/>
                      <a:gd name="T12" fmla="*/ 482 w 615"/>
                      <a:gd name="T13" fmla="*/ 359 h 614"/>
                      <a:gd name="T14" fmla="*/ 488 w 615"/>
                      <a:gd name="T15" fmla="*/ 370 h 614"/>
                      <a:gd name="T16" fmla="*/ 477 w 615"/>
                      <a:gd name="T17" fmla="*/ 393 h 614"/>
                      <a:gd name="T18" fmla="*/ 467 w 615"/>
                      <a:gd name="T19" fmla="*/ 398 h 614"/>
                      <a:gd name="T20" fmla="*/ 430 w 615"/>
                      <a:gd name="T21" fmla="*/ 383 h 614"/>
                      <a:gd name="T22" fmla="*/ 383 w 615"/>
                      <a:gd name="T23" fmla="*/ 430 h 614"/>
                      <a:gd name="T24" fmla="*/ 399 w 615"/>
                      <a:gd name="T25" fmla="*/ 469 h 614"/>
                      <a:gd name="T26" fmla="*/ 393 w 615"/>
                      <a:gd name="T27" fmla="*/ 480 h 614"/>
                      <a:gd name="T28" fmla="*/ 370 w 615"/>
                      <a:gd name="T29" fmla="*/ 490 h 614"/>
                      <a:gd name="T30" fmla="*/ 359 w 615"/>
                      <a:gd name="T31" fmla="*/ 485 h 614"/>
                      <a:gd name="T32" fmla="*/ 344 w 615"/>
                      <a:gd name="T33" fmla="*/ 446 h 614"/>
                      <a:gd name="T34" fmla="*/ 312 w 615"/>
                      <a:gd name="T35" fmla="*/ 451 h 614"/>
                      <a:gd name="T36" fmla="*/ 278 w 615"/>
                      <a:gd name="T37" fmla="*/ 448 h 614"/>
                      <a:gd name="T38" fmla="*/ 262 w 615"/>
                      <a:gd name="T39" fmla="*/ 488 h 614"/>
                      <a:gd name="T40" fmla="*/ 252 w 615"/>
                      <a:gd name="T41" fmla="*/ 493 h 614"/>
                      <a:gd name="T42" fmla="*/ 228 w 615"/>
                      <a:gd name="T43" fmla="*/ 482 h 614"/>
                      <a:gd name="T44" fmla="*/ 223 w 615"/>
                      <a:gd name="T45" fmla="*/ 472 h 614"/>
                      <a:gd name="T46" fmla="*/ 239 w 615"/>
                      <a:gd name="T47" fmla="*/ 435 h 614"/>
                      <a:gd name="T48" fmla="*/ 191 w 615"/>
                      <a:gd name="T49" fmla="*/ 388 h 614"/>
                      <a:gd name="T50" fmla="*/ 155 w 615"/>
                      <a:gd name="T51" fmla="*/ 404 h 614"/>
                      <a:gd name="T52" fmla="*/ 144 w 615"/>
                      <a:gd name="T53" fmla="*/ 398 h 614"/>
                      <a:gd name="T54" fmla="*/ 134 w 615"/>
                      <a:gd name="T55" fmla="*/ 375 h 614"/>
                      <a:gd name="T56" fmla="*/ 139 w 615"/>
                      <a:gd name="T57" fmla="*/ 364 h 614"/>
                      <a:gd name="T58" fmla="*/ 176 w 615"/>
                      <a:gd name="T59" fmla="*/ 349 h 614"/>
                      <a:gd name="T60" fmla="*/ 176 w 615"/>
                      <a:gd name="T61" fmla="*/ 283 h 614"/>
                      <a:gd name="T62" fmla="*/ 139 w 615"/>
                      <a:gd name="T63" fmla="*/ 267 h 614"/>
                      <a:gd name="T64" fmla="*/ 134 w 615"/>
                      <a:gd name="T65" fmla="*/ 257 h 614"/>
                      <a:gd name="T66" fmla="*/ 144 w 615"/>
                      <a:gd name="T67" fmla="*/ 233 h 614"/>
                      <a:gd name="T68" fmla="*/ 155 w 615"/>
                      <a:gd name="T69" fmla="*/ 228 h 614"/>
                      <a:gd name="T70" fmla="*/ 191 w 615"/>
                      <a:gd name="T71" fmla="*/ 244 h 614"/>
                      <a:gd name="T72" fmla="*/ 239 w 615"/>
                      <a:gd name="T73" fmla="*/ 197 h 614"/>
                      <a:gd name="T74" fmla="*/ 223 w 615"/>
                      <a:gd name="T75" fmla="*/ 160 h 614"/>
                      <a:gd name="T76" fmla="*/ 228 w 615"/>
                      <a:gd name="T77" fmla="*/ 149 h 614"/>
                      <a:gd name="T78" fmla="*/ 252 w 615"/>
                      <a:gd name="T79" fmla="*/ 139 h 614"/>
                      <a:gd name="T80" fmla="*/ 262 w 615"/>
                      <a:gd name="T81" fmla="*/ 144 h 614"/>
                      <a:gd name="T82" fmla="*/ 278 w 615"/>
                      <a:gd name="T83" fmla="*/ 181 h 614"/>
                      <a:gd name="T84" fmla="*/ 344 w 615"/>
                      <a:gd name="T85" fmla="*/ 181 h 614"/>
                      <a:gd name="T86" fmla="*/ 359 w 615"/>
                      <a:gd name="T87" fmla="*/ 144 h 614"/>
                      <a:gd name="T88" fmla="*/ 370 w 615"/>
                      <a:gd name="T89" fmla="*/ 139 h 614"/>
                      <a:gd name="T90" fmla="*/ 393 w 615"/>
                      <a:gd name="T91" fmla="*/ 149 h 614"/>
                      <a:gd name="T92" fmla="*/ 399 w 615"/>
                      <a:gd name="T93" fmla="*/ 160 h 614"/>
                      <a:gd name="T94" fmla="*/ 383 w 615"/>
                      <a:gd name="T95" fmla="*/ 197 h 614"/>
                      <a:gd name="T96" fmla="*/ 430 w 615"/>
                      <a:gd name="T97" fmla="*/ 244 h 614"/>
                      <a:gd name="T98" fmla="*/ 467 w 615"/>
                      <a:gd name="T99" fmla="*/ 228 h 614"/>
                      <a:gd name="T100" fmla="*/ 477 w 615"/>
                      <a:gd name="T101" fmla="*/ 233 h 614"/>
                      <a:gd name="T102" fmla="*/ 488 w 615"/>
                      <a:gd name="T103" fmla="*/ 257 h 614"/>
                      <a:gd name="T104" fmla="*/ 482 w 615"/>
                      <a:gd name="T105" fmla="*/ 267 h 614"/>
                      <a:gd name="T106" fmla="*/ 446 w 615"/>
                      <a:gd name="T107" fmla="*/ 283 h 614"/>
                      <a:gd name="T108" fmla="*/ 446 w 615"/>
                      <a:gd name="T109" fmla="*/ 343 h 614"/>
                      <a:gd name="T110" fmla="*/ 393 w 615"/>
                      <a:gd name="T111" fmla="*/ 275 h 614"/>
                      <a:gd name="T112" fmla="*/ 344 w 615"/>
                      <a:gd name="T113" fmla="*/ 396 h 614"/>
                      <a:gd name="T114" fmla="*/ 223 w 615"/>
                      <a:gd name="T115" fmla="*/ 346 h 614"/>
                      <a:gd name="T116" fmla="*/ 273 w 615"/>
                      <a:gd name="T117" fmla="*/ 225 h 614"/>
                      <a:gd name="T118" fmla="*/ 309 w 615"/>
                      <a:gd name="T119" fmla="*/ 218 h 614"/>
                      <a:gd name="T120" fmla="*/ 393 w 615"/>
                      <a:gd name="T121" fmla="*/ 275 h 6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  <a:cxn ang="0">
                        <a:pos x="T114" y="T115"/>
                      </a:cxn>
                      <a:cxn ang="0">
                        <a:pos x="T116" y="T117"/>
                      </a:cxn>
                      <a:cxn ang="0">
                        <a:pos x="T118" y="T119"/>
                      </a:cxn>
                      <a:cxn ang="0">
                        <a:pos x="T120" y="T121"/>
                      </a:cxn>
                    </a:cxnLst>
                    <a:rect l="0" t="0" r="r" b="b"/>
                    <a:pathLst>
                      <a:path w="615" h="614">
                        <a:moveTo>
                          <a:pt x="307" y="0"/>
                        </a:moveTo>
                        <a:cubicBezTo>
                          <a:pt x="136" y="0"/>
                          <a:pt x="0" y="137"/>
                          <a:pt x="0" y="307"/>
                        </a:cubicBezTo>
                        <a:cubicBezTo>
                          <a:pt x="0" y="478"/>
                          <a:pt x="136" y="613"/>
                          <a:pt x="307" y="613"/>
                        </a:cubicBezTo>
                        <a:cubicBezTo>
                          <a:pt x="477" y="613"/>
                          <a:pt x="614" y="477"/>
                          <a:pt x="614" y="307"/>
                        </a:cubicBezTo>
                        <a:cubicBezTo>
                          <a:pt x="614" y="139"/>
                          <a:pt x="477" y="0"/>
                          <a:pt x="307" y="0"/>
                        </a:cubicBezTo>
                        <a:close/>
                        <a:moveTo>
                          <a:pt x="446" y="343"/>
                        </a:moveTo>
                        <a:lnTo>
                          <a:pt x="482" y="359"/>
                        </a:lnTo>
                        <a:cubicBezTo>
                          <a:pt x="488" y="362"/>
                          <a:pt x="490" y="367"/>
                          <a:pt x="488" y="370"/>
                        </a:cubicBezTo>
                        <a:lnTo>
                          <a:pt x="477" y="393"/>
                        </a:lnTo>
                        <a:cubicBezTo>
                          <a:pt x="475" y="398"/>
                          <a:pt x="469" y="401"/>
                          <a:pt x="467" y="398"/>
                        </a:cubicBezTo>
                        <a:lnTo>
                          <a:pt x="430" y="383"/>
                        </a:lnTo>
                        <a:cubicBezTo>
                          <a:pt x="420" y="401"/>
                          <a:pt x="404" y="417"/>
                          <a:pt x="383" y="430"/>
                        </a:cubicBezTo>
                        <a:lnTo>
                          <a:pt x="399" y="469"/>
                        </a:lnTo>
                        <a:cubicBezTo>
                          <a:pt x="401" y="474"/>
                          <a:pt x="399" y="480"/>
                          <a:pt x="393" y="480"/>
                        </a:cubicBezTo>
                        <a:lnTo>
                          <a:pt x="370" y="490"/>
                        </a:lnTo>
                        <a:cubicBezTo>
                          <a:pt x="365" y="493"/>
                          <a:pt x="359" y="490"/>
                          <a:pt x="359" y="485"/>
                        </a:cubicBezTo>
                        <a:lnTo>
                          <a:pt x="344" y="446"/>
                        </a:lnTo>
                        <a:cubicBezTo>
                          <a:pt x="333" y="448"/>
                          <a:pt x="323" y="451"/>
                          <a:pt x="312" y="451"/>
                        </a:cubicBezTo>
                        <a:cubicBezTo>
                          <a:pt x="302" y="451"/>
                          <a:pt x="291" y="448"/>
                          <a:pt x="278" y="448"/>
                        </a:cubicBezTo>
                        <a:lnTo>
                          <a:pt x="262" y="488"/>
                        </a:lnTo>
                        <a:cubicBezTo>
                          <a:pt x="260" y="493"/>
                          <a:pt x="254" y="495"/>
                          <a:pt x="252" y="493"/>
                        </a:cubicBezTo>
                        <a:lnTo>
                          <a:pt x="228" y="482"/>
                        </a:lnTo>
                        <a:cubicBezTo>
                          <a:pt x="223" y="480"/>
                          <a:pt x="220" y="474"/>
                          <a:pt x="223" y="472"/>
                        </a:cubicBezTo>
                        <a:lnTo>
                          <a:pt x="239" y="435"/>
                        </a:lnTo>
                        <a:cubicBezTo>
                          <a:pt x="220" y="425"/>
                          <a:pt x="205" y="409"/>
                          <a:pt x="191" y="388"/>
                        </a:cubicBezTo>
                        <a:lnTo>
                          <a:pt x="155" y="404"/>
                        </a:lnTo>
                        <a:cubicBezTo>
                          <a:pt x="150" y="406"/>
                          <a:pt x="144" y="404"/>
                          <a:pt x="144" y="398"/>
                        </a:cubicBezTo>
                        <a:lnTo>
                          <a:pt x="134" y="375"/>
                        </a:lnTo>
                        <a:cubicBezTo>
                          <a:pt x="131" y="370"/>
                          <a:pt x="134" y="364"/>
                          <a:pt x="139" y="364"/>
                        </a:cubicBezTo>
                        <a:lnTo>
                          <a:pt x="176" y="349"/>
                        </a:lnTo>
                        <a:cubicBezTo>
                          <a:pt x="171" y="328"/>
                          <a:pt x="171" y="304"/>
                          <a:pt x="176" y="283"/>
                        </a:cubicBezTo>
                        <a:lnTo>
                          <a:pt x="139" y="267"/>
                        </a:lnTo>
                        <a:cubicBezTo>
                          <a:pt x="134" y="265"/>
                          <a:pt x="131" y="259"/>
                          <a:pt x="134" y="257"/>
                        </a:cubicBezTo>
                        <a:lnTo>
                          <a:pt x="144" y="233"/>
                        </a:lnTo>
                        <a:cubicBezTo>
                          <a:pt x="147" y="228"/>
                          <a:pt x="152" y="225"/>
                          <a:pt x="155" y="228"/>
                        </a:cubicBezTo>
                        <a:lnTo>
                          <a:pt x="191" y="244"/>
                        </a:lnTo>
                        <a:cubicBezTo>
                          <a:pt x="202" y="225"/>
                          <a:pt x="218" y="210"/>
                          <a:pt x="239" y="197"/>
                        </a:cubicBezTo>
                        <a:lnTo>
                          <a:pt x="223" y="160"/>
                        </a:lnTo>
                        <a:cubicBezTo>
                          <a:pt x="220" y="155"/>
                          <a:pt x="223" y="149"/>
                          <a:pt x="228" y="149"/>
                        </a:cubicBezTo>
                        <a:lnTo>
                          <a:pt x="252" y="139"/>
                        </a:lnTo>
                        <a:cubicBezTo>
                          <a:pt x="257" y="136"/>
                          <a:pt x="262" y="139"/>
                          <a:pt x="262" y="144"/>
                        </a:cubicBezTo>
                        <a:lnTo>
                          <a:pt x="278" y="181"/>
                        </a:lnTo>
                        <a:cubicBezTo>
                          <a:pt x="299" y="176"/>
                          <a:pt x="323" y="176"/>
                          <a:pt x="344" y="181"/>
                        </a:cubicBezTo>
                        <a:lnTo>
                          <a:pt x="359" y="144"/>
                        </a:lnTo>
                        <a:cubicBezTo>
                          <a:pt x="362" y="139"/>
                          <a:pt x="367" y="136"/>
                          <a:pt x="370" y="139"/>
                        </a:cubicBezTo>
                        <a:lnTo>
                          <a:pt x="393" y="149"/>
                        </a:lnTo>
                        <a:cubicBezTo>
                          <a:pt x="399" y="152"/>
                          <a:pt x="401" y="157"/>
                          <a:pt x="399" y="160"/>
                        </a:cubicBezTo>
                        <a:lnTo>
                          <a:pt x="383" y="197"/>
                        </a:lnTo>
                        <a:cubicBezTo>
                          <a:pt x="401" y="207"/>
                          <a:pt x="417" y="223"/>
                          <a:pt x="430" y="244"/>
                        </a:cubicBezTo>
                        <a:lnTo>
                          <a:pt x="467" y="228"/>
                        </a:lnTo>
                        <a:cubicBezTo>
                          <a:pt x="472" y="225"/>
                          <a:pt x="477" y="228"/>
                          <a:pt x="477" y="233"/>
                        </a:cubicBezTo>
                        <a:lnTo>
                          <a:pt x="488" y="257"/>
                        </a:lnTo>
                        <a:cubicBezTo>
                          <a:pt x="490" y="262"/>
                          <a:pt x="488" y="267"/>
                          <a:pt x="482" y="267"/>
                        </a:cubicBezTo>
                        <a:lnTo>
                          <a:pt x="446" y="283"/>
                        </a:lnTo>
                        <a:cubicBezTo>
                          <a:pt x="451" y="299"/>
                          <a:pt x="451" y="320"/>
                          <a:pt x="446" y="343"/>
                        </a:cubicBezTo>
                        <a:close/>
                        <a:moveTo>
                          <a:pt x="393" y="275"/>
                        </a:moveTo>
                        <a:cubicBezTo>
                          <a:pt x="412" y="322"/>
                          <a:pt x="391" y="377"/>
                          <a:pt x="344" y="396"/>
                        </a:cubicBezTo>
                        <a:cubicBezTo>
                          <a:pt x="296" y="414"/>
                          <a:pt x="241" y="393"/>
                          <a:pt x="223" y="346"/>
                        </a:cubicBezTo>
                        <a:cubicBezTo>
                          <a:pt x="202" y="299"/>
                          <a:pt x="226" y="244"/>
                          <a:pt x="273" y="225"/>
                        </a:cubicBezTo>
                        <a:cubicBezTo>
                          <a:pt x="283" y="220"/>
                          <a:pt x="296" y="218"/>
                          <a:pt x="309" y="218"/>
                        </a:cubicBezTo>
                        <a:cubicBezTo>
                          <a:pt x="344" y="218"/>
                          <a:pt x="378" y="238"/>
                          <a:pt x="393" y="275"/>
                        </a:cubicBezTo>
                        <a:close/>
                      </a:path>
                    </a:pathLst>
                  </a:custGeom>
                  <a:solidFill>
                    <a:srgbClr val="F8000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="" w="9525" cap="flat">
                        <a:solidFill>
                          <a:srgbClr val="808080"/>
                        </a:solidFill>
                        <a:bevel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05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5F5F5F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C23A3039-EA6E-4560-A2B8-914CF8E7F3A3}"/>
                  </a:ext>
                </a:extLst>
              </p:cNvPr>
              <p:cNvSpPr/>
              <p:nvPr/>
            </p:nvSpPr>
            <p:spPr>
              <a:xfrm>
                <a:off x="2442235" y="5511956"/>
                <a:ext cx="1013320" cy="2710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3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80000"/>
                    </a:solidFill>
                    <a:effectLst/>
                    <a:uLnTx/>
                    <a:uFillTx/>
                    <a:latin typeface="Arial" charset="0"/>
                    <a:ea typeface="Arial" charset="0"/>
                    <a:cs typeface="Arial" charset="0"/>
                  </a:rPr>
                  <a:t>Email Delivery</a:t>
                </a:r>
              </a:p>
            </p:txBody>
          </p:sp>
        </p:grpSp>
        <p:cxnSp>
          <p:nvCxnSpPr>
            <p:cNvPr id="93" name="Connector: Elbow 92">
              <a:extLst>
                <a:ext uri="{FF2B5EF4-FFF2-40B4-BE49-F238E27FC236}">
                  <a16:creationId xmlns:a16="http://schemas.microsoft.com/office/drawing/2014/main" id="{B8ED4841-BBFF-470C-B258-ACE164DA6144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3430240" y="3139121"/>
              <a:ext cx="512096" cy="260284"/>
            </a:xfrm>
            <a:prstGeom prst="bentConnector3">
              <a:avLst>
                <a:gd name="adj1" fmla="val 62175"/>
              </a:avLst>
            </a:prstGeom>
            <a:ln w="28575"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F9BF132-BCCD-41BC-AF7D-9538C0AFA68C}"/>
                </a:ext>
              </a:extLst>
            </p:cNvPr>
            <p:cNvSpPr/>
            <p:nvPr/>
          </p:nvSpPr>
          <p:spPr>
            <a:xfrm>
              <a:off x="5752109" y="4638300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Auditing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5CA2D1C-B944-4CC8-B374-53A53E54AD82}"/>
                </a:ext>
              </a:extLst>
            </p:cNvPr>
            <p:cNvSpPr/>
            <p:nvPr/>
          </p:nvSpPr>
          <p:spPr>
            <a:xfrm>
              <a:off x="4207347" y="4477953"/>
              <a:ext cx="805941" cy="305991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Monitoring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6A14EF67-4166-4F63-A68D-8880B4618EBB}"/>
                </a:ext>
              </a:extLst>
            </p:cNvPr>
            <p:cNvSpPr/>
            <p:nvPr/>
          </p:nvSpPr>
          <p:spPr>
            <a:xfrm>
              <a:off x="5051963" y="4272612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MS UI Gothic" panose="020B0600070205080204" pitchFamily="34" charset="-128"/>
                  <a:cs typeface="Oracle Sans" panose="020B0503020204020204" pitchFamily="34" charset="0"/>
                </a:rPr>
                <a:t>Logging</a:t>
              </a:r>
            </a:p>
          </p:txBody>
        </p:sp>
        <p:pic>
          <p:nvPicPr>
            <p:cNvPr id="101" name="Graphic 90">
              <a:extLst>
                <a:ext uri="{FF2B5EF4-FFF2-40B4-BE49-F238E27FC236}">
                  <a16:creationId xmlns:a16="http://schemas.microsoft.com/office/drawing/2014/main" id="{887E8ED0-53AE-4598-A54F-7D89F39D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922231" y="4229016"/>
              <a:ext cx="465699" cy="465699"/>
            </a:xfrm>
            <a:prstGeom prst="rect">
              <a:avLst/>
            </a:prstGeom>
          </p:spPr>
        </p:pic>
        <p:pic>
          <p:nvPicPr>
            <p:cNvPr id="102" name="Graphic 106">
              <a:extLst>
                <a:ext uri="{FF2B5EF4-FFF2-40B4-BE49-F238E27FC236}">
                  <a16:creationId xmlns:a16="http://schemas.microsoft.com/office/drawing/2014/main" id="{11BADB9A-D9BB-455B-9A6B-53F723DA8B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245962" y="3863328"/>
              <a:ext cx="496952" cy="496952"/>
            </a:xfrm>
            <a:prstGeom prst="rect">
              <a:avLst/>
            </a:prstGeom>
          </p:spPr>
        </p:pic>
        <p:pic>
          <p:nvPicPr>
            <p:cNvPr id="103" name="Graphic 8">
              <a:extLst>
                <a:ext uri="{FF2B5EF4-FFF2-40B4-BE49-F238E27FC236}">
                  <a16:creationId xmlns:a16="http://schemas.microsoft.com/office/drawing/2014/main" id="{640BAFDC-47C6-49C7-9966-68449351C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356367" y="4068669"/>
              <a:ext cx="507902" cy="507902"/>
            </a:xfrm>
            <a:prstGeom prst="rect">
              <a:avLst/>
            </a:prstGeom>
          </p:spPr>
        </p:pic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A780C53E-4662-4D70-9D38-43ED4714C86F}"/>
                </a:ext>
              </a:extLst>
            </p:cNvPr>
            <p:cNvSpPr/>
            <p:nvPr/>
          </p:nvSpPr>
          <p:spPr>
            <a:xfrm>
              <a:off x="6519084" y="4281984"/>
              <a:ext cx="759617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Container Registry</a:t>
              </a:r>
            </a:p>
          </p:txBody>
        </p:sp>
        <p:pic>
          <p:nvPicPr>
            <p:cNvPr id="105" name="Graphic 104">
              <a:extLst>
                <a:ext uri="{FF2B5EF4-FFF2-40B4-BE49-F238E27FC236}">
                  <a16:creationId xmlns:a16="http://schemas.microsoft.com/office/drawing/2014/main" id="{E5FBE10F-E203-4D10-9BDE-E2387BBE0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614903" y="3875238"/>
              <a:ext cx="496952" cy="496952"/>
            </a:xfrm>
            <a:prstGeom prst="rect">
              <a:avLst/>
            </a:prstGeom>
          </p:spPr>
        </p:pic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733E2420-55A4-47BB-A080-6412894AB38B}"/>
                </a:ext>
              </a:extLst>
            </p:cNvPr>
            <p:cNvSpPr/>
            <p:nvPr/>
          </p:nvSpPr>
          <p:spPr>
            <a:xfrm>
              <a:off x="3143194" y="3918397"/>
              <a:ext cx="805941" cy="296878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Vault</a:t>
              </a:r>
            </a:p>
          </p:txBody>
        </p:sp>
        <p:pic>
          <p:nvPicPr>
            <p:cNvPr id="107" name="Graphic 106">
              <a:extLst>
                <a:ext uri="{FF2B5EF4-FFF2-40B4-BE49-F238E27FC236}">
                  <a16:creationId xmlns:a16="http://schemas.microsoft.com/office/drawing/2014/main" id="{D28A4D7B-1B31-48FD-9F8F-5C64B21100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3253935" y="3514225"/>
              <a:ext cx="496952" cy="496952"/>
            </a:xfrm>
            <a:prstGeom prst="rect">
              <a:avLst/>
            </a:prstGeom>
          </p:spPr>
        </p:pic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62099F5D-CB36-4BCD-85F6-41AF0E91206C}"/>
                </a:ext>
              </a:extLst>
            </p:cNvPr>
            <p:cNvSpPr/>
            <p:nvPr/>
          </p:nvSpPr>
          <p:spPr>
            <a:xfrm>
              <a:off x="8142971" y="3443921"/>
              <a:ext cx="805941" cy="302953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Cloud Guard</a:t>
              </a:r>
            </a:p>
          </p:txBody>
        </p:sp>
        <p:pic>
          <p:nvPicPr>
            <p:cNvPr id="136" name="Graphic 135">
              <a:extLst>
                <a:ext uri="{FF2B5EF4-FFF2-40B4-BE49-F238E27FC236}">
                  <a16:creationId xmlns:a16="http://schemas.microsoft.com/office/drawing/2014/main" id="{E2C61A13-4C1A-4DB9-A283-A2711496A5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8276552" y="3013215"/>
              <a:ext cx="496952" cy="496952"/>
            </a:xfrm>
            <a:prstGeom prst="rect">
              <a:avLst/>
            </a:prstGeom>
          </p:spPr>
        </p:pic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4408136F-FA8C-4BDA-A94E-A426D910ECC1}"/>
                </a:ext>
              </a:extLst>
            </p:cNvPr>
            <p:cNvSpPr/>
            <p:nvPr/>
          </p:nvSpPr>
          <p:spPr>
            <a:xfrm>
              <a:off x="3806454" y="3672290"/>
              <a:ext cx="1029710" cy="463765"/>
            </a:xfrm>
            <a:prstGeom prst="rect">
              <a:avLst/>
            </a:prstGeom>
          </p:spPr>
          <p:txBody>
            <a:bodyPr wrap="square" tIns="73152">
              <a:spAutoFit/>
            </a:bodyPr>
            <a:lstStyle/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Identity &amp; Access</a:t>
              </a:r>
            </a:p>
            <a:p>
              <a:pPr algn="ctr">
                <a:lnSpc>
                  <a:spcPts val="850"/>
                </a:lnSpc>
              </a:pPr>
              <a:r>
                <a:rPr lang="en-US" sz="300" b="1" dirty="0">
                  <a:solidFill>
                    <a:schemeClr val="tx2"/>
                  </a:solidFill>
                  <a:latin typeface="MS UI Gothic" panose="020B0600070205080204" pitchFamily="34" charset="-128"/>
                  <a:ea typeface="Arial" charset="0"/>
                  <a:cs typeface="Oracle Sans" panose="020B0503020204020204" pitchFamily="34" charset="0"/>
                </a:rPr>
                <a:t>Management </a:t>
              </a:r>
            </a:p>
          </p:txBody>
        </p:sp>
        <p:pic>
          <p:nvPicPr>
            <p:cNvPr id="138" name="Graphic 137">
              <a:extLst>
                <a:ext uri="{FF2B5EF4-FFF2-40B4-BE49-F238E27FC236}">
                  <a16:creationId xmlns:a16="http://schemas.microsoft.com/office/drawing/2014/main" id="{0D57358E-F345-4292-A0CA-5E66C3470D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082693" y="3240190"/>
              <a:ext cx="496952" cy="496952"/>
            </a:xfrm>
            <a:prstGeom prst="rect">
              <a:avLst/>
            </a:prstGeom>
          </p:spPr>
        </p:pic>
        <p:pic>
          <p:nvPicPr>
            <p:cNvPr id="139" name="Graphic 138">
              <a:extLst>
                <a:ext uri="{FF2B5EF4-FFF2-40B4-BE49-F238E27FC236}">
                  <a16:creationId xmlns:a16="http://schemas.microsoft.com/office/drawing/2014/main" id="{2C6B93A1-A13D-4424-9F47-4A68B837B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771482" y="2962178"/>
              <a:ext cx="431901" cy="431901"/>
            </a:xfrm>
            <a:prstGeom prst="rect">
              <a:avLst/>
            </a:prstGeom>
          </p:spPr>
        </p:pic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929E5F67-4893-4E6D-BF1B-51F97936C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6614903" y="843377"/>
              <a:ext cx="230317" cy="230317"/>
            </a:xfrm>
            <a:prstGeom prst="rect">
              <a:avLst/>
            </a:prstGeom>
          </p:spPr>
        </p:pic>
        <p:pic>
          <p:nvPicPr>
            <p:cNvPr id="141" name="Graphic 140">
              <a:extLst>
                <a:ext uri="{FF2B5EF4-FFF2-40B4-BE49-F238E27FC236}">
                  <a16:creationId xmlns:a16="http://schemas.microsoft.com/office/drawing/2014/main" id="{DF6689B4-F330-402A-9C82-DCFCA4D52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3649162" y="2407812"/>
              <a:ext cx="230317" cy="230317"/>
            </a:xfrm>
            <a:prstGeom prst="rect">
              <a:avLst/>
            </a:prstGeom>
          </p:spPr>
        </p:pic>
      </p:grpSp>
      <p:pic>
        <p:nvPicPr>
          <p:cNvPr id="2050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DA353265-6110-425B-BB3F-E3BC97B422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413" y="1966338"/>
            <a:ext cx="5028497" cy="282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" descr="Huge cash pile puts recovery in hands of the few | Financial Times">
            <a:extLst>
              <a:ext uri="{FF2B5EF4-FFF2-40B4-BE49-F238E27FC236}">
                <a16:creationId xmlns:a16="http://schemas.microsoft.com/office/drawing/2014/main" id="{7885943F-E5A4-4CF5-B149-D9F597D8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2763" y="3200026"/>
            <a:ext cx="523671" cy="294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64B6C2D-77DD-4F16-BE21-F84379878D89}"/>
              </a:ext>
            </a:extLst>
          </p:cNvPr>
          <p:cNvGrpSpPr/>
          <p:nvPr/>
        </p:nvGrpSpPr>
        <p:grpSpPr>
          <a:xfrm rot="19620006">
            <a:off x="5689730" y="3279616"/>
            <a:ext cx="1382287" cy="1382287"/>
            <a:chOff x="5689730" y="3279616"/>
            <a:chExt cx="1382287" cy="1382287"/>
          </a:xfrm>
        </p:grpSpPr>
        <p:pic>
          <p:nvPicPr>
            <p:cNvPr id="7" name="Graphic 6" descr="Tag">
              <a:extLst>
                <a:ext uri="{FF2B5EF4-FFF2-40B4-BE49-F238E27FC236}">
                  <a16:creationId xmlns:a16="http://schemas.microsoft.com/office/drawing/2014/main" id="{C712132F-9A1A-4BC0-B578-D37227B5D9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20795105">
              <a:off x="5689730" y="3279616"/>
              <a:ext cx="1382287" cy="138228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AC7672B-5934-4A94-AD44-D10DBBDA5664}"/>
                </a:ext>
              </a:extLst>
            </p:cNvPr>
            <p:cNvSpPr txBox="1"/>
            <p:nvPr/>
          </p:nvSpPr>
          <p:spPr>
            <a:xfrm rot="1830602">
              <a:off x="6190855" y="3830708"/>
              <a:ext cx="528991" cy="6001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First X </a:t>
              </a:r>
            </a:p>
            <a:p>
              <a:pPr algn="ctr"/>
              <a:r>
                <a:rPr lang="en-US" sz="1300" dirty="0"/>
                <a:t>Free</a:t>
              </a:r>
            </a:p>
            <a:p>
              <a:pPr algn="ctr"/>
              <a:endParaRPr lang="en-US" sz="1300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3FD3E1F-E540-4A40-8A33-1CEFC655F511}"/>
              </a:ext>
            </a:extLst>
          </p:cNvPr>
          <p:cNvGrpSpPr/>
          <p:nvPr/>
        </p:nvGrpSpPr>
        <p:grpSpPr>
          <a:xfrm>
            <a:off x="7086546" y="3208189"/>
            <a:ext cx="1382287" cy="1382287"/>
            <a:chOff x="7091999" y="3300008"/>
            <a:chExt cx="1382287" cy="1382287"/>
          </a:xfrm>
        </p:grpSpPr>
        <p:pic>
          <p:nvPicPr>
            <p:cNvPr id="109" name="Graphic 108" descr="Tag">
              <a:extLst>
                <a:ext uri="{FF2B5EF4-FFF2-40B4-BE49-F238E27FC236}">
                  <a16:creationId xmlns:a16="http://schemas.microsoft.com/office/drawing/2014/main" id="{D5B5DFC3-5954-4206-9C6A-69CBBD4B65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 rot="20795105">
              <a:off x="7091999" y="3300008"/>
              <a:ext cx="1382287" cy="1382287"/>
            </a:xfrm>
            <a:prstGeom prst="rect">
              <a:avLst/>
            </a:prstGeom>
          </p:spPr>
        </p:pic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365355A-23B8-4972-AE64-0F7A8114DD3A}"/>
                </a:ext>
              </a:extLst>
            </p:cNvPr>
            <p:cNvSpPr txBox="1"/>
            <p:nvPr/>
          </p:nvSpPr>
          <p:spPr>
            <a:xfrm rot="1830602">
              <a:off x="7542329" y="3838095"/>
              <a:ext cx="699273" cy="4847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050" dirty="0"/>
                <a:t>Always Free</a:t>
              </a:r>
            </a:p>
            <a:p>
              <a:pPr algn="ctr"/>
              <a:r>
                <a:rPr lang="en-US" sz="1050" dirty="0"/>
                <a:t>Tier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F7DFC8C-D489-4B69-B901-FEBA3BAA4AFC}"/>
              </a:ext>
            </a:extLst>
          </p:cNvPr>
          <p:cNvGrpSpPr/>
          <p:nvPr/>
        </p:nvGrpSpPr>
        <p:grpSpPr>
          <a:xfrm rot="17913489">
            <a:off x="6504542" y="3798459"/>
            <a:ext cx="1382287" cy="1382287"/>
            <a:chOff x="7787224" y="2557484"/>
            <a:chExt cx="1382287" cy="1382287"/>
          </a:xfrm>
        </p:grpSpPr>
        <p:pic>
          <p:nvPicPr>
            <p:cNvPr id="111" name="Graphic 110" descr="Tag">
              <a:extLst>
                <a:ext uri="{FF2B5EF4-FFF2-40B4-BE49-F238E27FC236}">
                  <a16:creationId xmlns:a16="http://schemas.microsoft.com/office/drawing/2014/main" id="{C6F173AF-E2C1-4F6A-BB03-1D299A7A5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 rot="20795105">
              <a:off x="7787224" y="2557484"/>
              <a:ext cx="1382287" cy="1382287"/>
            </a:xfrm>
            <a:prstGeom prst="rect">
              <a:avLst/>
            </a:prstGeom>
          </p:spPr>
        </p:pic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6A6EF987-8623-4800-BC51-2B30B87EC221}"/>
                </a:ext>
              </a:extLst>
            </p:cNvPr>
            <p:cNvSpPr txBox="1"/>
            <p:nvPr/>
          </p:nvSpPr>
          <p:spPr>
            <a:xfrm rot="1830602">
              <a:off x="8328122" y="3150059"/>
              <a:ext cx="537006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dirty="0"/>
                <a:t>Elastic </a:t>
              </a:r>
              <a:br>
                <a:rPr lang="en-US" sz="1300" dirty="0"/>
              </a:br>
              <a:r>
                <a:rPr lang="en-US" sz="1300" dirty="0"/>
                <a:t>Pricing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2DB53-0077-4FCC-ABB7-810D2ED8A961}"/>
              </a:ext>
            </a:extLst>
          </p:cNvPr>
          <p:cNvGrpSpPr/>
          <p:nvPr/>
        </p:nvGrpSpPr>
        <p:grpSpPr>
          <a:xfrm rot="19066073">
            <a:off x="7882362" y="3448200"/>
            <a:ext cx="1382287" cy="1382287"/>
            <a:chOff x="7844240" y="3813753"/>
            <a:chExt cx="1382287" cy="1382287"/>
          </a:xfrm>
        </p:grpSpPr>
        <p:pic>
          <p:nvPicPr>
            <p:cNvPr id="114" name="Graphic 113" descr="Tag">
              <a:extLst>
                <a:ext uri="{FF2B5EF4-FFF2-40B4-BE49-F238E27FC236}">
                  <a16:creationId xmlns:a16="http://schemas.microsoft.com/office/drawing/2014/main" id="{BE75C4F3-2000-45D3-9B96-704F654D0A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 rot="17108594">
              <a:off x="7844240" y="3813753"/>
              <a:ext cx="1382287" cy="1382287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6A1DE343-E084-48B5-9D6B-BA975B44B3B9}"/>
                </a:ext>
              </a:extLst>
            </p:cNvPr>
            <p:cNvSpPr txBox="1"/>
            <p:nvPr/>
          </p:nvSpPr>
          <p:spPr>
            <a:xfrm rot="19744091">
              <a:off x="8346829" y="4249488"/>
              <a:ext cx="668453" cy="4001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300" dirty="0"/>
                <a:t>Low unit </a:t>
              </a:r>
            </a:p>
            <a:p>
              <a:pPr algn="ctr"/>
              <a:r>
                <a:rPr lang="en-US" sz="1300" dirty="0"/>
                <a:t>price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9092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  <p:sp>
        <p:nvSpPr>
          <p:cNvPr id="142" name="Speech Bubble: Rectangle with Corners Rounded 141">
            <a:extLst>
              <a:ext uri="{FF2B5EF4-FFF2-40B4-BE49-F238E27FC236}">
                <a16:creationId xmlns:a16="http://schemas.microsoft.com/office/drawing/2014/main" id="{9624031B-4ECE-4142-B987-D38DB9F5B4F3}"/>
              </a:ext>
            </a:extLst>
          </p:cNvPr>
          <p:cNvSpPr/>
          <p:nvPr/>
        </p:nvSpPr>
        <p:spPr>
          <a:xfrm>
            <a:off x="94588" y="97471"/>
            <a:ext cx="2531635" cy="2599065"/>
          </a:xfrm>
          <a:custGeom>
            <a:avLst/>
            <a:gdLst>
              <a:gd name="connsiteX0" fmla="*/ 0 w 2531635"/>
              <a:gd name="connsiteY0" fmla="*/ 421948 h 2599065"/>
              <a:gd name="connsiteX1" fmla="*/ 421948 w 2531635"/>
              <a:gd name="connsiteY1" fmla="*/ 0 h 2599065"/>
              <a:gd name="connsiteX2" fmla="*/ 959916 w 2531635"/>
              <a:gd name="connsiteY2" fmla="*/ 0 h 2599065"/>
              <a:gd name="connsiteX3" fmla="*/ 1476787 w 2531635"/>
              <a:gd name="connsiteY3" fmla="*/ 0 h 2599065"/>
              <a:gd name="connsiteX4" fmla="*/ 1476787 w 2531635"/>
              <a:gd name="connsiteY4" fmla="*/ 0 h 2599065"/>
              <a:gd name="connsiteX5" fmla="*/ 1774254 w 2531635"/>
              <a:gd name="connsiteY5" fmla="*/ 0 h 2599065"/>
              <a:gd name="connsiteX6" fmla="*/ 2109696 w 2531635"/>
              <a:gd name="connsiteY6" fmla="*/ 0 h 2599065"/>
              <a:gd name="connsiteX7" fmla="*/ 2109687 w 2531635"/>
              <a:gd name="connsiteY7" fmla="*/ 0 h 2599065"/>
              <a:gd name="connsiteX8" fmla="*/ 2531635 w 2531635"/>
              <a:gd name="connsiteY8" fmla="*/ 421948 h 2599065"/>
              <a:gd name="connsiteX9" fmla="*/ 2531635 w 2531635"/>
              <a:gd name="connsiteY9" fmla="*/ 936209 h 2599065"/>
              <a:gd name="connsiteX10" fmla="*/ 2531635 w 2531635"/>
              <a:gd name="connsiteY10" fmla="*/ 1516121 h 2599065"/>
              <a:gd name="connsiteX11" fmla="*/ 2849923 w 2531635"/>
              <a:gd name="connsiteY11" fmla="*/ 1598719 h 2599065"/>
              <a:gd name="connsiteX12" fmla="*/ 3181202 w 2531635"/>
              <a:gd name="connsiteY12" fmla="*/ 1684688 h 2599065"/>
              <a:gd name="connsiteX13" fmla="*/ 2862914 w 2531635"/>
              <a:gd name="connsiteY13" fmla="*/ 1920476 h 2599065"/>
              <a:gd name="connsiteX14" fmla="*/ 2531635 w 2531635"/>
              <a:gd name="connsiteY14" fmla="*/ 2165888 h 2599065"/>
              <a:gd name="connsiteX15" fmla="*/ 2531635 w 2531635"/>
              <a:gd name="connsiteY15" fmla="*/ 2177117 h 2599065"/>
              <a:gd name="connsiteX16" fmla="*/ 2109687 w 2531635"/>
              <a:gd name="connsiteY16" fmla="*/ 2599065 h 2599065"/>
              <a:gd name="connsiteX17" fmla="*/ 2109696 w 2531635"/>
              <a:gd name="connsiteY17" fmla="*/ 2599065 h 2599065"/>
              <a:gd name="connsiteX18" fmla="*/ 1799571 w 2531635"/>
              <a:gd name="connsiteY18" fmla="*/ 2599065 h 2599065"/>
              <a:gd name="connsiteX19" fmla="*/ 1476787 w 2531635"/>
              <a:gd name="connsiteY19" fmla="*/ 2599065 h 2599065"/>
              <a:gd name="connsiteX20" fmla="*/ 1476787 w 2531635"/>
              <a:gd name="connsiteY20" fmla="*/ 2599065 h 2599065"/>
              <a:gd name="connsiteX21" fmla="*/ 928271 w 2531635"/>
              <a:gd name="connsiteY21" fmla="*/ 2599065 h 2599065"/>
              <a:gd name="connsiteX22" fmla="*/ 421948 w 2531635"/>
              <a:gd name="connsiteY22" fmla="*/ 2599065 h 2599065"/>
              <a:gd name="connsiteX23" fmla="*/ 0 w 2531635"/>
              <a:gd name="connsiteY23" fmla="*/ 2177117 h 2599065"/>
              <a:gd name="connsiteX24" fmla="*/ 0 w 2531635"/>
              <a:gd name="connsiteY24" fmla="*/ 2165888 h 2599065"/>
              <a:gd name="connsiteX25" fmla="*/ 0 w 2531635"/>
              <a:gd name="connsiteY25" fmla="*/ 1841005 h 2599065"/>
              <a:gd name="connsiteX26" fmla="*/ 0 w 2531635"/>
              <a:gd name="connsiteY26" fmla="*/ 1516121 h 2599065"/>
              <a:gd name="connsiteX27" fmla="*/ 0 w 2531635"/>
              <a:gd name="connsiteY27" fmla="*/ 1516121 h 2599065"/>
              <a:gd name="connsiteX28" fmla="*/ 0 w 2531635"/>
              <a:gd name="connsiteY28" fmla="*/ 947151 h 2599065"/>
              <a:gd name="connsiteX29" fmla="*/ 0 w 2531635"/>
              <a:gd name="connsiteY29" fmla="*/ 421948 h 2599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99065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62315" y="635693"/>
                  <a:pt x="2526428" y="802215"/>
                  <a:pt x="2531635" y="936209"/>
                </a:cubicBezTo>
                <a:cubicBezTo>
                  <a:pt x="2536842" y="1070203"/>
                  <a:pt x="2463180" y="1268813"/>
                  <a:pt x="2531635" y="1516121"/>
                </a:cubicBezTo>
                <a:cubicBezTo>
                  <a:pt x="2648768" y="1521026"/>
                  <a:pt x="2697602" y="1560740"/>
                  <a:pt x="2849923" y="1598719"/>
                </a:cubicBezTo>
                <a:cubicBezTo>
                  <a:pt x="3002244" y="1636698"/>
                  <a:pt x="3031931" y="1666888"/>
                  <a:pt x="3181202" y="1684688"/>
                </a:cubicBezTo>
                <a:cubicBezTo>
                  <a:pt x="3053240" y="1802954"/>
                  <a:pt x="2946527" y="1819034"/>
                  <a:pt x="2862914" y="1920476"/>
                </a:cubicBezTo>
                <a:cubicBezTo>
                  <a:pt x="2779301" y="2021918"/>
                  <a:pt x="2666292" y="2031886"/>
                  <a:pt x="2531635" y="2165888"/>
                </a:cubicBezTo>
                <a:cubicBezTo>
                  <a:pt x="2532399" y="2169902"/>
                  <a:pt x="2531456" y="2173981"/>
                  <a:pt x="2531635" y="2177117"/>
                </a:cubicBezTo>
                <a:cubicBezTo>
                  <a:pt x="2499552" y="2373660"/>
                  <a:pt x="2362156" y="2614097"/>
                  <a:pt x="2109687" y="2599065"/>
                </a:cubicBezTo>
                <a:lnTo>
                  <a:pt x="2109696" y="2599065"/>
                </a:lnTo>
                <a:cubicBezTo>
                  <a:pt x="2007886" y="2609083"/>
                  <a:pt x="1912044" y="2562888"/>
                  <a:pt x="1799571" y="2599065"/>
                </a:cubicBezTo>
                <a:cubicBezTo>
                  <a:pt x="1687099" y="2635242"/>
                  <a:pt x="1622107" y="2569528"/>
                  <a:pt x="1476787" y="2599065"/>
                </a:cubicBezTo>
                <a:lnTo>
                  <a:pt x="1476787" y="2599065"/>
                </a:lnTo>
                <a:cubicBezTo>
                  <a:pt x="1287172" y="2643744"/>
                  <a:pt x="1066234" y="2591152"/>
                  <a:pt x="928271" y="2599065"/>
                </a:cubicBezTo>
                <a:cubicBezTo>
                  <a:pt x="790308" y="2606978"/>
                  <a:pt x="525987" y="2574612"/>
                  <a:pt x="421948" y="2599065"/>
                </a:cubicBezTo>
                <a:cubicBezTo>
                  <a:pt x="134960" y="2610756"/>
                  <a:pt x="-4725" y="2426249"/>
                  <a:pt x="0" y="2177117"/>
                </a:cubicBezTo>
                <a:cubicBezTo>
                  <a:pt x="-381" y="2171724"/>
                  <a:pt x="548" y="2169550"/>
                  <a:pt x="0" y="2165888"/>
                </a:cubicBezTo>
                <a:cubicBezTo>
                  <a:pt x="-6682" y="2021215"/>
                  <a:pt x="38188" y="1939549"/>
                  <a:pt x="0" y="1841005"/>
                </a:cubicBezTo>
                <a:cubicBezTo>
                  <a:pt x="-38188" y="1742461"/>
                  <a:pt x="17201" y="1633494"/>
                  <a:pt x="0" y="1516121"/>
                </a:cubicBezTo>
                <a:lnTo>
                  <a:pt x="0" y="1516121"/>
                </a:lnTo>
                <a:cubicBezTo>
                  <a:pt x="-18437" y="1274887"/>
                  <a:pt x="64679" y="1136572"/>
                  <a:pt x="0" y="947151"/>
                </a:cubicBezTo>
                <a:cubicBezTo>
                  <a:pt x="-64679" y="757730"/>
                  <a:pt x="3664" y="666403"/>
                  <a:pt x="0" y="421948"/>
                </a:cubicBezTo>
                <a:close/>
              </a:path>
              <a:path w="2531635" h="2599065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0588" y="657439"/>
                  <a:pt x="2476721" y="758223"/>
                  <a:pt x="2531635" y="936209"/>
                </a:cubicBezTo>
                <a:cubicBezTo>
                  <a:pt x="2586549" y="1114195"/>
                  <a:pt x="2500778" y="1348903"/>
                  <a:pt x="2531635" y="1516121"/>
                </a:cubicBezTo>
                <a:cubicBezTo>
                  <a:pt x="2620175" y="1528483"/>
                  <a:pt x="2733907" y="1576508"/>
                  <a:pt x="2836931" y="1595347"/>
                </a:cubicBezTo>
                <a:cubicBezTo>
                  <a:pt x="2939955" y="1614186"/>
                  <a:pt x="3068592" y="1680991"/>
                  <a:pt x="3181202" y="1684688"/>
                </a:cubicBezTo>
                <a:cubicBezTo>
                  <a:pt x="3063665" y="1795388"/>
                  <a:pt x="2926112" y="1827190"/>
                  <a:pt x="2869410" y="1915664"/>
                </a:cubicBezTo>
                <a:cubicBezTo>
                  <a:pt x="2812708" y="2004138"/>
                  <a:pt x="2654085" y="2019044"/>
                  <a:pt x="2531635" y="2165888"/>
                </a:cubicBezTo>
                <a:cubicBezTo>
                  <a:pt x="2531765" y="2170499"/>
                  <a:pt x="2531381" y="2172834"/>
                  <a:pt x="2531635" y="2177117"/>
                </a:cubicBezTo>
                <a:cubicBezTo>
                  <a:pt x="2517164" y="2371394"/>
                  <a:pt x="2357479" y="2603621"/>
                  <a:pt x="2109687" y="2599065"/>
                </a:cubicBezTo>
                <a:lnTo>
                  <a:pt x="2109696" y="2599065"/>
                </a:lnTo>
                <a:cubicBezTo>
                  <a:pt x="1994039" y="2624327"/>
                  <a:pt x="1917857" y="2562672"/>
                  <a:pt x="1805900" y="2599065"/>
                </a:cubicBezTo>
                <a:cubicBezTo>
                  <a:pt x="1693943" y="2635458"/>
                  <a:pt x="1576906" y="2560201"/>
                  <a:pt x="1476787" y="2599065"/>
                </a:cubicBezTo>
                <a:lnTo>
                  <a:pt x="1476787" y="2599065"/>
                </a:lnTo>
                <a:cubicBezTo>
                  <a:pt x="1281064" y="2640237"/>
                  <a:pt x="1196725" y="2599006"/>
                  <a:pt x="981013" y="2599065"/>
                </a:cubicBezTo>
                <a:cubicBezTo>
                  <a:pt x="765301" y="2599124"/>
                  <a:pt x="672316" y="2577158"/>
                  <a:pt x="421948" y="2599065"/>
                </a:cubicBezTo>
                <a:cubicBezTo>
                  <a:pt x="243545" y="2579313"/>
                  <a:pt x="-30424" y="2349198"/>
                  <a:pt x="0" y="2177117"/>
                </a:cubicBezTo>
                <a:cubicBezTo>
                  <a:pt x="-438" y="2173721"/>
                  <a:pt x="463" y="2169772"/>
                  <a:pt x="0" y="2165888"/>
                </a:cubicBezTo>
                <a:cubicBezTo>
                  <a:pt x="-34692" y="2059110"/>
                  <a:pt x="11455" y="1993712"/>
                  <a:pt x="0" y="1860498"/>
                </a:cubicBezTo>
                <a:cubicBezTo>
                  <a:pt x="-11455" y="1727284"/>
                  <a:pt x="18366" y="1643011"/>
                  <a:pt x="0" y="1516121"/>
                </a:cubicBezTo>
                <a:lnTo>
                  <a:pt x="0" y="1516121"/>
                </a:lnTo>
                <a:cubicBezTo>
                  <a:pt x="-59052" y="1308497"/>
                  <a:pt x="37124" y="1141600"/>
                  <a:pt x="0" y="990918"/>
                </a:cubicBezTo>
                <a:cubicBezTo>
                  <a:pt x="-37124" y="840236"/>
                  <a:pt x="39413" y="650441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5658"/>
                      <a:gd name="adj2" fmla="val 14819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800" b="1" dirty="0"/>
              <a:t>Cloud Native:</a:t>
            </a:r>
            <a:br>
              <a:rPr lang="nl-NL" sz="1050" dirty="0"/>
            </a:br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</p:txBody>
      </p:sp>
    </p:spTree>
    <p:extLst>
      <p:ext uri="{BB962C8B-B14F-4D97-AF65-F5344CB8AC3E}">
        <p14:creationId xmlns:p14="http://schemas.microsoft.com/office/powerpoint/2010/main" val="33176003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48446" cy="51435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3409753" cy="51435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480198"/>
            <a:ext cx="3867912" cy="1008731"/>
          </a:xfrm>
        </p:spPr>
        <p:txBody>
          <a:bodyPr>
            <a:normAutofit/>
          </a:bodyPr>
          <a:lstStyle/>
          <a:p>
            <a:r>
              <a:rPr lang="nl-NL" sz="3000"/>
              <a:t>Oracle Cloud Gen2</a:t>
            </a:r>
            <a:endParaRPr lang="en-NL" sz="3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91322"/>
            <a:ext cx="3867912" cy="2829758"/>
          </a:xfrm>
        </p:spPr>
        <p:txBody>
          <a:bodyPr>
            <a:normAutofit/>
          </a:bodyPr>
          <a:lstStyle/>
          <a:p>
            <a:r>
              <a:rPr lang="nl-NL" sz="1275"/>
              <a:t>First generation is now called Classic Cloud</a:t>
            </a:r>
          </a:p>
          <a:p>
            <a:pPr lvl="1"/>
            <a:r>
              <a:rPr lang="nl-NL" sz="1275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275"/>
              <a:t>Not Cloud Native</a:t>
            </a:r>
          </a:p>
          <a:p>
            <a:r>
              <a:rPr lang="nl-NL" sz="1275"/>
              <a:t>Gen2</a:t>
            </a:r>
          </a:p>
          <a:p>
            <a:pPr lvl="1"/>
            <a:r>
              <a:rPr lang="nl-NL" sz="1275"/>
              <a:t>(largely) Designed from the ground up for the cloud</a:t>
            </a:r>
          </a:p>
          <a:p>
            <a:pPr lvl="1"/>
            <a:r>
              <a:rPr lang="nl-NL" sz="1275"/>
              <a:t>Applying lessons learned – from classic cloud as well as AWS and Azure</a:t>
            </a:r>
          </a:p>
          <a:p>
            <a:pPr lvl="1"/>
            <a:r>
              <a:rPr lang="nl-NL" sz="1275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7232" y="1647262"/>
            <a:ext cx="3552722" cy="1732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50533C-06AC-4372-B534-EF6B4E914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loud 116">
            <a:extLst>
              <a:ext uri="{FF2B5EF4-FFF2-40B4-BE49-F238E27FC236}">
                <a16:creationId xmlns:a16="http://schemas.microsoft.com/office/drawing/2014/main" id="{98E48E1D-1A9D-491D-ACCF-8F3AE84FE183}"/>
              </a:ext>
            </a:extLst>
          </p:cNvPr>
          <p:cNvSpPr/>
          <p:nvPr/>
        </p:nvSpPr>
        <p:spPr>
          <a:xfrm>
            <a:off x="2355162" y="487731"/>
            <a:ext cx="7646718" cy="4462722"/>
          </a:xfrm>
          <a:prstGeom prst="cloud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A29B7-C475-4C5E-881D-F54C7002C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6D717C3-5768-4C43-A280-595D70DC6B3B}"/>
              </a:ext>
            </a:extLst>
          </p:cNvPr>
          <p:cNvGrpSpPr/>
          <p:nvPr/>
        </p:nvGrpSpPr>
        <p:grpSpPr>
          <a:xfrm>
            <a:off x="781965" y="2852680"/>
            <a:ext cx="805942" cy="937662"/>
            <a:chOff x="7676309" y="2584867"/>
            <a:chExt cx="805942" cy="93766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BA75AA6-DF04-4956-BB89-CCAA96416D26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46AB1FEA-251D-4FF1-BF25-B985145E5CFF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3A123452-5F6D-4F3D-861B-83175225C940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6" name="Freeform 40">
                  <a:extLst>
                    <a:ext uri="{FF2B5EF4-FFF2-40B4-BE49-F238E27FC236}">
                      <a16:creationId xmlns:a16="http://schemas.microsoft.com/office/drawing/2014/main" id="{36B8C33F-C7A8-4B44-9F3F-B65B5407AF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41">
                  <a:extLst>
                    <a:ext uri="{FF2B5EF4-FFF2-40B4-BE49-F238E27FC236}">
                      <a16:creationId xmlns:a16="http://schemas.microsoft.com/office/drawing/2014/main" id="{84D0FEF7-D34B-4DCF-A196-A34C01A175A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8" name="Freeform 42">
                  <a:extLst>
                    <a:ext uri="{FF2B5EF4-FFF2-40B4-BE49-F238E27FC236}">
                      <a16:creationId xmlns:a16="http://schemas.microsoft.com/office/drawing/2014/main" id="{20ECC912-E995-4F5A-B96B-23B5D60813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29" name="Freeform 43">
                  <a:extLst>
                    <a:ext uri="{FF2B5EF4-FFF2-40B4-BE49-F238E27FC236}">
                      <a16:creationId xmlns:a16="http://schemas.microsoft.com/office/drawing/2014/main" id="{4EC2F3FF-5DED-44AA-8F7B-633743A2B0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30" name="Freeform 44">
                  <a:extLst>
                    <a:ext uri="{FF2B5EF4-FFF2-40B4-BE49-F238E27FC236}">
                      <a16:creationId xmlns:a16="http://schemas.microsoft.com/office/drawing/2014/main" id="{0E63B7DC-A354-4A3A-8FDD-186EAB287E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50A73A9-A736-409E-A340-1DC744626EE4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kumimoji="0" lang="en-US" sz="800" b="1" i="0" u="none" strike="noStrike" kern="1200" cap="none" spc="0" normalizeH="0" baseline="0" noProof="0" dirty="0">
                <a:ln>
                  <a:noFill/>
                </a:ln>
                <a:solidFill>
                  <a:srgbClr val="F80000"/>
                </a:solidFill>
                <a:effectLst/>
                <a:uLnTx/>
                <a:uFillTx/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D7EB677-2DBF-42AA-A06B-D3DF0210796A}"/>
              </a:ext>
            </a:extLst>
          </p:cNvPr>
          <p:cNvGrpSpPr/>
          <p:nvPr/>
        </p:nvGrpSpPr>
        <p:grpSpPr>
          <a:xfrm>
            <a:off x="7877933" y="1246578"/>
            <a:ext cx="1410344" cy="1405937"/>
            <a:chOff x="375699" y="1131597"/>
            <a:chExt cx="1131055" cy="1131055"/>
          </a:xfrm>
        </p:grpSpPr>
        <p:pic>
          <p:nvPicPr>
            <p:cNvPr id="32" name="Graphic 67">
              <a:extLst>
                <a:ext uri="{FF2B5EF4-FFF2-40B4-BE49-F238E27FC236}">
                  <a16:creationId xmlns:a16="http://schemas.microsoft.com/office/drawing/2014/main" id="{D40E41B8-850F-4341-B8DE-126A6D46C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629D2F-F19F-4A04-9D57-FB475E907E47}"/>
                </a:ext>
              </a:extLst>
            </p:cNvPr>
            <p:cNvSpPr/>
            <p:nvPr/>
          </p:nvSpPr>
          <p:spPr>
            <a:xfrm>
              <a:off x="582466" y="193097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091FC02-ECD8-4F50-9C40-CEEF437B3CF2}"/>
              </a:ext>
            </a:extLst>
          </p:cNvPr>
          <p:cNvGrpSpPr/>
          <p:nvPr/>
        </p:nvGrpSpPr>
        <p:grpSpPr>
          <a:xfrm>
            <a:off x="5037180" y="1314453"/>
            <a:ext cx="1208210" cy="1208210"/>
            <a:chOff x="8501701" y="2363821"/>
            <a:chExt cx="1208210" cy="1208210"/>
          </a:xfrm>
        </p:grpSpPr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6C6CEC91-0496-4989-8B0D-F6300A2A7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ADBA877-7209-4154-8D92-38279E887E3E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buClrTx/>
                <a:buFontTx/>
                <a:buNone/>
              </a:pPr>
              <a:r>
                <a:rPr lang="en-US" sz="800" b="1" kern="1200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69FA0EB-405D-45E2-80FF-48EDA90AB076}"/>
              </a:ext>
            </a:extLst>
          </p:cNvPr>
          <p:cNvGrpSpPr/>
          <p:nvPr/>
        </p:nvGrpSpPr>
        <p:grpSpPr>
          <a:xfrm>
            <a:off x="3678559" y="1045114"/>
            <a:ext cx="805942" cy="953482"/>
            <a:chOff x="9019344" y="1468849"/>
            <a:chExt cx="805942" cy="953482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568F3D50-7336-4C77-B289-0A3EA95F0314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7D06E61-D64B-42BF-95BC-BA8C27554EE9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46" name="Freeform 30">
                <a:extLst>
                  <a:ext uri="{FF2B5EF4-FFF2-40B4-BE49-F238E27FC236}">
                    <a16:creationId xmlns:a16="http://schemas.microsoft.com/office/drawing/2014/main" id="{DA3F554E-FB9F-4934-B673-956774CBBC1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6E1F74F-2D00-4A22-9BB0-DB53B064F385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D5F0584-ACAB-4F59-84BA-6687A007594D}"/>
              </a:ext>
            </a:extLst>
          </p:cNvPr>
          <p:cNvGrpSpPr/>
          <p:nvPr/>
        </p:nvGrpSpPr>
        <p:grpSpPr>
          <a:xfrm>
            <a:off x="6431081" y="1597002"/>
            <a:ext cx="1215471" cy="1215471"/>
            <a:chOff x="343358" y="1039735"/>
            <a:chExt cx="1215471" cy="1215471"/>
          </a:xfrm>
        </p:grpSpPr>
        <p:pic>
          <p:nvPicPr>
            <p:cNvPr id="48" name="Graphic 77">
              <a:extLst>
                <a:ext uri="{FF2B5EF4-FFF2-40B4-BE49-F238E27FC236}">
                  <a16:creationId xmlns:a16="http://schemas.microsoft.com/office/drawing/2014/main" id="{7F856663-DD43-40BB-BEC8-788C21B12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920BC6D-891A-4D5F-B7D0-F9F595364B72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pic>
        <p:nvPicPr>
          <p:cNvPr id="3074" name="Picture 2">
            <a:extLst>
              <a:ext uri="{FF2B5EF4-FFF2-40B4-BE49-F238E27FC236}">
                <a16:creationId xmlns:a16="http://schemas.microsoft.com/office/drawing/2014/main" id="{9B010BEF-83EF-42F8-B76C-29EBE488E6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1114" y="3891623"/>
            <a:ext cx="805943" cy="805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1908827C-1495-46B7-A52D-D72A2C49B655}"/>
              </a:ext>
            </a:extLst>
          </p:cNvPr>
          <p:cNvSpPr/>
          <p:nvPr/>
        </p:nvSpPr>
        <p:spPr>
          <a:xfrm>
            <a:off x="2629780" y="2188253"/>
            <a:ext cx="611946" cy="8291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API Gateway</a:t>
            </a:r>
            <a:endParaRPr lang="en-NL" sz="1050" dirty="0"/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20B82E15-8151-4595-A7F4-9F3A6FADA9AC}"/>
              </a:ext>
            </a:extLst>
          </p:cNvPr>
          <p:cNvSpPr/>
          <p:nvPr/>
        </p:nvSpPr>
        <p:spPr>
          <a:xfrm>
            <a:off x="8079865" y="896401"/>
            <a:ext cx="940785" cy="46629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NoSQL</a:t>
            </a:r>
            <a:r>
              <a:rPr lang="nl-NL" sz="1050" dirty="0"/>
              <a:t> Database</a:t>
            </a:r>
            <a:endParaRPr lang="en-NL" sz="1050" dirty="0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3BC0D0D9-26C3-4D28-BDBE-74D01E8B5CA7}"/>
              </a:ext>
            </a:extLst>
          </p:cNvPr>
          <p:cNvSpPr/>
          <p:nvPr/>
        </p:nvSpPr>
        <p:spPr>
          <a:xfrm>
            <a:off x="3616654" y="2663666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BDC0E360-64D2-4998-BC22-84AB1D3EB38C}"/>
              </a:ext>
            </a:extLst>
          </p:cNvPr>
          <p:cNvSpPr/>
          <p:nvPr/>
        </p:nvSpPr>
        <p:spPr>
          <a:xfrm>
            <a:off x="6575354" y="1106037"/>
            <a:ext cx="794260" cy="338555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Function</a:t>
            </a:r>
            <a:endParaRPr lang="en-NL" sz="1050" dirty="0"/>
          </a:p>
        </p:txBody>
      </p: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5CCAD383-A918-43E7-9D1D-B002B382A499}"/>
              </a:ext>
            </a:extLst>
          </p:cNvPr>
          <p:cNvCxnSpPr>
            <a:cxnSpLocks/>
          </p:cNvCxnSpPr>
          <p:nvPr/>
        </p:nvCxnSpPr>
        <p:spPr>
          <a:xfrm>
            <a:off x="3254964" y="2823238"/>
            <a:ext cx="378866" cy="2234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4" name="Straight Arrow Connector 3083">
            <a:extLst>
              <a:ext uri="{FF2B5EF4-FFF2-40B4-BE49-F238E27FC236}">
                <a16:creationId xmlns:a16="http://schemas.microsoft.com/office/drawing/2014/main" id="{352FDB90-A639-40DE-91A6-B0D9B7F28821}"/>
              </a:ext>
            </a:extLst>
          </p:cNvPr>
          <p:cNvCxnSpPr>
            <a:cxnSpLocks/>
          </p:cNvCxnSpPr>
          <p:nvPr/>
        </p:nvCxnSpPr>
        <p:spPr>
          <a:xfrm>
            <a:off x="4242821" y="1349452"/>
            <a:ext cx="1062830" cy="551237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85" name="Lightning Bolt 3084">
            <a:extLst>
              <a:ext uri="{FF2B5EF4-FFF2-40B4-BE49-F238E27FC236}">
                <a16:creationId xmlns:a16="http://schemas.microsoft.com/office/drawing/2014/main" id="{58BB27D1-E749-448D-88F1-855503890672}"/>
              </a:ext>
            </a:extLst>
          </p:cNvPr>
          <p:cNvSpPr/>
          <p:nvPr/>
        </p:nvSpPr>
        <p:spPr>
          <a:xfrm>
            <a:off x="4587760" y="1427572"/>
            <a:ext cx="236399" cy="34220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092" name="Connector: Elbow 3091">
            <a:extLst>
              <a:ext uri="{FF2B5EF4-FFF2-40B4-BE49-F238E27FC236}">
                <a16:creationId xmlns:a16="http://schemas.microsoft.com/office/drawing/2014/main" id="{854CC827-4CC4-4D9C-A914-CDB895947DC5}"/>
              </a:ext>
            </a:extLst>
          </p:cNvPr>
          <p:cNvCxnSpPr>
            <a:cxnSpLocks/>
            <a:stCxn id="56" idx="3"/>
          </p:cNvCxnSpPr>
          <p:nvPr/>
        </p:nvCxnSpPr>
        <p:spPr>
          <a:xfrm flipV="1">
            <a:off x="7369614" y="1081272"/>
            <a:ext cx="632521" cy="194043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6" name="Connector: Elbow 3095">
            <a:extLst>
              <a:ext uri="{FF2B5EF4-FFF2-40B4-BE49-F238E27FC236}">
                <a16:creationId xmlns:a16="http://schemas.microsoft.com/office/drawing/2014/main" id="{1C23A041-8256-4701-8D30-1A5E9AD13F15}"/>
              </a:ext>
            </a:extLst>
          </p:cNvPr>
          <p:cNvCxnSpPr>
            <a:cxnSpLocks/>
            <a:stCxn id="55" idx="0"/>
          </p:cNvCxnSpPr>
          <p:nvPr/>
        </p:nvCxnSpPr>
        <p:spPr>
          <a:xfrm rot="5400000" flipH="1" flipV="1">
            <a:off x="3499718" y="2092606"/>
            <a:ext cx="1085126" cy="56995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Rectangle 74">
            <a:extLst>
              <a:ext uri="{FF2B5EF4-FFF2-40B4-BE49-F238E27FC236}">
                <a16:creationId xmlns:a16="http://schemas.microsoft.com/office/drawing/2014/main" id="{C5ABFAC8-0D77-49ED-B1A8-0C07F8790F8A}"/>
              </a:ext>
            </a:extLst>
          </p:cNvPr>
          <p:cNvSpPr/>
          <p:nvPr/>
        </p:nvSpPr>
        <p:spPr>
          <a:xfrm>
            <a:off x="6779275" y="2412970"/>
            <a:ext cx="86414" cy="9002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BA97935-7275-460D-8A7D-F85B44BD41CF}"/>
              </a:ext>
            </a:extLst>
          </p:cNvPr>
          <p:cNvCxnSpPr>
            <a:cxnSpLocks/>
          </p:cNvCxnSpPr>
          <p:nvPr/>
        </p:nvCxnSpPr>
        <p:spPr>
          <a:xfrm rot="5400000">
            <a:off x="6626377" y="2801122"/>
            <a:ext cx="687906" cy="239347"/>
          </a:xfrm>
          <a:prstGeom prst="bentConnector3">
            <a:avLst>
              <a:gd name="adj1" fmla="val 50000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FFFFFC7-A5CD-4B7D-8EEB-8A43ADC77125}"/>
              </a:ext>
            </a:extLst>
          </p:cNvPr>
          <p:cNvSpPr/>
          <p:nvPr/>
        </p:nvSpPr>
        <p:spPr>
          <a:xfrm>
            <a:off x="4209170" y="1191244"/>
            <a:ext cx="2337423" cy="108373"/>
          </a:xfrm>
          <a:custGeom>
            <a:avLst/>
            <a:gdLst>
              <a:gd name="connsiteX0" fmla="*/ 2337423 w 2337423"/>
              <a:gd name="connsiteY0" fmla="*/ 0 h 108373"/>
              <a:gd name="connsiteX1" fmla="*/ 623 w 2337423"/>
              <a:gd name="connsiteY1" fmla="*/ 60960 h 108373"/>
              <a:gd name="connsiteX2" fmla="*/ 2154543 w 2337423"/>
              <a:gd name="connsiteY2" fmla="*/ 108373 h 1083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37423" h="108373">
                <a:moveTo>
                  <a:pt x="2337423" y="0"/>
                </a:moveTo>
                <a:lnTo>
                  <a:pt x="623" y="60960"/>
                </a:lnTo>
                <a:cubicBezTo>
                  <a:pt x="-29857" y="79022"/>
                  <a:pt x="1062343" y="93697"/>
                  <a:pt x="2154543" y="108373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8" name="Connector: Elbow 97">
            <a:extLst>
              <a:ext uri="{FF2B5EF4-FFF2-40B4-BE49-F238E27FC236}">
                <a16:creationId xmlns:a16="http://schemas.microsoft.com/office/drawing/2014/main" id="{228DB5F4-BDD6-4C26-B560-172D28B55772}"/>
              </a:ext>
            </a:extLst>
          </p:cNvPr>
          <p:cNvCxnSpPr>
            <a:cxnSpLocks/>
          </p:cNvCxnSpPr>
          <p:nvPr/>
        </p:nvCxnSpPr>
        <p:spPr>
          <a:xfrm>
            <a:off x="5897120" y="1953431"/>
            <a:ext cx="831879" cy="411130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D97B3186-8A53-4C28-914D-51BF6147DA24}"/>
              </a:ext>
            </a:extLst>
          </p:cNvPr>
          <p:cNvCxnSpPr>
            <a:cxnSpLocks/>
            <a:endCxn id="56" idx="2"/>
          </p:cNvCxnSpPr>
          <p:nvPr/>
        </p:nvCxnSpPr>
        <p:spPr>
          <a:xfrm flipH="1" flipV="1">
            <a:off x="6972484" y="1444592"/>
            <a:ext cx="6367" cy="716270"/>
          </a:xfrm>
          <a:prstGeom prst="straightConnector1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ctor: Elbow 122">
            <a:extLst>
              <a:ext uri="{FF2B5EF4-FFF2-40B4-BE49-F238E27FC236}">
                <a16:creationId xmlns:a16="http://schemas.microsoft.com/office/drawing/2014/main" id="{D3350471-EAA9-48FD-A0C5-A4D360B94F8B}"/>
              </a:ext>
            </a:extLst>
          </p:cNvPr>
          <p:cNvCxnSpPr/>
          <p:nvPr/>
        </p:nvCxnSpPr>
        <p:spPr>
          <a:xfrm>
            <a:off x="7379007" y="1406368"/>
            <a:ext cx="603110" cy="455513"/>
          </a:xfrm>
          <a:prstGeom prst="bentConnector3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65F95D83-AB00-41A4-94B1-737665C61325}"/>
              </a:ext>
            </a:extLst>
          </p:cNvPr>
          <p:cNvSpPr/>
          <p:nvPr/>
        </p:nvSpPr>
        <p:spPr>
          <a:xfrm rot="19744707">
            <a:off x="2289303" y="3253644"/>
            <a:ext cx="1622055" cy="543334"/>
          </a:xfrm>
          <a:custGeom>
            <a:avLst/>
            <a:gdLst>
              <a:gd name="connsiteX0" fmla="*/ 2404769 w 2404769"/>
              <a:gd name="connsiteY0" fmla="*/ 0 h 543334"/>
              <a:gd name="connsiteX1" fmla="*/ 236 w 2404769"/>
              <a:gd name="connsiteY1" fmla="*/ 541867 h 543334"/>
              <a:gd name="connsiteX2" fmla="*/ 2289622 w 2404769"/>
              <a:gd name="connsiteY2" fmla="*/ 128694 h 54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04769" h="543334">
                <a:moveTo>
                  <a:pt x="2404769" y="0"/>
                </a:moveTo>
                <a:lnTo>
                  <a:pt x="236" y="541867"/>
                </a:lnTo>
                <a:cubicBezTo>
                  <a:pt x="-18955" y="563316"/>
                  <a:pt x="1135333" y="346005"/>
                  <a:pt x="2289622" y="128694"/>
                </a:cubicBezTo>
              </a:path>
            </a:pathLst>
          </a:custGeom>
          <a:noFill/>
          <a:ln>
            <a:solidFill>
              <a:schemeClr val="tx1">
                <a:lumMod val="75000"/>
                <a:lumOff val="25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0EE086CD-A084-4CE6-B6E3-2ADCBF31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240" y="942302"/>
            <a:ext cx="203240" cy="20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7" name="Picture 2">
            <a:extLst>
              <a:ext uri="{FF2B5EF4-FFF2-40B4-BE49-F238E27FC236}">
                <a16:creationId xmlns:a16="http://schemas.microsoft.com/office/drawing/2014/main" id="{34114161-BDD5-4000-AF8F-B85AC6219C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4014" y="1661357"/>
            <a:ext cx="270053" cy="270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E60A9C88-3966-4AC5-A55C-1C37619250F9}"/>
              </a:ext>
            </a:extLst>
          </p:cNvPr>
          <p:cNvCxnSpPr>
            <a:cxnSpLocks/>
            <a:endCxn id="52" idx="1"/>
          </p:cNvCxnSpPr>
          <p:nvPr/>
        </p:nvCxnSpPr>
        <p:spPr>
          <a:xfrm flipV="1">
            <a:off x="1355466" y="2602820"/>
            <a:ext cx="1274314" cy="631494"/>
          </a:xfrm>
          <a:prstGeom prst="bentConnector3">
            <a:avLst>
              <a:gd name="adj1" fmla="val 20831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Arrow: Right 131">
            <a:extLst>
              <a:ext uri="{FF2B5EF4-FFF2-40B4-BE49-F238E27FC236}">
                <a16:creationId xmlns:a16="http://schemas.microsoft.com/office/drawing/2014/main" id="{D3E9449F-B8C1-475E-9FAD-5CE374F1B1EC}"/>
              </a:ext>
            </a:extLst>
          </p:cNvPr>
          <p:cNvSpPr/>
          <p:nvPr/>
        </p:nvSpPr>
        <p:spPr>
          <a:xfrm>
            <a:off x="2179905" y="2774579"/>
            <a:ext cx="518027" cy="220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" name="Graphic 3" descr="Alarm clock">
            <a:extLst>
              <a:ext uri="{FF2B5EF4-FFF2-40B4-BE49-F238E27FC236}">
                <a16:creationId xmlns:a16="http://schemas.microsoft.com/office/drawing/2014/main" id="{DD1B1CA1-BA24-4E0F-A7F9-290A8A09B7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59817" y="3208682"/>
            <a:ext cx="422382" cy="422382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989B71CC-92F0-4E99-9D3E-0D93E4FBF400}"/>
              </a:ext>
            </a:extLst>
          </p:cNvPr>
          <p:cNvGrpSpPr/>
          <p:nvPr/>
        </p:nvGrpSpPr>
        <p:grpSpPr>
          <a:xfrm>
            <a:off x="7701963" y="3663951"/>
            <a:ext cx="912051" cy="727283"/>
            <a:chOff x="3406274" y="1436411"/>
            <a:chExt cx="903246" cy="969711"/>
          </a:xfrm>
        </p:grpSpPr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1E398EFD-3905-4277-88B2-DBB72A60FD7A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166682D0-42F7-4F2A-AB17-177420A5B705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85800">
                  <a:lnSpc>
                    <a:spcPct val="90000"/>
                  </a:lnSpc>
                  <a:buClrTx/>
                  <a:defRPr/>
                </a:pPr>
                <a:endParaRPr lang="en-US" sz="1350">
                  <a:solidFill>
                    <a:srgbClr val="FFFFFF"/>
                  </a:solidFill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72" name="Group 71">
                <a:extLst>
                  <a:ext uri="{FF2B5EF4-FFF2-40B4-BE49-F238E27FC236}">
                    <a16:creationId xmlns:a16="http://schemas.microsoft.com/office/drawing/2014/main" id="{5A59D2EB-DBEB-4176-B3E4-338B8544D418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74" name="Freeform 37">
                  <a:extLst>
                    <a:ext uri="{FF2B5EF4-FFF2-40B4-BE49-F238E27FC236}">
                      <a16:creationId xmlns:a16="http://schemas.microsoft.com/office/drawing/2014/main" id="{08CF29F2-01B9-4FA9-A72E-B3E396BFED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  <p:sp>
              <p:nvSpPr>
                <p:cNvPr id="76" name="Freeform 38">
                  <a:extLst>
                    <a:ext uri="{FF2B5EF4-FFF2-40B4-BE49-F238E27FC236}">
                      <a16:creationId xmlns:a16="http://schemas.microsoft.com/office/drawing/2014/main" id="{FA1042F4-19DA-473A-A673-2B450A692F4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defTabSz="685800">
                    <a:buClrTx/>
                    <a:defRPr/>
                  </a:pPr>
                  <a:endParaRPr lang="en-US" sz="1350">
                    <a:solidFill>
                      <a:srgbClr val="5F5F5F"/>
                    </a:solidFill>
                  </a:endParaRPr>
                </a:p>
              </p:txBody>
            </p:sp>
          </p:grpSp>
        </p:grp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621A5295-7389-4212-B807-0493C1FA3BC7}"/>
                </a:ext>
              </a:extLst>
            </p:cNvPr>
            <p:cNvSpPr/>
            <p:nvPr/>
          </p:nvSpPr>
          <p:spPr>
            <a:xfrm>
              <a:off x="3406274" y="2036790"/>
              <a:ext cx="90324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685800">
                <a:buClrTx/>
                <a:defRPr/>
              </a:pPr>
              <a:r>
                <a:rPr lang="en-US" sz="600" b="1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2B5561A-E655-4269-A76E-36EAABD60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0CEC45CB-A73F-4293-829B-76583E50B818}"/>
              </a:ext>
            </a:extLst>
          </p:cNvPr>
          <p:cNvGrpSpPr/>
          <p:nvPr/>
        </p:nvGrpSpPr>
        <p:grpSpPr>
          <a:xfrm>
            <a:off x="6382199" y="3221582"/>
            <a:ext cx="918890" cy="543828"/>
            <a:chOff x="2442235" y="4963541"/>
            <a:chExt cx="1013320" cy="763860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7979CE-7835-4B57-B793-EED23DB5A045}"/>
                </a:ext>
              </a:extLst>
            </p:cNvPr>
            <p:cNvGrpSpPr/>
            <p:nvPr/>
          </p:nvGrpSpPr>
          <p:grpSpPr>
            <a:xfrm>
              <a:off x="2608290" y="4963541"/>
              <a:ext cx="728790" cy="602094"/>
              <a:chOff x="2608290" y="5138148"/>
              <a:chExt cx="728790" cy="602094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573CD58F-2D75-4BBD-BEFE-5A606B234948}"/>
                  </a:ext>
                </a:extLst>
              </p:cNvPr>
              <p:cNvSpPr/>
              <p:nvPr/>
            </p:nvSpPr>
            <p:spPr>
              <a:xfrm>
                <a:off x="2608290" y="5138148"/>
                <a:ext cx="728790" cy="602094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EBF2F976-6AB2-4EF5-99FE-95F776075209}"/>
                  </a:ext>
                </a:extLst>
              </p:cNvPr>
              <p:cNvGrpSpPr/>
              <p:nvPr/>
            </p:nvGrpSpPr>
            <p:grpSpPr>
              <a:xfrm>
                <a:off x="2691708" y="5235297"/>
                <a:ext cx="557643" cy="388382"/>
                <a:chOff x="2158952" y="5020277"/>
                <a:chExt cx="674688" cy="469900"/>
              </a:xfrm>
            </p:grpSpPr>
            <p:sp>
              <p:nvSpPr>
                <p:cNvPr id="164" name="Freeform 4">
                  <a:extLst>
                    <a:ext uri="{FF2B5EF4-FFF2-40B4-BE49-F238E27FC236}">
                      <a16:creationId xmlns:a16="http://schemas.microsoft.com/office/drawing/2014/main" id="{41B0E2E2-C910-47EE-83B0-D6F66B9A26A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393902" y="5256814"/>
                  <a:ext cx="28575" cy="31750"/>
                </a:xfrm>
                <a:custGeom>
                  <a:avLst/>
                  <a:gdLst>
                    <a:gd name="T0" fmla="*/ 0 w 80"/>
                    <a:gd name="T1" fmla="*/ 44 h 90"/>
                    <a:gd name="T2" fmla="*/ 39 w 80"/>
                    <a:gd name="T3" fmla="*/ 89 h 90"/>
                    <a:gd name="T4" fmla="*/ 79 w 80"/>
                    <a:gd name="T5" fmla="*/ 57 h 90"/>
                    <a:gd name="T6" fmla="*/ 79 w 80"/>
                    <a:gd name="T7" fmla="*/ 21 h 90"/>
                    <a:gd name="T8" fmla="*/ 39 w 80"/>
                    <a:gd name="T9" fmla="*/ 0 h 90"/>
                    <a:gd name="T10" fmla="*/ 0 w 80"/>
                    <a:gd name="T11" fmla="*/ 44 h 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0" h="90">
                      <a:moveTo>
                        <a:pt x="0" y="44"/>
                      </a:moveTo>
                      <a:cubicBezTo>
                        <a:pt x="0" y="68"/>
                        <a:pt x="13" y="89"/>
                        <a:pt x="39" y="89"/>
                      </a:cubicBezTo>
                      <a:cubicBezTo>
                        <a:pt x="55" y="89"/>
                        <a:pt x="71" y="78"/>
                        <a:pt x="79" y="57"/>
                      </a:cubicBezTo>
                      <a:lnTo>
                        <a:pt x="79" y="21"/>
                      </a:lnTo>
                      <a:cubicBezTo>
                        <a:pt x="68" y="8"/>
                        <a:pt x="52" y="0"/>
                        <a:pt x="39" y="0"/>
                      </a:cubicBezTo>
                      <a:cubicBezTo>
                        <a:pt x="10" y="0"/>
                        <a:pt x="0" y="23"/>
                        <a:pt x="0" y="4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5" name="Freeform 5">
                  <a:extLst>
                    <a:ext uri="{FF2B5EF4-FFF2-40B4-BE49-F238E27FC236}">
                      <a16:creationId xmlns:a16="http://schemas.microsoft.com/office/drawing/2014/main" id="{32B8BD64-D2C6-4036-A1FE-DAADA18293E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147277"/>
                  <a:ext cx="471488" cy="273050"/>
                </a:xfrm>
                <a:custGeom>
                  <a:avLst/>
                  <a:gdLst>
                    <a:gd name="T0" fmla="*/ 1206 w 1309"/>
                    <a:gd name="T1" fmla="*/ 0 h 758"/>
                    <a:gd name="T2" fmla="*/ 0 w 1309"/>
                    <a:gd name="T3" fmla="*/ 0 h 758"/>
                    <a:gd name="T4" fmla="*/ 0 w 1309"/>
                    <a:gd name="T5" fmla="*/ 125 h 758"/>
                    <a:gd name="T6" fmla="*/ 0 w 1309"/>
                    <a:gd name="T7" fmla="*/ 125 h 758"/>
                    <a:gd name="T8" fmla="*/ 571 w 1309"/>
                    <a:gd name="T9" fmla="*/ 705 h 758"/>
                    <a:gd name="T10" fmla="*/ 697 w 1309"/>
                    <a:gd name="T11" fmla="*/ 757 h 758"/>
                    <a:gd name="T12" fmla="*/ 697 w 1309"/>
                    <a:gd name="T13" fmla="*/ 757 h 758"/>
                    <a:gd name="T14" fmla="*/ 823 w 1309"/>
                    <a:gd name="T15" fmla="*/ 705 h 758"/>
                    <a:gd name="T16" fmla="*/ 1308 w 1309"/>
                    <a:gd name="T17" fmla="*/ 212 h 758"/>
                    <a:gd name="T18" fmla="*/ 1206 w 1309"/>
                    <a:gd name="T19" fmla="*/ 0 h 758"/>
                    <a:gd name="T20" fmla="*/ 794 w 1309"/>
                    <a:gd name="T21" fmla="*/ 445 h 758"/>
                    <a:gd name="T22" fmla="*/ 739 w 1309"/>
                    <a:gd name="T23" fmla="*/ 406 h 758"/>
                    <a:gd name="T24" fmla="*/ 681 w 1309"/>
                    <a:gd name="T25" fmla="*/ 435 h 758"/>
                    <a:gd name="T26" fmla="*/ 603 w 1309"/>
                    <a:gd name="T27" fmla="*/ 348 h 758"/>
                    <a:gd name="T28" fmla="*/ 681 w 1309"/>
                    <a:gd name="T29" fmla="*/ 259 h 758"/>
                    <a:gd name="T30" fmla="*/ 729 w 1309"/>
                    <a:gd name="T31" fmla="*/ 280 h 758"/>
                    <a:gd name="T32" fmla="*/ 729 w 1309"/>
                    <a:gd name="T33" fmla="*/ 272 h 758"/>
                    <a:gd name="T34" fmla="*/ 736 w 1309"/>
                    <a:gd name="T35" fmla="*/ 264 h 758"/>
                    <a:gd name="T36" fmla="*/ 768 w 1309"/>
                    <a:gd name="T37" fmla="*/ 264 h 758"/>
                    <a:gd name="T38" fmla="*/ 776 w 1309"/>
                    <a:gd name="T39" fmla="*/ 272 h 758"/>
                    <a:gd name="T40" fmla="*/ 776 w 1309"/>
                    <a:gd name="T41" fmla="*/ 346 h 758"/>
                    <a:gd name="T42" fmla="*/ 797 w 1309"/>
                    <a:gd name="T43" fmla="*/ 401 h 758"/>
                    <a:gd name="T44" fmla="*/ 828 w 1309"/>
                    <a:gd name="T45" fmla="*/ 340 h 758"/>
                    <a:gd name="T46" fmla="*/ 697 w 1309"/>
                    <a:gd name="T47" fmla="*/ 215 h 758"/>
                    <a:gd name="T48" fmla="*/ 569 w 1309"/>
                    <a:gd name="T49" fmla="*/ 348 h 758"/>
                    <a:gd name="T50" fmla="*/ 697 w 1309"/>
                    <a:gd name="T51" fmla="*/ 482 h 758"/>
                    <a:gd name="T52" fmla="*/ 750 w 1309"/>
                    <a:gd name="T53" fmla="*/ 471 h 758"/>
                    <a:gd name="T54" fmla="*/ 760 w 1309"/>
                    <a:gd name="T55" fmla="*/ 474 h 758"/>
                    <a:gd name="T56" fmla="*/ 776 w 1309"/>
                    <a:gd name="T57" fmla="*/ 503 h 758"/>
                    <a:gd name="T58" fmla="*/ 773 w 1309"/>
                    <a:gd name="T59" fmla="*/ 513 h 758"/>
                    <a:gd name="T60" fmla="*/ 697 w 1309"/>
                    <a:gd name="T61" fmla="*/ 529 h 758"/>
                    <a:gd name="T62" fmla="*/ 516 w 1309"/>
                    <a:gd name="T63" fmla="*/ 348 h 758"/>
                    <a:gd name="T64" fmla="*/ 700 w 1309"/>
                    <a:gd name="T65" fmla="*/ 167 h 758"/>
                    <a:gd name="T66" fmla="*/ 886 w 1309"/>
                    <a:gd name="T67" fmla="*/ 338 h 758"/>
                    <a:gd name="T68" fmla="*/ 794 w 1309"/>
                    <a:gd name="T69" fmla="*/ 445 h 7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309" h="758">
                      <a:moveTo>
                        <a:pt x="1206" y="0"/>
                      </a:moveTo>
                      <a:lnTo>
                        <a:pt x="0" y="0"/>
                      </a:lnTo>
                      <a:lnTo>
                        <a:pt x="0" y="125"/>
                      </a:lnTo>
                      <a:lnTo>
                        <a:pt x="0" y="125"/>
                      </a:lnTo>
                      <a:lnTo>
                        <a:pt x="571" y="705"/>
                      </a:lnTo>
                      <a:cubicBezTo>
                        <a:pt x="605" y="739"/>
                        <a:pt x="650" y="757"/>
                        <a:pt x="697" y="757"/>
                      </a:cubicBezTo>
                      <a:lnTo>
                        <a:pt x="697" y="757"/>
                      </a:lnTo>
                      <a:cubicBezTo>
                        <a:pt x="744" y="757"/>
                        <a:pt x="789" y="739"/>
                        <a:pt x="823" y="705"/>
                      </a:cubicBezTo>
                      <a:lnTo>
                        <a:pt x="1308" y="212"/>
                      </a:lnTo>
                      <a:cubicBezTo>
                        <a:pt x="1250" y="154"/>
                        <a:pt x="1216" y="81"/>
                        <a:pt x="1206" y="0"/>
                      </a:cubicBezTo>
                      <a:close/>
                      <a:moveTo>
                        <a:pt x="794" y="445"/>
                      </a:moveTo>
                      <a:cubicBezTo>
                        <a:pt x="773" y="445"/>
                        <a:pt x="752" y="437"/>
                        <a:pt x="739" y="406"/>
                      </a:cubicBezTo>
                      <a:cubicBezTo>
                        <a:pt x="729" y="424"/>
                        <a:pt x="705" y="435"/>
                        <a:pt x="681" y="435"/>
                      </a:cubicBezTo>
                      <a:cubicBezTo>
                        <a:pt x="634" y="435"/>
                        <a:pt x="603" y="395"/>
                        <a:pt x="603" y="348"/>
                      </a:cubicBezTo>
                      <a:cubicBezTo>
                        <a:pt x="603" y="306"/>
                        <a:pt x="632" y="259"/>
                        <a:pt x="681" y="259"/>
                      </a:cubicBezTo>
                      <a:cubicBezTo>
                        <a:pt x="697" y="259"/>
                        <a:pt x="718" y="267"/>
                        <a:pt x="729" y="280"/>
                      </a:cubicBezTo>
                      <a:lnTo>
                        <a:pt x="729" y="272"/>
                      </a:lnTo>
                      <a:cubicBezTo>
                        <a:pt x="729" y="267"/>
                        <a:pt x="731" y="264"/>
                        <a:pt x="736" y="264"/>
                      </a:cubicBezTo>
                      <a:lnTo>
                        <a:pt x="768" y="264"/>
                      </a:lnTo>
                      <a:cubicBezTo>
                        <a:pt x="773" y="264"/>
                        <a:pt x="776" y="267"/>
                        <a:pt x="776" y="272"/>
                      </a:cubicBezTo>
                      <a:lnTo>
                        <a:pt x="776" y="346"/>
                      </a:lnTo>
                      <a:cubicBezTo>
                        <a:pt x="776" y="388"/>
                        <a:pt x="784" y="401"/>
                        <a:pt x="797" y="401"/>
                      </a:cubicBezTo>
                      <a:cubicBezTo>
                        <a:pt x="818" y="401"/>
                        <a:pt x="828" y="369"/>
                        <a:pt x="828" y="340"/>
                      </a:cubicBezTo>
                      <a:cubicBezTo>
                        <a:pt x="828" y="262"/>
                        <a:pt x="778" y="215"/>
                        <a:pt x="697" y="215"/>
                      </a:cubicBezTo>
                      <a:cubicBezTo>
                        <a:pt x="624" y="215"/>
                        <a:pt x="569" y="272"/>
                        <a:pt x="569" y="348"/>
                      </a:cubicBezTo>
                      <a:cubicBezTo>
                        <a:pt x="569" y="422"/>
                        <a:pt x="624" y="482"/>
                        <a:pt x="697" y="482"/>
                      </a:cubicBezTo>
                      <a:cubicBezTo>
                        <a:pt x="715" y="482"/>
                        <a:pt x="734" y="479"/>
                        <a:pt x="750" y="471"/>
                      </a:cubicBezTo>
                      <a:cubicBezTo>
                        <a:pt x="752" y="469"/>
                        <a:pt x="757" y="471"/>
                        <a:pt x="760" y="474"/>
                      </a:cubicBezTo>
                      <a:lnTo>
                        <a:pt x="776" y="503"/>
                      </a:lnTo>
                      <a:cubicBezTo>
                        <a:pt x="778" y="506"/>
                        <a:pt x="776" y="511"/>
                        <a:pt x="773" y="513"/>
                      </a:cubicBezTo>
                      <a:cubicBezTo>
                        <a:pt x="747" y="524"/>
                        <a:pt x="723" y="529"/>
                        <a:pt x="697" y="529"/>
                      </a:cubicBezTo>
                      <a:cubicBezTo>
                        <a:pt x="597" y="529"/>
                        <a:pt x="516" y="448"/>
                        <a:pt x="516" y="348"/>
                      </a:cubicBezTo>
                      <a:cubicBezTo>
                        <a:pt x="516" y="246"/>
                        <a:pt x="597" y="167"/>
                        <a:pt x="700" y="167"/>
                      </a:cubicBezTo>
                      <a:cubicBezTo>
                        <a:pt x="805" y="167"/>
                        <a:pt x="886" y="236"/>
                        <a:pt x="886" y="338"/>
                      </a:cubicBezTo>
                      <a:cubicBezTo>
                        <a:pt x="878" y="395"/>
                        <a:pt x="852" y="445"/>
                        <a:pt x="794" y="44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6" name="Freeform 6">
                  <a:extLst>
                    <a:ext uri="{FF2B5EF4-FFF2-40B4-BE49-F238E27FC236}">
                      <a16:creationId xmlns:a16="http://schemas.microsoft.com/office/drawing/2014/main" id="{47CBDAE8-2CA1-41BB-B8DF-085EC039D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76427" y="5026627"/>
                  <a:ext cx="369888" cy="33337"/>
                </a:xfrm>
                <a:custGeom>
                  <a:avLst/>
                  <a:gdLst>
                    <a:gd name="T0" fmla="*/ 1027 w 1028"/>
                    <a:gd name="T1" fmla="*/ 0 h 92"/>
                    <a:gd name="T2" fmla="*/ 0 w 1028"/>
                    <a:gd name="T3" fmla="*/ 0 h 92"/>
                    <a:gd name="T4" fmla="*/ 0 w 1028"/>
                    <a:gd name="T5" fmla="*/ 91 h 92"/>
                    <a:gd name="T6" fmla="*/ 938 w 1028"/>
                    <a:gd name="T7" fmla="*/ 91 h 92"/>
                    <a:gd name="T8" fmla="*/ 1027 w 1028"/>
                    <a:gd name="T9" fmla="*/ 0 h 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28" h="92">
                      <a:moveTo>
                        <a:pt x="1027" y="0"/>
                      </a:moveTo>
                      <a:lnTo>
                        <a:pt x="0" y="0"/>
                      </a:lnTo>
                      <a:lnTo>
                        <a:pt x="0" y="91"/>
                      </a:lnTo>
                      <a:lnTo>
                        <a:pt x="938" y="91"/>
                      </a:lnTo>
                      <a:cubicBezTo>
                        <a:pt x="965" y="55"/>
                        <a:pt x="993" y="23"/>
                        <a:pt x="102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7" name="Freeform 7">
                  <a:extLst>
                    <a:ext uri="{FF2B5EF4-FFF2-40B4-BE49-F238E27FC236}">
                      <a16:creationId xmlns:a16="http://schemas.microsoft.com/office/drawing/2014/main" id="{6A79B5F3-00E7-411C-B5CB-0410D612C9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47915" y="5248877"/>
                  <a:ext cx="33337" cy="134937"/>
                </a:xfrm>
                <a:custGeom>
                  <a:avLst/>
                  <a:gdLst>
                    <a:gd name="T0" fmla="*/ 0 w 93"/>
                    <a:gd name="T1" fmla="*/ 29 h 374"/>
                    <a:gd name="T2" fmla="*/ 0 w 93"/>
                    <a:gd name="T3" fmla="*/ 373 h 374"/>
                    <a:gd name="T4" fmla="*/ 92 w 93"/>
                    <a:gd name="T5" fmla="*/ 373 h 374"/>
                    <a:gd name="T6" fmla="*/ 92 w 93"/>
                    <a:gd name="T7" fmla="*/ 0 h 374"/>
                    <a:gd name="T8" fmla="*/ 0 w 93"/>
                    <a:gd name="T9" fmla="*/ 29 h 3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374">
                      <a:moveTo>
                        <a:pt x="0" y="29"/>
                      </a:moveTo>
                      <a:lnTo>
                        <a:pt x="0" y="373"/>
                      </a:lnTo>
                      <a:lnTo>
                        <a:pt x="92" y="373"/>
                      </a:lnTo>
                      <a:lnTo>
                        <a:pt x="92" y="0"/>
                      </a:lnTo>
                      <a:cubicBezTo>
                        <a:pt x="63" y="13"/>
                        <a:pt x="31" y="24"/>
                        <a:pt x="0" y="29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8" name="Freeform 8">
                  <a:extLst>
                    <a:ext uri="{FF2B5EF4-FFF2-40B4-BE49-F238E27FC236}">
                      <a16:creationId xmlns:a16="http://schemas.microsoft.com/office/drawing/2014/main" id="{081968B6-B988-4FDD-914C-85883BBDDB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87590" y="5256814"/>
                  <a:ext cx="33337" cy="185738"/>
                </a:xfrm>
                <a:custGeom>
                  <a:avLst/>
                  <a:gdLst>
                    <a:gd name="T0" fmla="*/ 0 w 93"/>
                    <a:gd name="T1" fmla="*/ 0 h 518"/>
                    <a:gd name="T2" fmla="*/ 0 w 93"/>
                    <a:gd name="T3" fmla="*/ 517 h 518"/>
                    <a:gd name="T4" fmla="*/ 92 w 93"/>
                    <a:gd name="T5" fmla="*/ 517 h 518"/>
                    <a:gd name="T6" fmla="*/ 92 w 93"/>
                    <a:gd name="T7" fmla="*/ 13 h 518"/>
                    <a:gd name="T8" fmla="*/ 0 w 93"/>
                    <a:gd name="T9" fmla="*/ 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3" h="518">
                      <a:moveTo>
                        <a:pt x="0" y="0"/>
                      </a:moveTo>
                      <a:lnTo>
                        <a:pt x="0" y="517"/>
                      </a:lnTo>
                      <a:lnTo>
                        <a:pt x="92" y="517"/>
                      </a:lnTo>
                      <a:lnTo>
                        <a:pt x="92" y="13"/>
                      </a:lnTo>
                      <a:cubicBezTo>
                        <a:pt x="61" y="13"/>
                        <a:pt x="29" y="8"/>
                        <a:pt x="0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69" name="Freeform 9">
                  <a:extLst>
                    <a:ext uri="{FF2B5EF4-FFF2-40B4-BE49-F238E27FC236}">
                      <a16:creationId xmlns:a16="http://schemas.microsoft.com/office/drawing/2014/main" id="{A61F1774-3D7B-45B0-A1E1-74218D405A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217690" y="5086952"/>
                  <a:ext cx="384175" cy="33337"/>
                </a:xfrm>
                <a:custGeom>
                  <a:avLst/>
                  <a:gdLst>
                    <a:gd name="T0" fmla="*/ 1067 w 1068"/>
                    <a:gd name="T1" fmla="*/ 0 h 93"/>
                    <a:gd name="T2" fmla="*/ 0 w 1068"/>
                    <a:gd name="T3" fmla="*/ 0 h 93"/>
                    <a:gd name="T4" fmla="*/ 0 w 1068"/>
                    <a:gd name="T5" fmla="*/ 92 h 93"/>
                    <a:gd name="T6" fmla="*/ 1046 w 1068"/>
                    <a:gd name="T7" fmla="*/ 92 h 93"/>
                    <a:gd name="T8" fmla="*/ 1067 w 1068"/>
                    <a:gd name="T9" fmla="*/ 0 h 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8" h="93">
                      <a:moveTo>
                        <a:pt x="1067" y="0"/>
                      </a:moveTo>
                      <a:lnTo>
                        <a:pt x="0" y="0"/>
                      </a:lnTo>
                      <a:lnTo>
                        <a:pt x="0" y="92"/>
                      </a:lnTo>
                      <a:lnTo>
                        <a:pt x="1046" y="92"/>
                      </a:lnTo>
                      <a:cubicBezTo>
                        <a:pt x="1048" y="58"/>
                        <a:pt x="1056" y="29"/>
                        <a:pt x="1067" y="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0" name="Freeform 10">
                  <a:extLst>
                    <a:ext uri="{FF2B5EF4-FFF2-40B4-BE49-F238E27FC236}">
                      <a16:creationId xmlns:a16="http://schemas.microsoft.com/office/drawing/2014/main" id="{E48A5ABD-0AFE-484A-A702-572FB30D2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58952" y="5218714"/>
                  <a:ext cx="500063" cy="271463"/>
                </a:xfrm>
                <a:custGeom>
                  <a:avLst/>
                  <a:gdLst>
                    <a:gd name="T0" fmla="*/ 1350 w 1391"/>
                    <a:gd name="T1" fmla="*/ 45 h 754"/>
                    <a:gd name="T2" fmla="*/ 863 w 1391"/>
                    <a:gd name="T3" fmla="*/ 541 h 754"/>
                    <a:gd name="T4" fmla="*/ 697 w 1391"/>
                    <a:gd name="T5" fmla="*/ 609 h 754"/>
                    <a:gd name="T6" fmla="*/ 697 w 1391"/>
                    <a:gd name="T7" fmla="*/ 609 h 754"/>
                    <a:gd name="T8" fmla="*/ 532 w 1391"/>
                    <a:gd name="T9" fmla="*/ 541 h 754"/>
                    <a:gd name="T10" fmla="*/ 0 w 1391"/>
                    <a:gd name="T11" fmla="*/ 0 h 754"/>
                    <a:gd name="T12" fmla="*/ 0 w 1391"/>
                    <a:gd name="T13" fmla="*/ 753 h 754"/>
                    <a:gd name="T14" fmla="*/ 1390 w 1391"/>
                    <a:gd name="T15" fmla="*/ 753 h 754"/>
                    <a:gd name="T16" fmla="*/ 1390 w 1391"/>
                    <a:gd name="T17" fmla="*/ 71 h 754"/>
                    <a:gd name="T18" fmla="*/ 1350 w 1391"/>
                    <a:gd name="T19" fmla="*/ 45 h 7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391" h="754">
                      <a:moveTo>
                        <a:pt x="1350" y="45"/>
                      </a:moveTo>
                      <a:lnTo>
                        <a:pt x="863" y="541"/>
                      </a:lnTo>
                      <a:cubicBezTo>
                        <a:pt x="818" y="585"/>
                        <a:pt x="760" y="609"/>
                        <a:pt x="697" y="609"/>
                      </a:cubicBezTo>
                      <a:lnTo>
                        <a:pt x="697" y="609"/>
                      </a:lnTo>
                      <a:cubicBezTo>
                        <a:pt x="635" y="609"/>
                        <a:pt x="577" y="585"/>
                        <a:pt x="532" y="541"/>
                      </a:cubicBezTo>
                      <a:lnTo>
                        <a:pt x="0" y="0"/>
                      </a:lnTo>
                      <a:lnTo>
                        <a:pt x="0" y="753"/>
                      </a:lnTo>
                      <a:lnTo>
                        <a:pt x="1390" y="753"/>
                      </a:lnTo>
                      <a:lnTo>
                        <a:pt x="1390" y="71"/>
                      </a:lnTo>
                      <a:cubicBezTo>
                        <a:pt x="1376" y="66"/>
                        <a:pt x="1363" y="56"/>
                        <a:pt x="1350" y="45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  <p:sp>
              <p:nvSpPr>
                <p:cNvPr id="171" name="Freeform 11">
                  <a:extLst>
                    <a:ext uri="{FF2B5EF4-FFF2-40B4-BE49-F238E27FC236}">
                      <a16:creationId xmlns:a16="http://schemas.microsoft.com/office/drawing/2014/main" id="{70B493B6-0A51-46BA-A21F-F5C5F9A45D5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612977" y="5020277"/>
                  <a:ext cx="220663" cy="220662"/>
                </a:xfrm>
                <a:custGeom>
                  <a:avLst/>
                  <a:gdLst>
                    <a:gd name="T0" fmla="*/ 307 w 615"/>
                    <a:gd name="T1" fmla="*/ 0 h 614"/>
                    <a:gd name="T2" fmla="*/ 0 w 615"/>
                    <a:gd name="T3" fmla="*/ 307 h 614"/>
                    <a:gd name="T4" fmla="*/ 307 w 615"/>
                    <a:gd name="T5" fmla="*/ 613 h 614"/>
                    <a:gd name="T6" fmla="*/ 614 w 615"/>
                    <a:gd name="T7" fmla="*/ 307 h 614"/>
                    <a:gd name="T8" fmla="*/ 307 w 615"/>
                    <a:gd name="T9" fmla="*/ 0 h 614"/>
                    <a:gd name="T10" fmla="*/ 446 w 615"/>
                    <a:gd name="T11" fmla="*/ 343 h 614"/>
                    <a:gd name="T12" fmla="*/ 482 w 615"/>
                    <a:gd name="T13" fmla="*/ 359 h 614"/>
                    <a:gd name="T14" fmla="*/ 488 w 615"/>
                    <a:gd name="T15" fmla="*/ 370 h 614"/>
                    <a:gd name="T16" fmla="*/ 477 w 615"/>
                    <a:gd name="T17" fmla="*/ 393 h 614"/>
                    <a:gd name="T18" fmla="*/ 467 w 615"/>
                    <a:gd name="T19" fmla="*/ 398 h 614"/>
                    <a:gd name="T20" fmla="*/ 430 w 615"/>
                    <a:gd name="T21" fmla="*/ 383 h 614"/>
                    <a:gd name="T22" fmla="*/ 383 w 615"/>
                    <a:gd name="T23" fmla="*/ 430 h 614"/>
                    <a:gd name="T24" fmla="*/ 399 w 615"/>
                    <a:gd name="T25" fmla="*/ 469 h 614"/>
                    <a:gd name="T26" fmla="*/ 393 w 615"/>
                    <a:gd name="T27" fmla="*/ 480 h 614"/>
                    <a:gd name="T28" fmla="*/ 370 w 615"/>
                    <a:gd name="T29" fmla="*/ 490 h 614"/>
                    <a:gd name="T30" fmla="*/ 359 w 615"/>
                    <a:gd name="T31" fmla="*/ 485 h 614"/>
                    <a:gd name="T32" fmla="*/ 344 w 615"/>
                    <a:gd name="T33" fmla="*/ 446 h 614"/>
                    <a:gd name="T34" fmla="*/ 312 w 615"/>
                    <a:gd name="T35" fmla="*/ 451 h 614"/>
                    <a:gd name="T36" fmla="*/ 278 w 615"/>
                    <a:gd name="T37" fmla="*/ 448 h 614"/>
                    <a:gd name="T38" fmla="*/ 262 w 615"/>
                    <a:gd name="T39" fmla="*/ 488 h 614"/>
                    <a:gd name="T40" fmla="*/ 252 w 615"/>
                    <a:gd name="T41" fmla="*/ 493 h 614"/>
                    <a:gd name="T42" fmla="*/ 228 w 615"/>
                    <a:gd name="T43" fmla="*/ 482 h 614"/>
                    <a:gd name="T44" fmla="*/ 223 w 615"/>
                    <a:gd name="T45" fmla="*/ 472 h 614"/>
                    <a:gd name="T46" fmla="*/ 239 w 615"/>
                    <a:gd name="T47" fmla="*/ 435 h 614"/>
                    <a:gd name="T48" fmla="*/ 191 w 615"/>
                    <a:gd name="T49" fmla="*/ 388 h 614"/>
                    <a:gd name="T50" fmla="*/ 155 w 615"/>
                    <a:gd name="T51" fmla="*/ 404 h 614"/>
                    <a:gd name="T52" fmla="*/ 144 w 615"/>
                    <a:gd name="T53" fmla="*/ 398 h 614"/>
                    <a:gd name="T54" fmla="*/ 134 w 615"/>
                    <a:gd name="T55" fmla="*/ 375 h 614"/>
                    <a:gd name="T56" fmla="*/ 139 w 615"/>
                    <a:gd name="T57" fmla="*/ 364 h 614"/>
                    <a:gd name="T58" fmla="*/ 176 w 615"/>
                    <a:gd name="T59" fmla="*/ 349 h 614"/>
                    <a:gd name="T60" fmla="*/ 176 w 615"/>
                    <a:gd name="T61" fmla="*/ 283 h 614"/>
                    <a:gd name="T62" fmla="*/ 139 w 615"/>
                    <a:gd name="T63" fmla="*/ 267 h 614"/>
                    <a:gd name="T64" fmla="*/ 134 w 615"/>
                    <a:gd name="T65" fmla="*/ 257 h 614"/>
                    <a:gd name="T66" fmla="*/ 144 w 615"/>
                    <a:gd name="T67" fmla="*/ 233 h 614"/>
                    <a:gd name="T68" fmla="*/ 155 w 615"/>
                    <a:gd name="T69" fmla="*/ 228 h 614"/>
                    <a:gd name="T70" fmla="*/ 191 w 615"/>
                    <a:gd name="T71" fmla="*/ 244 h 614"/>
                    <a:gd name="T72" fmla="*/ 239 w 615"/>
                    <a:gd name="T73" fmla="*/ 197 h 614"/>
                    <a:gd name="T74" fmla="*/ 223 w 615"/>
                    <a:gd name="T75" fmla="*/ 160 h 614"/>
                    <a:gd name="T76" fmla="*/ 228 w 615"/>
                    <a:gd name="T77" fmla="*/ 149 h 614"/>
                    <a:gd name="T78" fmla="*/ 252 w 615"/>
                    <a:gd name="T79" fmla="*/ 139 h 614"/>
                    <a:gd name="T80" fmla="*/ 262 w 615"/>
                    <a:gd name="T81" fmla="*/ 144 h 614"/>
                    <a:gd name="T82" fmla="*/ 278 w 615"/>
                    <a:gd name="T83" fmla="*/ 181 h 614"/>
                    <a:gd name="T84" fmla="*/ 344 w 615"/>
                    <a:gd name="T85" fmla="*/ 181 h 614"/>
                    <a:gd name="T86" fmla="*/ 359 w 615"/>
                    <a:gd name="T87" fmla="*/ 144 h 614"/>
                    <a:gd name="T88" fmla="*/ 370 w 615"/>
                    <a:gd name="T89" fmla="*/ 139 h 614"/>
                    <a:gd name="T90" fmla="*/ 393 w 615"/>
                    <a:gd name="T91" fmla="*/ 149 h 614"/>
                    <a:gd name="T92" fmla="*/ 399 w 615"/>
                    <a:gd name="T93" fmla="*/ 160 h 614"/>
                    <a:gd name="T94" fmla="*/ 383 w 615"/>
                    <a:gd name="T95" fmla="*/ 197 h 614"/>
                    <a:gd name="T96" fmla="*/ 430 w 615"/>
                    <a:gd name="T97" fmla="*/ 244 h 614"/>
                    <a:gd name="T98" fmla="*/ 467 w 615"/>
                    <a:gd name="T99" fmla="*/ 228 h 614"/>
                    <a:gd name="T100" fmla="*/ 477 w 615"/>
                    <a:gd name="T101" fmla="*/ 233 h 614"/>
                    <a:gd name="T102" fmla="*/ 488 w 615"/>
                    <a:gd name="T103" fmla="*/ 257 h 614"/>
                    <a:gd name="T104" fmla="*/ 482 w 615"/>
                    <a:gd name="T105" fmla="*/ 267 h 614"/>
                    <a:gd name="T106" fmla="*/ 446 w 615"/>
                    <a:gd name="T107" fmla="*/ 283 h 614"/>
                    <a:gd name="T108" fmla="*/ 446 w 615"/>
                    <a:gd name="T109" fmla="*/ 343 h 614"/>
                    <a:gd name="T110" fmla="*/ 393 w 615"/>
                    <a:gd name="T111" fmla="*/ 275 h 614"/>
                    <a:gd name="T112" fmla="*/ 344 w 615"/>
                    <a:gd name="T113" fmla="*/ 396 h 614"/>
                    <a:gd name="T114" fmla="*/ 223 w 615"/>
                    <a:gd name="T115" fmla="*/ 346 h 614"/>
                    <a:gd name="T116" fmla="*/ 273 w 615"/>
                    <a:gd name="T117" fmla="*/ 225 h 614"/>
                    <a:gd name="T118" fmla="*/ 309 w 615"/>
                    <a:gd name="T119" fmla="*/ 218 h 614"/>
                    <a:gd name="T120" fmla="*/ 393 w 615"/>
                    <a:gd name="T121" fmla="*/ 275 h 6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615" h="614">
                      <a:moveTo>
                        <a:pt x="307" y="0"/>
                      </a:moveTo>
                      <a:cubicBezTo>
                        <a:pt x="136" y="0"/>
                        <a:pt x="0" y="137"/>
                        <a:pt x="0" y="307"/>
                      </a:cubicBezTo>
                      <a:cubicBezTo>
                        <a:pt x="0" y="478"/>
                        <a:pt x="136" y="613"/>
                        <a:pt x="307" y="613"/>
                      </a:cubicBezTo>
                      <a:cubicBezTo>
                        <a:pt x="477" y="613"/>
                        <a:pt x="614" y="477"/>
                        <a:pt x="614" y="307"/>
                      </a:cubicBezTo>
                      <a:cubicBezTo>
                        <a:pt x="614" y="139"/>
                        <a:pt x="477" y="0"/>
                        <a:pt x="307" y="0"/>
                      </a:cubicBezTo>
                      <a:close/>
                      <a:moveTo>
                        <a:pt x="446" y="343"/>
                      </a:moveTo>
                      <a:lnTo>
                        <a:pt x="482" y="359"/>
                      </a:lnTo>
                      <a:cubicBezTo>
                        <a:pt x="488" y="362"/>
                        <a:pt x="490" y="367"/>
                        <a:pt x="488" y="370"/>
                      </a:cubicBezTo>
                      <a:lnTo>
                        <a:pt x="477" y="393"/>
                      </a:lnTo>
                      <a:cubicBezTo>
                        <a:pt x="475" y="398"/>
                        <a:pt x="469" y="401"/>
                        <a:pt x="467" y="398"/>
                      </a:cubicBezTo>
                      <a:lnTo>
                        <a:pt x="430" y="383"/>
                      </a:lnTo>
                      <a:cubicBezTo>
                        <a:pt x="420" y="401"/>
                        <a:pt x="404" y="417"/>
                        <a:pt x="383" y="430"/>
                      </a:cubicBezTo>
                      <a:lnTo>
                        <a:pt x="399" y="469"/>
                      </a:lnTo>
                      <a:cubicBezTo>
                        <a:pt x="401" y="474"/>
                        <a:pt x="399" y="480"/>
                        <a:pt x="393" y="480"/>
                      </a:cubicBezTo>
                      <a:lnTo>
                        <a:pt x="370" y="490"/>
                      </a:lnTo>
                      <a:cubicBezTo>
                        <a:pt x="365" y="493"/>
                        <a:pt x="359" y="490"/>
                        <a:pt x="359" y="485"/>
                      </a:cubicBezTo>
                      <a:lnTo>
                        <a:pt x="344" y="446"/>
                      </a:lnTo>
                      <a:cubicBezTo>
                        <a:pt x="333" y="448"/>
                        <a:pt x="323" y="451"/>
                        <a:pt x="312" y="451"/>
                      </a:cubicBezTo>
                      <a:cubicBezTo>
                        <a:pt x="302" y="451"/>
                        <a:pt x="291" y="448"/>
                        <a:pt x="278" y="448"/>
                      </a:cubicBezTo>
                      <a:lnTo>
                        <a:pt x="262" y="488"/>
                      </a:lnTo>
                      <a:cubicBezTo>
                        <a:pt x="260" y="493"/>
                        <a:pt x="254" y="495"/>
                        <a:pt x="252" y="493"/>
                      </a:cubicBezTo>
                      <a:lnTo>
                        <a:pt x="228" y="482"/>
                      </a:lnTo>
                      <a:cubicBezTo>
                        <a:pt x="223" y="480"/>
                        <a:pt x="220" y="474"/>
                        <a:pt x="223" y="472"/>
                      </a:cubicBezTo>
                      <a:lnTo>
                        <a:pt x="239" y="435"/>
                      </a:lnTo>
                      <a:cubicBezTo>
                        <a:pt x="220" y="425"/>
                        <a:pt x="205" y="409"/>
                        <a:pt x="191" y="388"/>
                      </a:cubicBezTo>
                      <a:lnTo>
                        <a:pt x="155" y="404"/>
                      </a:lnTo>
                      <a:cubicBezTo>
                        <a:pt x="150" y="406"/>
                        <a:pt x="144" y="404"/>
                        <a:pt x="144" y="398"/>
                      </a:cubicBezTo>
                      <a:lnTo>
                        <a:pt x="134" y="375"/>
                      </a:lnTo>
                      <a:cubicBezTo>
                        <a:pt x="131" y="370"/>
                        <a:pt x="134" y="364"/>
                        <a:pt x="139" y="364"/>
                      </a:cubicBezTo>
                      <a:lnTo>
                        <a:pt x="176" y="349"/>
                      </a:lnTo>
                      <a:cubicBezTo>
                        <a:pt x="171" y="328"/>
                        <a:pt x="171" y="304"/>
                        <a:pt x="176" y="283"/>
                      </a:cubicBezTo>
                      <a:lnTo>
                        <a:pt x="139" y="267"/>
                      </a:lnTo>
                      <a:cubicBezTo>
                        <a:pt x="134" y="265"/>
                        <a:pt x="131" y="259"/>
                        <a:pt x="134" y="257"/>
                      </a:cubicBezTo>
                      <a:lnTo>
                        <a:pt x="144" y="233"/>
                      </a:lnTo>
                      <a:cubicBezTo>
                        <a:pt x="147" y="228"/>
                        <a:pt x="152" y="225"/>
                        <a:pt x="155" y="228"/>
                      </a:cubicBezTo>
                      <a:lnTo>
                        <a:pt x="191" y="244"/>
                      </a:lnTo>
                      <a:cubicBezTo>
                        <a:pt x="202" y="225"/>
                        <a:pt x="218" y="210"/>
                        <a:pt x="239" y="197"/>
                      </a:cubicBezTo>
                      <a:lnTo>
                        <a:pt x="223" y="160"/>
                      </a:lnTo>
                      <a:cubicBezTo>
                        <a:pt x="220" y="155"/>
                        <a:pt x="223" y="149"/>
                        <a:pt x="228" y="149"/>
                      </a:cubicBezTo>
                      <a:lnTo>
                        <a:pt x="252" y="139"/>
                      </a:lnTo>
                      <a:cubicBezTo>
                        <a:pt x="257" y="136"/>
                        <a:pt x="262" y="139"/>
                        <a:pt x="262" y="144"/>
                      </a:cubicBezTo>
                      <a:lnTo>
                        <a:pt x="278" y="181"/>
                      </a:lnTo>
                      <a:cubicBezTo>
                        <a:pt x="299" y="176"/>
                        <a:pt x="323" y="176"/>
                        <a:pt x="344" y="181"/>
                      </a:cubicBezTo>
                      <a:lnTo>
                        <a:pt x="359" y="144"/>
                      </a:lnTo>
                      <a:cubicBezTo>
                        <a:pt x="362" y="139"/>
                        <a:pt x="367" y="136"/>
                        <a:pt x="370" y="139"/>
                      </a:cubicBezTo>
                      <a:lnTo>
                        <a:pt x="393" y="149"/>
                      </a:lnTo>
                      <a:cubicBezTo>
                        <a:pt x="399" y="152"/>
                        <a:pt x="401" y="157"/>
                        <a:pt x="399" y="160"/>
                      </a:cubicBezTo>
                      <a:lnTo>
                        <a:pt x="383" y="197"/>
                      </a:lnTo>
                      <a:cubicBezTo>
                        <a:pt x="401" y="207"/>
                        <a:pt x="417" y="223"/>
                        <a:pt x="430" y="244"/>
                      </a:cubicBezTo>
                      <a:lnTo>
                        <a:pt x="467" y="228"/>
                      </a:lnTo>
                      <a:cubicBezTo>
                        <a:pt x="472" y="225"/>
                        <a:pt x="477" y="228"/>
                        <a:pt x="477" y="233"/>
                      </a:cubicBezTo>
                      <a:lnTo>
                        <a:pt x="488" y="257"/>
                      </a:lnTo>
                      <a:cubicBezTo>
                        <a:pt x="490" y="262"/>
                        <a:pt x="488" y="267"/>
                        <a:pt x="482" y="267"/>
                      </a:cubicBezTo>
                      <a:lnTo>
                        <a:pt x="446" y="283"/>
                      </a:lnTo>
                      <a:cubicBezTo>
                        <a:pt x="451" y="299"/>
                        <a:pt x="451" y="320"/>
                        <a:pt x="446" y="343"/>
                      </a:cubicBezTo>
                      <a:close/>
                      <a:moveTo>
                        <a:pt x="393" y="275"/>
                      </a:moveTo>
                      <a:cubicBezTo>
                        <a:pt x="412" y="322"/>
                        <a:pt x="391" y="377"/>
                        <a:pt x="344" y="396"/>
                      </a:cubicBezTo>
                      <a:cubicBezTo>
                        <a:pt x="296" y="414"/>
                        <a:pt x="241" y="393"/>
                        <a:pt x="223" y="346"/>
                      </a:cubicBezTo>
                      <a:cubicBezTo>
                        <a:pt x="202" y="299"/>
                        <a:pt x="226" y="244"/>
                        <a:pt x="273" y="225"/>
                      </a:cubicBezTo>
                      <a:cubicBezTo>
                        <a:pt x="283" y="220"/>
                        <a:pt x="296" y="218"/>
                        <a:pt x="309" y="218"/>
                      </a:cubicBezTo>
                      <a:cubicBezTo>
                        <a:pt x="344" y="218"/>
                        <a:pt x="378" y="238"/>
                        <a:pt x="393" y="275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161" name="Rectangle 160">
              <a:extLst>
                <a:ext uri="{FF2B5EF4-FFF2-40B4-BE49-F238E27FC236}">
                  <a16:creationId xmlns:a16="http://schemas.microsoft.com/office/drawing/2014/main" id="{C23A3039-EA6E-4560-A2B8-914CF8E7F3A3}"/>
                </a:ext>
              </a:extLst>
            </p:cNvPr>
            <p:cNvSpPr/>
            <p:nvPr/>
          </p:nvSpPr>
          <p:spPr>
            <a:xfrm>
              <a:off x="2442235" y="5511957"/>
              <a:ext cx="1013320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Email Delivery</a:t>
              </a:r>
            </a:p>
          </p:txBody>
        </p: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2B27355B-F867-41EB-BA41-B2154304C3A4}"/>
              </a:ext>
            </a:extLst>
          </p:cNvPr>
          <p:cNvSpPr txBox="1"/>
          <p:nvPr/>
        </p:nvSpPr>
        <p:spPr>
          <a:xfrm>
            <a:off x="1059294" y="4655445"/>
            <a:ext cx="8367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#doag2020</a:t>
            </a:r>
            <a:endParaRPr lang="en-NL" sz="1300" dirty="0" err="1"/>
          </a:p>
        </p:txBody>
      </p:sp>
      <p:cxnSp>
        <p:nvCxnSpPr>
          <p:cNvPr id="93" name="Connector: Elbow 92">
            <a:extLst>
              <a:ext uri="{FF2B5EF4-FFF2-40B4-BE49-F238E27FC236}">
                <a16:creationId xmlns:a16="http://schemas.microsoft.com/office/drawing/2014/main" id="{B8ED4841-BBFF-470C-B258-ACE164DA6144}"/>
              </a:ext>
            </a:extLst>
          </p:cNvPr>
          <p:cNvCxnSpPr>
            <a:cxnSpLocks/>
          </p:cNvCxnSpPr>
          <p:nvPr/>
        </p:nvCxnSpPr>
        <p:spPr>
          <a:xfrm rot="5400000">
            <a:off x="3430240" y="3139121"/>
            <a:ext cx="512096" cy="260284"/>
          </a:xfrm>
          <a:prstGeom prst="bentConnector3">
            <a:avLst>
              <a:gd name="adj1" fmla="val 6217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Rectangle 95">
            <a:extLst>
              <a:ext uri="{FF2B5EF4-FFF2-40B4-BE49-F238E27FC236}">
                <a16:creationId xmlns:a16="http://schemas.microsoft.com/office/drawing/2014/main" id="{6F9BF132-BCCD-41BC-AF7D-9538C0AFA68C}"/>
              </a:ext>
            </a:extLst>
          </p:cNvPr>
          <p:cNvSpPr/>
          <p:nvPr/>
        </p:nvSpPr>
        <p:spPr>
          <a:xfrm>
            <a:off x="5752110" y="4638300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Auditing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5CA2D1C-B944-4CC8-B374-53A53E54AD82}"/>
              </a:ext>
            </a:extLst>
          </p:cNvPr>
          <p:cNvSpPr/>
          <p:nvPr/>
        </p:nvSpPr>
        <p:spPr>
          <a:xfrm>
            <a:off x="4207347" y="4477953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Monitoring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A14EF67-4166-4F63-A68D-8880B4618EBB}"/>
              </a:ext>
            </a:extLst>
          </p:cNvPr>
          <p:cNvSpPr/>
          <p:nvPr/>
        </p:nvSpPr>
        <p:spPr>
          <a:xfrm>
            <a:off x="5051962" y="4272612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MS UI Gothic" panose="020B0600070205080204" pitchFamily="34" charset="-128"/>
                <a:cs typeface="Oracle Sans" panose="020B0503020204020204" pitchFamily="34" charset="0"/>
              </a:rPr>
              <a:t>Logging</a:t>
            </a:r>
          </a:p>
        </p:txBody>
      </p:sp>
      <p:pic>
        <p:nvPicPr>
          <p:cNvPr id="101" name="Graphic 90">
            <a:extLst>
              <a:ext uri="{FF2B5EF4-FFF2-40B4-BE49-F238E27FC236}">
                <a16:creationId xmlns:a16="http://schemas.microsoft.com/office/drawing/2014/main" id="{887E8ED0-53AE-4598-A54F-7D89F39DBA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231" y="4229016"/>
            <a:ext cx="465699" cy="465699"/>
          </a:xfrm>
          <a:prstGeom prst="rect">
            <a:avLst/>
          </a:prstGeom>
        </p:spPr>
      </p:pic>
      <p:pic>
        <p:nvPicPr>
          <p:cNvPr id="102" name="Graphic 106">
            <a:extLst>
              <a:ext uri="{FF2B5EF4-FFF2-40B4-BE49-F238E27FC236}">
                <a16:creationId xmlns:a16="http://schemas.microsoft.com/office/drawing/2014/main" id="{11BADB9A-D9BB-455B-9A6B-53F723DA8B2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45962" y="3863328"/>
            <a:ext cx="496952" cy="496952"/>
          </a:xfrm>
          <a:prstGeom prst="rect">
            <a:avLst/>
          </a:prstGeom>
        </p:spPr>
      </p:pic>
      <p:pic>
        <p:nvPicPr>
          <p:cNvPr id="103" name="Graphic 8">
            <a:extLst>
              <a:ext uri="{FF2B5EF4-FFF2-40B4-BE49-F238E27FC236}">
                <a16:creationId xmlns:a16="http://schemas.microsoft.com/office/drawing/2014/main" id="{640BAFDC-47C6-49C7-9966-68449351CB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56367" y="4068669"/>
            <a:ext cx="507902" cy="507902"/>
          </a:xfrm>
          <a:prstGeom prst="rect">
            <a:avLst/>
          </a:prstGeom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A780C53E-4662-4D70-9D38-43ED4714C86F}"/>
              </a:ext>
            </a:extLst>
          </p:cNvPr>
          <p:cNvSpPr/>
          <p:nvPr/>
        </p:nvSpPr>
        <p:spPr>
          <a:xfrm>
            <a:off x="6519084" y="4281984"/>
            <a:ext cx="759616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Container Registry</a:t>
            </a:r>
          </a:p>
        </p:txBody>
      </p:sp>
      <p:pic>
        <p:nvPicPr>
          <p:cNvPr id="105" name="Graphic 104">
            <a:extLst>
              <a:ext uri="{FF2B5EF4-FFF2-40B4-BE49-F238E27FC236}">
                <a16:creationId xmlns:a16="http://schemas.microsoft.com/office/drawing/2014/main" id="{E5FBE10F-E203-4D10-9BDE-E2387BBE079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6614903" y="3875238"/>
            <a:ext cx="496952" cy="496952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733E2420-55A4-47BB-A080-6412894AB38B}"/>
              </a:ext>
            </a:extLst>
          </p:cNvPr>
          <p:cNvSpPr/>
          <p:nvPr/>
        </p:nvSpPr>
        <p:spPr>
          <a:xfrm>
            <a:off x="3143193" y="3918397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Vault</a:t>
            </a:r>
          </a:p>
        </p:txBody>
      </p:sp>
      <p:pic>
        <p:nvPicPr>
          <p:cNvPr id="107" name="Graphic 106">
            <a:extLst>
              <a:ext uri="{FF2B5EF4-FFF2-40B4-BE49-F238E27FC236}">
                <a16:creationId xmlns:a16="http://schemas.microsoft.com/office/drawing/2014/main" id="{D28A4D7B-1B31-48FD-9F8F-5C64B211004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253935" y="3514225"/>
            <a:ext cx="496952" cy="496952"/>
          </a:xfrm>
          <a:prstGeom prst="rect">
            <a:avLst/>
          </a:prstGeom>
        </p:spPr>
      </p:pic>
      <p:sp>
        <p:nvSpPr>
          <p:cNvPr id="128" name="Rectangle 127">
            <a:extLst>
              <a:ext uri="{FF2B5EF4-FFF2-40B4-BE49-F238E27FC236}">
                <a16:creationId xmlns:a16="http://schemas.microsoft.com/office/drawing/2014/main" id="{7F88E3DB-CB8A-4DBC-BE82-D52628D465A6}"/>
              </a:ext>
            </a:extLst>
          </p:cNvPr>
          <p:cNvSpPr/>
          <p:nvPr/>
        </p:nvSpPr>
        <p:spPr>
          <a:xfrm>
            <a:off x="2201120" y="1005132"/>
            <a:ext cx="805942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DDoS Protection</a:t>
            </a:r>
          </a:p>
        </p:txBody>
      </p:sp>
      <p:pic>
        <p:nvPicPr>
          <p:cNvPr id="130" name="Graphic 129">
            <a:extLst>
              <a:ext uri="{FF2B5EF4-FFF2-40B4-BE49-F238E27FC236}">
                <a16:creationId xmlns:a16="http://schemas.microsoft.com/office/drawing/2014/main" id="{D118D57F-3950-4B00-B495-2E34B6FBE03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337341" y="584320"/>
            <a:ext cx="496952" cy="496952"/>
          </a:xfrm>
          <a:prstGeom prst="rect">
            <a:avLst/>
          </a:prstGeom>
        </p:spPr>
      </p:pic>
      <p:sp>
        <p:nvSpPr>
          <p:cNvPr id="133" name="Rectangle 132">
            <a:extLst>
              <a:ext uri="{FF2B5EF4-FFF2-40B4-BE49-F238E27FC236}">
                <a16:creationId xmlns:a16="http://schemas.microsoft.com/office/drawing/2014/main" id="{CFA1DA16-7AC1-4F9A-9113-C86878DA13F7}"/>
              </a:ext>
            </a:extLst>
          </p:cNvPr>
          <p:cNvSpPr/>
          <p:nvPr/>
        </p:nvSpPr>
        <p:spPr>
          <a:xfrm>
            <a:off x="2247682" y="1779674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WAF</a:t>
            </a:r>
          </a:p>
        </p:txBody>
      </p:sp>
      <p:pic>
        <p:nvPicPr>
          <p:cNvPr id="134" name="Graphic 133">
            <a:extLst>
              <a:ext uri="{FF2B5EF4-FFF2-40B4-BE49-F238E27FC236}">
                <a16:creationId xmlns:a16="http://schemas.microsoft.com/office/drawing/2014/main" id="{B55E0B1D-F833-4753-9E28-E06E7EF8F7B2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2412850" y="1348968"/>
            <a:ext cx="496952" cy="496952"/>
          </a:xfrm>
          <a:prstGeom prst="rect">
            <a:avLst/>
          </a:prstGeom>
        </p:spPr>
      </p:pic>
      <p:sp>
        <p:nvSpPr>
          <p:cNvPr id="135" name="Rectangle 134">
            <a:extLst>
              <a:ext uri="{FF2B5EF4-FFF2-40B4-BE49-F238E27FC236}">
                <a16:creationId xmlns:a16="http://schemas.microsoft.com/office/drawing/2014/main" id="{62099F5D-CB36-4BCD-85F6-41AF0E91206C}"/>
              </a:ext>
            </a:extLst>
          </p:cNvPr>
          <p:cNvSpPr/>
          <p:nvPr/>
        </p:nvSpPr>
        <p:spPr>
          <a:xfrm>
            <a:off x="8142971" y="3443921"/>
            <a:ext cx="805942" cy="237244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Cloud Guard</a:t>
            </a:r>
          </a:p>
        </p:txBody>
      </p:sp>
      <p:pic>
        <p:nvPicPr>
          <p:cNvPr id="136" name="Graphic 135">
            <a:extLst>
              <a:ext uri="{FF2B5EF4-FFF2-40B4-BE49-F238E27FC236}">
                <a16:creationId xmlns:a16="http://schemas.microsoft.com/office/drawing/2014/main" id="{E2C61A13-4C1A-4DB9-A283-A2711496A55D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276552" y="3013215"/>
            <a:ext cx="496952" cy="496952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4408136F-FA8C-4BDA-A94E-A426D910ECC1}"/>
              </a:ext>
            </a:extLst>
          </p:cNvPr>
          <p:cNvSpPr/>
          <p:nvPr/>
        </p:nvSpPr>
        <p:spPr>
          <a:xfrm>
            <a:off x="3806454" y="3672291"/>
            <a:ext cx="1029710" cy="352661"/>
          </a:xfrm>
          <a:prstGeom prst="rect">
            <a:avLst/>
          </a:prstGeom>
        </p:spPr>
        <p:txBody>
          <a:bodyPr wrap="square" tIns="73152">
            <a:spAutoFit/>
          </a:bodyPr>
          <a:lstStyle/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Identity &amp; Access</a:t>
            </a:r>
          </a:p>
          <a:p>
            <a:pPr algn="ctr">
              <a:lnSpc>
                <a:spcPts val="850"/>
              </a:lnSpc>
            </a:pPr>
            <a:r>
              <a:rPr lang="en-US" sz="800" b="1" dirty="0">
                <a:solidFill>
                  <a:schemeClr val="tx2"/>
                </a:solidFill>
                <a:latin typeface="MS UI Gothic" panose="020B0600070205080204" pitchFamily="34" charset="-128"/>
                <a:ea typeface="Arial" charset="0"/>
                <a:cs typeface="Oracle Sans" panose="020B0503020204020204" pitchFamily="34" charset="0"/>
              </a:rPr>
              <a:t>Management </a:t>
            </a: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0D57358E-F345-4292-A0CA-5E66C3470DB6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4082693" y="3240190"/>
            <a:ext cx="496952" cy="496952"/>
          </a:xfrm>
          <a:prstGeom prst="rect">
            <a:avLst/>
          </a:prstGeom>
        </p:spPr>
      </p:pic>
      <p:sp>
        <p:nvSpPr>
          <p:cNvPr id="94" name="Speech Bubble: Rectangle with Corners Rounded 93">
            <a:extLst>
              <a:ext uri="{FF2B5EF4-FFF2-40B4-BE49-F238E27FC236}">
                <a16:creationId xmlns:a16="http://schemas.microsoft.com/office/drawing/2014/main" id="{C19C07A8-637F-47CF-B256-0D607E6210E5}"/>
              </a:ext>
            </a:extLst>
          </p:cNvPr>
          <p:cNvSpPr/>
          <p:nvPr/>
        </p:nvSpPr>
        <p:spPr>
          <a:xfrm>
            <a:off x="98144" y="76610"/>
            <a:ext cx="2531635" cy="2586592"/>
          </a:xfrm>
          <a:custGeom>
            <a:avLst/>
            <a:gdLst>
              <a:gd name="connsiteX0" fmla="*/ 0 w 2531635"/>
              <a:gd name="connsiteY0" fmla="*/ 421948 h 2586592"/>
              <a:gd name="connsiteX1" fmla="*/ 421948 w 2531635"/>
              <a:gd name="connsiteY1" fmla="*/ 0 h 2586592"/>
              <a:gd name="connsiteX2" fmla="*/ 959916 w 2531635"/>
              <a:gd name="connsiteY2" fmla="*/ 0 h 2586592"/>
              <a:gd name="connsiteX3" fmla="*/ 1476787 w 2531635"/>
              <a:gd name="connsiteY3" fmla="*/ 0 h 2586592"/>
              <a:gd name="connsiteX4" fmla="*/ 1476787 w 2531635"/>
              <a:gd name="connsiteY4" fmla="*/ 0 h 2586592"/>
              <a:gd name="connsiteX5" fmla="*/ 1774254 w 2531635"/>
              <a:gd name="connsiteY5" fmla="*/ 0 h 2586592"/>
              <a:gd name="connsiteX6" fmla="*/ 2109696 w 2531635"/>
              <a:gd name="connsiteY6" fmla="*/ 0 h 2586592"/>
              <a:gd name="connsiteX7" fmla="*/ 2109687 w 2531635"/>
              <a:gd name="connsiteY7" fmla="*/ 0 h 2586592"/>
              <a:gd name="connsiteX8" fmla="*/ 2531635 w 2531635"/>
              <a:gd name="connsiteY8" fmla="*/ 421948 h 2586592"/>
              <a:gd name="connsiteX9" fmla="*/ 2531635 w 2531635"/>
              <a:gd name="connsiteY9" fmla="*/ 932790 h 2586592"/>
              <a:gd name="connsiteX10" fmla="*/ 2531635 w 2531635"/>
              <a:gd name="connsiteY10" fmla="*/ 1508845 h 2586592"/>
              <a:gd name="connsiteX11" fmla="*/ 2854910 w 2531635"/>
              <a:gd name="connsiteY11" fmla="*/ 1589957 h 2586592"/>
              <a:gd name="connsiteX12" fmla="*/ 3191379 w 2531635"/>
              <a:gd name="connsiteY12" fmla="*/ 1674379 h 2586592"/>
              <a:gd name="connsiteX13" fmla="*/ 2868104 w 2531635"/>
              <a:gd name="connsiteY13" fmla="*/ 1910125 h 2586592"/>
              <a:gd name="connsiteX14" fmla="*/ 2531635 w 2531635"/>
              <a:gd name="connsiteY14" fmla="*/ 2155493 h 2586592"/>
              <a:gd name="connsiteX15" fmla="*/ 2531635 w 2531635"/>
              <a:gd name="connsiteY15" fmla="*/ 2164644 h 2586592"/>
              <a:gd name="connsiteX16" fmla="*/ 2109687 w 2531635"/>
              <a:gd name="connsiteY16" fmla="*/ 2586592 h 2586592"/>
              <a:gd name="connsiteX17" fmla="*/ 2109696 w 2531635"/>
              <a:gd name="connsiteY17" fmla="*/ 2586592 h 2586592"/>
              <a:gd name="connsiteX18" fmla="*/ 1799571 w 2531635"/>
              <a:gd name="connsiteY18" fmla="*/ 2586592 h 2586592"/>
              <a:gd name="connsiteX19" fmla="*/ 1476787 w 2531635"/>
              <a:gd name="connsiteY19" fmla="*/ 2586592 h 2586592"/>
              <a:gd name="connsiteX20" fmla="*/ 1476787 w 2531635"/>
              <a:gd name="connsiteY20" fmla="*/ 2586592 h 2586592"/>
              <a:gd name="connsiteX21" fmla="*/ 928271 w 2531635"/>
              <a:gd name="connsiteY21" fmla="*/ 2586592 h 2586592"/>
              <a:gd name="connsiteX22" fmla="*/ 421948 w 2531635"/>
              <a:gd name="connsiteY22" fmla="*/ 2586592 h 2586592"/>
              <a:gd name="connsiteX23" fmla="*/ 0 w 2531635"/>
              <a:gd name="connsiteY23" fmla="*/ 2164644 h 2586592"/>
              <a:gd name="connsiteX24" fmla="*/ 0 w 2531635"/>
              <a:gd name="connsiteY24" fmla="*/ 2155493 h 2586592"/>
              <a:gd name="connsiteX25" fmla="*/ 0 w 2531635"/>
              <a:gd name="connsiteY25" fmla="*/ 1832169 h 2586592"/>
              <a:gd name="connsiteX26" fmla="*/ 0 w 2531635"/>
              <a:gd name="connsiteY26" fmla="*/ 1508845 h 2586592"/>
              <a:gd name="connsiteX27" fmla="*/ 0 w 2531635"/>
              <a:gd name="connsiteY27" fmla="*/ 1508845 h 2586592"/>
              <a:gd name="connsiteX28" fmla="*/ 0 w 2531635"/>
              <a:gd name="connsiteY28" fmla="*/ 943659 h 2586592"/>
              <a:gd name="connsiteX29" fmla="*/ 0 w 2531635"/>
              <a:gd name="connsiteY29" fmla="*/ 421948 h 2586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2531635" h="2586592" fill="none" extrusionOk="0">
                <a:moveTo>
                  <a:pt x="0" y="421948"/>
                </a:moveTo>
                <a:cubicBezTo>
                  <a:pt x="-16639" y="191579"/>
                  <a:pt x="208197" y="-5963"/>
                  <a:pt x="421948" y="0"/>
                </a:cubicBezTo>
                <a:cubicBezTo>
                  <a:pt x="560615" y="-39281"/>
                  <a:pt x="832516" y="7705"/>
                  <a:pt x="959916" y="0"/>
                </a:cubicBezTo>
                <a:cubicBezTo>
                  <a:pt x="1087316" y="-7705"/>
                  <a:pt x="1277274" y="52539"/>
                  <a:pt x="1476787" y="0"/>
                </a:cubicBezTo>
                <a:lnTo>
                  <a:pt x="1476787" y="0"/>
                </a:lnTo>
                <a:cubicBezTo>
                  <a:pt x="1618331" y="-34739"/>
                  <a:pt x="1638452" y="33488"/>
                  <a:pt x="1774254" y="0"/>
                </a:cubicBezTo>
                <a:cubicBezTo>
                  <a:pt x="1910056" y="-33488"/>
                  <a:pt x="2016399" y="34129"/>
                  <a:pt x="2109696" y="0"/>
                </a:cubicBezTo>
                <a:lnTo>
                  <a:pt x="2109687" y="0"/>
                </a:lnTo>
                <a:cubicBezTo>
                  <a:pt x="2355004" y="46511"/>
                  <a:pt x="2480131" y="187536"/>
                  <a:pt x="2531635" y="421948"/>
                </a:cubicBezTo>
                <a:cubicBezTo>
                  <a:pt x="2542374" y="588576"/>
                  <a:pt x="2486644" y="820348"/>
                  <a:pt x="2531635" y="932790"/>
                </a:cubicBezTo>
                <a:cubicBezTo>
                  <a:pt x="2576626" y="1045232"/>
                  <a:pt x="2506787" y="1283524"/>
                  <a:pt x="2531635" y="1508845"/>
                </a:cubicBezTo>
                <a:cubicBezTo>
                  <a:pt x="2601512" y="1515454"/>
                  <a:pt x="2760477" y="1569761"/>
                  <a:pt x="2854910" y="1589957"/>
                </a:cubicBezTo>
                <a:cubicBezTo>
                  <a:pt x="2949343" y="1610153"/>
                  <a:pt x="3081387" y="1673808"/>
                  <a:pt x="3191379" y="1674379"/>
                </a:cubicBezTo>
                <a:cubicBezTo>
                  <a:pt x="3116939" y="1749895"/>
                  <a:pt x="2947693" y="1852008"/>
                  <a:pt x="2868104" y="1910125"/>
                </a:cubicBezTo>
                <a:cubicBezTo>
                  <a:pt x="2788515" y="1968242"/>
                  <a:pt x="2589692" y="2082744"/>
                  <a:pt x="2531635" y="2155493"/>
                </a:cubicBezTo>
                <a:cubicBezTo>
                  <a:pt x="2532598" y="2159751"/>
                  <a:pt x="2530952" y="2161093"/>
                  <a:pt x="2531635" y="2164644"/>
                </a:cubicBezTo>
                <a:cubicBezTo>
                  <a:pt x="2499552" y="2361187"/>
                  <a:pt x="2362156" y="2601624"/>
                  <a:pt x="2109687" y="2586592"/>
                </a:cubicBezTo>
                <a:lnTo>
                  <a:pt x="2109696" y="2586592"/>
                </a:lnTo>
                <a:cubicBezTo>
                  <a:pt x="2007886" y="2596610"/>
                  <a:pt x="1912044" y="2550415"/>
                  <a:pt x="1799571" y="2586592"/>
                </a:cubicBezTo>
                <a:cubicBezTo>
                  <a:pt x="1687099" y="2622769"/>
                  <a:pt x="1622107" y="2557055"/>
                  <a:pt x="1476787" y="2586592"/>
                </a:cubicBezTo>
                <a:lnTo>
                  <a:pt x="1476787" y="2586592"/>
                </a:lnTo>
                <a:cubicBezTo>
                  <a:pt x="1287172" y="2631271"/>
                  <a:pt x="1066234" y="2578679"/>
                  <a:pt x="928271" y="2586592"/>
                </a:cubicBezTo>
                <a:cubicBezTo>
                  <a:pt x="790308" y="2594505"/>
                  <a:pt x="525987" y="2562139"/>
                  <a:pt x="421948" y="2586592"/>
                </a:cubicBezTo>
                <a:cubicBezTo>
                  <a:pt x="134960" y="2598283"/>
                  <a:pt x="-4725" y="2413776"/>
                  <a:pt x="0" y="2164644"/>
                </a:cubicBezTo>
                <a:cubicBezTo>
                  <a:pt x="-230" y="2160727"/>
                  <a:pt x="164" y="2157862"/>
                  <a:pt x="0" y="2155493"/>
                </a:cubicBezTo>
                <a:cubicBezTo>
                  <a:pt x="-27362" y="2084651"/>
                  <a:pt x="15103" y="1923086"/>
                  <a:pt x="0" y="1832169"/>
                </a:cubicBezTo>
                <a:cubicBezTo>
                  <a:pt x="-15103" y="1741252"/>
                  <a:pt x="24709" y="1592000"/>
                  <a:pt x="0" y="1508845"/>
                </a:cubicBezTo>
                <a:lnTo>
                  <a:pt x="0" y="1508845"/>
                </a:lnTo>
                <a:cubicBezTo>
                  <a:pt x="-47115" y="1265168"/>
                  <a:pt x="46236" y="1206462"/>
                  <a:pt x="0" y="943659"/>
                </a:cubicBezTo>
                <a:cubicBezTo>
                  <a:pt x="-46236" y="680856"/>
                  <a:pt x="2786" y="638653"/>
                  <a:pt x="0" y="421948"/>
                </a:cubicBezTo>
                <a:close/>
              </a:path>
              <a:path w="2531635" h="2586592" stroke="0" extrusionOk="0">
                <a:moveTo>
                  <a:pt x="0" y="421948"/>
                </a:moveTo>
                <a:cubicBezTo>
                  <a:pt x="19120" y="243509"/>
                  <a:pt x="202724" y="-8625"/>
                  <a:pt x="421948" y="0"/>
                </a:cubicBezTo>
                <a:cubicBezTo>
                  <a:pt x="538869" y="-52220"/>
                  <a:pt x="753519" y="3292"/>
                  <a:pt x="938819" y="0"/>
                </a:cubicBezTo>
                <a:cubicBezTo>
                  <a:pt x="1124119" y="-3292"/>
                  <a:pt x="1235122" y="26908"/>
                  <a:pt x="1476787" y="0"/>
                </a:cubicBezTo>
                <a:lnTo>
                  <a:pt x="1476787" y="0"/>
                </a:lnTo>
                <a:cubicBezTo>
                  <a:pt x="1560562" y="-4446"/>
                  <a:pt x="1698342" y="12567"/>
                  <a:pt x="1786912" y="0"/>
                </a:cubicBezTo>
                <a:cubicBezTo>
                  <a:pt x="1875483" y="-12567"/>
                  <a:pt x="1968206" y="21391"/>
                  <a:pt x="2109696" y="0"/>
                </a:cubicBezTo>
                <a:lnTo>
                  <a:pt x="2109687" y="0"/>
                </a:lnTo>
                <a:cubicBezTo>
                  <a:pt x="2335743" y="25591"/>
                  <a:pt x="2542862" y="175242"/>
                  <a:pt x="2531635" y="421948"/>
                </a:cubicBezTo>
                <a:cubicBezTo>
                  <a:pt x="2573310" y="530774"/>
                  <a:pt x="2495385" y="699483"/>
                  <a:pt x="2531635" y="932790"/>
                </a:cubicBezTo>
                <a:cubicBezTo>
                  <a:pt x="2567885" y="1166097"/>
                  <a:pt x="2511968" y="1356908"/>
                  <a:pt x="2531635" y="1508845"/>
                </a:cubicBezTo>
                <a:cubicBezTo>
                  <a:pt x="2603208" y="1493619"/>
                  <a:pt x="2771528" y="1578727"/>
                  <a:pt x="2841715" y="1586646"/>
                </a:cubicBezTo>
                <a:cubicBezTo>
                  <a:pt x="2911902" y="1594565"/>
                  <a:pt x="3056295" y="1645648"/>
                  <a:pt x="3191379" y="1674379"/>
                </a:cubicBezTo>
                <a:cubicBezTo>
                  <a:pt x="3124454" y="1731181"/>
                  <a:pt x="2972814" y="1823394"/>
                  <a:pt x="2874702" y="1905314"/>
                </a:cubicBezTo>
                <a:cubicBezTo>
                  <a:pt x="2776590" y="1987234"/>
                  <a:pt x="2664769" y="2034920"/>
                  <a:pt x="2531635" y="2155493"/>
                </a:cubicBezTo>
                <a:cubicBezTo>
                  <a:pt x="2532238" y="2159712"/>
                  <a:pt x="2531078" y="2160530"/>
                  <a:pt x="2531635" y="2164644"/>
                </a:cubicBezTo>
                <a:cubicBezTo>
                  <a:pt x="2517164" y="2358921"/>
                  <a:pt x="2357479" y="2591148"/>
                  <a:pt x="2109687" y="2586592"/>
                </a:cubicBezTo>
                <a:lnTo>
                  <a:pt x="2109696" y="2586592"/>
                </a:lnTo>
                <a:cubicBezTo>
                  <a:pt x="1994039" y="2611854"/>
                  <a:pt x="1917857" y="2550199"/>
                  <a:pt x="1805900" y="2586592"/>
                </a:cubicBezTo>
                <a:cubicBezTo>
                  <a:pt x="1693943" y="2622985"/>
                  <a:pt x="1576906" y="2547728"/>
                  <a:pt x="1476787" y="2586592"/>
                </a:cubicBezTo>
                <a:lnTo>
                  <a:pt x="1476787" y="2586592"/>
                </a:lnTo>
                <a:cubicBezTo>
                  <a:pt x="1281064" y="2627764"/>
                  <a:pt x="1196725" y="2586533"/>
                  <a:pt x="981013" y="2586592"/>
                </a:cubicBezTo>
                <a:cubicBezTo>
                  <a:pt x="765301" y="2586651"/>
                  <a:pt x="672316" y="2564685"/>
                  <a:pt x="421948" y="2586592"/>
                </a:cubicBezTo>
                <a:cubicBezTo>
                  <a:pt x="243545" y="2566840"/>
                  <a:pt x="-30424" y="2336725"/>
                  <a:pt x="0" y="2164644"/>
                </a:cubicBezTo>
                <a:cubicBezTo>
                  <a:pt x="-909" y="2160368"/>
                  <a:pt x="486" y="2157487"/>
                  <a:pt x="0" y="2155493"/>
                </a:cubicBezTo>
                <a:cubicBezTo>
                  <a:pt x="-33133" y="2066609"/>
                  <a:pt x="5558" y="1947514"/>
                  <a:pt x="0" y="1851568"/>
                </a:cubicBezTo>
                <a:cubicBezTo>
                  <a:pt x="-5558" y="1755623"/>
                  <a:pt x="5403" y="1656664"/>
                  <a:pt x="0" y="1508845"/>
                </a:cubicBezTo>
                <a:lnTo>
                  <a:pt x="0" y="1508845"/>
                </a:lnTo>
                <a:cubicBezTo>
                  <a:pt x="-46105" y="1349984"/>
                  <a:pt x="24644" y="1233664"/>
                  <a:pt x="0" y="987134"/>
                </a:cubicBezTo>
                <a:cubicBezTo>
                  <a:pt x="-24644" y="740604"/>
                  <a:pt x="22027" y="640515"/>
                  <a:pt x="0" y="421948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  <a:alpha val="90000"/>
            </a:schemeClr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2980688442">
                  <a:prstGeom prst="wedgeRoundRectCallout">
                    <a:avLst>
                      <a:gd name="adj1" fmla="val 76060"/>
                      <a:gd name="adj2" fmla="val 14733"/>
                      <a:gd name="adj3" fmla="val 1666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b="1" dirty="0"/>
              <a:t>Cloud Native:</a:t>
            </a:r>
            <a:br>
              <a:rPr lang="nl-NL" sz="1050" dirty="0"/>
            </a:br>
            <a:r>
              <a:rPr lang="nl-NL" sz="1050" dirty="0"/>
              <a:t>Platform Services</a:t>
            </a:r>
          </a:p>
          <a:p>
            <a:r>
              <a:rPr lang="nl-NL" sz="1050" dirty="0" err="1"/>
              <a:t>Managed</a:t>
            </a:r>
            <a:r>
              <a:rPr lang="nl-NL" sz="1050" dirty="0"/>
              <a:t> =&gt; </a:t>
            </a:r>
            <a:r>
              <a:rPr lang="nl-NL" sz="1050" dirty="0" err="1"/>
              <a:t>Serverless</a:t>
            </a:r>
            <a:endParaRPr lang="nl-NL" sz="1050" dirty="0"/>
          </a:p>
          <a:p>
            <a:r>
              <a:rPr lang="nl-NL" sz="1050" dirty="0"/>
              <a:t>Quick </a:t>
            </a:r>
            <a:r>
              <a:rPr lang="nl-NL" sz="1050" dirty="0" err="1"/>
              <a:t>Provision</a:t>
            </a:r>
            <a:r>
              <a:rPr lang="nl-NL" sz="1050" dirty="0"/>
              <a:t> &amp; </a:t>
            </a:r>
            <a:r>
              <a:rPr lang="nl-NL" sz="1050" dirty="0" err="1"/>
              <a:t>Decommission</a:t>
            </a:r>
            <a:endParaRPr lang="nl-NL" sz="1050" dirty="0"/>
          </a:p>
          <a:p>
            <a:r>
              <a:rPr lang="nl-NL" sz="1050" dirty="0"/>
              <a:t>Distributed</a:t>
            </a:r>
          </a:p>
          <a:p>
            <a:r>
              <a:rPr lang="nl-NL" sz="1050" dirty="0" err="1"/>
              <a:t>Automated</a:t>
            </a:r>
            <a:endParaRPr lang="nl-NL" sz="1050" dirty="0"/>
          </a:p>
          <a:p>
            <a:r>
              <a:rPr lang="nl-NL" sz="1050" dirty="0" err="1"/>
              <a:t>Pay</a:t>
            </a:r>
            <a:r>
              <a:rPr lang="nl-NL" sz="1050" dirty="0"/>
              <a:t> per </a:t>
            </a:r>
            <a:r>
              <a:rPr lang="nl-NL" sz="1050" dirty="0" err="1"/>
              <a:t>use</a:t>
            </a:r>
            <a:r>
              <a:rPr lang="nl-NL" sz="1050" dirty="0"/>
              <a:t>/TCO</a:t>
            </a:r>
          </a:p>
          <a:p>
            <a:r>
              <a:rPr lang="nl-NL" sz="1050" dirty="0" err="1"/>
              <a:t>Vendor</a:t>
            </a:r>
            <a:r>
              <a:rPr lang="nl-NL" sz="1050" dirty="0"/>
              <a:t> takes </a:t>
            </a:r>
            <a:r>
              <a:rPr lang="nl-NL" sz="1050" dirty="0" err="1"/>
              <a:t>runtime</a:t>
            </a:r>
            <a:r>
              <a:rPr lang="nl-NL" sz="1050" dirty="0"/>
              <a:t> </a:t>
            </a:r>
            <a:r>
              <a:rPr lang="nl-NL" sz="1050" dirty="0" err="1"/>
              <a:t>responsibility</a:t>
            </a:r>
            <a:endParaRPr lang="nl-NL" sz="1050" dirty="0"/>
          </a:p>
          <a:p>
            <a:r>
              <a:rPr lang="nl-NL" sz="1050" dirty="0"/>
              <a:t>Enterprise </a:t>
            </a:r>
            <a:r>
              <a:rPr lang="nl-NL" sz="1050" dirty="0" err="1"/>
              <a:t>grade</a:t>
            </a:r>
            <a:r>
              <a:rPr lang="nl-NL" sz="1050" dirty="0"/>
              <a:t> platform for </a:t>
            </a:r>
            <a:r>
              <a:rPr lang="nl-NL" sz="1050" dirty="0" err="1"/>
              <a:t>all</a:t>
            </a:r>
            <a:r>
              <a:rPr lang="nl-NL" sz="1050" dirty="0"/>
              <a:t> Security &amp; Availability</a:t>
            </a:r>
          </a:p>
          <a:p>
            <a:r>
              <a:rPr lang="nl-NL" sz="1050" dirty="0" err="1"/>
              <a:t>Scale</a:t>
            </a:r>
            <a:endParaRPr lang="nl-NL" sz="1050" dirty="0"/>
          </a:p>
          <a:p>
            <a:r>
              <a:rPr lang="nl-NL" sz="1050" dirty="0" err="1"/>
              <a:t>Ops</a:t>
            </a:r>
            <a:r>
              <a:rPr lang="nl-NL" sz="1050" dirty="0"/>
              <a:t> </a:t>
            </a:r>
            <a:r>
              <a:rPr lang="nl-NL" sz="1050" dirty="0" err="1"/>
              <a:t>facilities</a:t>
            </a:r>
            <a:r>
              <a:rPr lang="nl-NL" sz="1050" dirty="0"/>
              <a:t> (monitor, log, audit, events, </a:t>
            </a:r>
            <a:r>
              <a:rPr lang="nl-NL" sz="1050" dirty="0" err="1"/>
              <a:t>failover</a:t>
            </a:r>
            <a:r>
              <a:rPr lang="nl-NL" sz="1050" dirty="0"/>
              <a:t>)</a:t>
            </a:r>
          </a:p>
          <a:p>
            <a:r>
              <a:rPr lang="nl-NL" sz="1050" i="1" dirty="0"/>
              <a:t>Rapid </a:t>
            </a:r>
            <a:r>
              <a:rPr lang="nl-NL" sz="1050" i="1" dirty="0" err="1"/>
              <a:t>Innovation</a:t>
            </a:r>
            <a:r>
              <a:rPr lang="nl-NL" sz="1050" i="1" dirty="0"/>
              <a:t> (new services, new features, new pricing)</a:t>
            </a:r>
            <a:endParaRPr lang="en-NL" sz="1050" dirty="0"/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2C6B93A1-A13D-4424-9F47-4A68B837B0B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2771482" y="2962178"/>
            <a:ext cx="431901" cy="431901"/>
          </a:xfrm>
          <a:prstGeom prst="rect">
            <a:avLst/>
          </a:prstGeom>
        </p:spPr>
      </p:pic>
      <p:pic>
        <p:nvPicPr>
          <p:cNvPr id="140" name="Graphic 139">
            <a:extLst>
              <a:ext uri="{FF2B5EF4-FFF2-40B4-BE49-F238E27FC236}">
                <a16:creationId xmlns:a16="http://schemas.microsoft.com/office/drawing/2014/main" id="{929E5F67-4893-4E6D-BF1B-51F97936C0D8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6614903" y="843377"/>
            <a:ext cx="230317" cy="230317"/>
          </a:xfrm>
          <a:prstGeom prst="rect">
            <a:avLst/>
          </a:prstGeom>
        </p:spPr>
      </p:pic>
      <p:pic>
        <p:nvPicPr>
          <p:cNvPr id="141" name="Graphic 140">
            <a:extLst>
              <a:ext uri="{FF2B5EF4-FFF2-40B4-BE49-F238E27FC236}">
                <a16:creationId xmlns:a16="http://schemas.microsoft.com/office/drawing/2014/main" id="{DF6689B4-F330-402A-9C82-DCFCA4D529A9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3649162" y="2407812"/>
            <a:ext cx="230317" cy="23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19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5745C-BB40-48A1-9CA6-CFE1EE451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Constant </a:t>
            </a:r>
            <a:r>
              <a:rPr lang="nl-NL" dirty="0" err="1"/>
              <a:t>Evolution</a:t>
            </a:r>
            <a:r>
              <a:rPr lang="nl-NL" dirty="0"/>
              <a:t> on OCI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C3579-9A91-4869-95CF-B0E9A1E46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5316"/>
            <a:ext cx="7027197" cy="3780000"/>
          </a:xfrm>
        </p:spPr>
        <p:txBody>
          <a:bodyPr/>
          <a:lstStyle/>
          <a:p>
            <a:r>
              <a:rPr lang="nl-NL" dirty="0" err="1"/>
              <a:t>Since</a:t>
            </a:r>
            <a:r>
              <a:rPr lang="nl-NL" dirty="0"/>
              <a:t> </a:t>
            </a:r>
            <a:r>
              <a:rPr lang="nl-NL" dirty="0" err="1"/>
              <a:t>mid</a:t>
            </a:r>
            <a:r>
              <a:rPr lang="nl-NL" dirty="0"/>
              <a:t> </a:t>
            </a:r>
            <a:r>
              <a:rPr lang="nl-NL" dirty="0" err="1"/>
              <a:t>June</a:t>
            </a:r>
            <a:r>
              <a:rPr lang="nl-NL" dirty="0"/>
              <a:t> 2020</a:t>
            </a:r>
          </a:p>
          <a:p>
            <a:pPr lvl="1"/>
            <a:r>
              <a:rPr lang="nl-NL" dirty="0"/>
              <a:t>Export </a:t>
            </a:r>
            <a:r>
              <a:rPr lang="nl-NL" dirty="0" err="1"/>
              <a:t>Compartment</a:t>
            </a:r>
            <a:r>
              <a:rPr lang="nl-NL" dirty="0"/>
              <a:t> as </a:t>
            </a:r>
            <a:r>
              <a:rPr lang="nl-NL" dirty="0" err="1"/>
              <a:t>Terraform</a:t>
            </a:r>
            <a:r>
              <a:rPr lang="nl-NL" dirty="0"/>
              <a:t> plan (Resource Manager)</a:t>
            </a:r>
          </a:p>
          <a:p>
            <a:pPr lvl="1"/>
            <a:r>
              <a:rPr lang="nl-NL" dirty="0"/>
              <a:t>Data Integration service</a:t>
            </a:r>
          </a:p>
          <a:p>
            <a:pPr lvl="1"/>
            <a:r>
              <a:rPr lang="nl-NL" dirty="0"/>
              <a:t>New US-West </a:t>
            </a:r>
            <a:r>
              <a:rPr lang="nl-NL" dirty="0" err="1"/>
              <a:t>Region</a:t>
            </a:r>
            <a:r>
              <a:rPr lang="nl-NL" dirty="0"/>
              <a:t> (San Jose Data Center), UK West (Newport)</a:t>
            </a:r>
          </a:p>
          <a:p>
            <a:pPr lvl="1"/>
            <a:r>
              <a:rPr lang="nl-NL" dirty="0"/>
              <a:t>Oracle </a:t>
            </a:r>
            <a:r>
              <a:rPr lang="nl-NL" dirty="0" err="1"/>
              <a:t>VMware</a:t>
            </a:r>
            <a:r>
              <a:rPr lang="nl-NL" dirty="0"/>
              <a:t> Solution Cloud Service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(</a:t>
            </a:r>
            <a:r>
              <a:rPr lang="nl-NL" dirty="0" err="1"/>
              <a:t>Autonomous</a:t>
            </a:r>
            <a:r>
              <a:rPr lang="nl-NL" dirty="0"/>
              <a:t>) JSON Database service</a:t>
            </a:r>
          </a:p>
          <a:p>
            <a:pPr lvl="1"/>
            <a:r>
              <a:rPr lang="nl-NL" dirty="0"/>
              <a:t>Blockchain Platform Cloud service</a:t>
            </a:r>
          </a:p>
          <a:p>
            <a:pPr lvl="1"/>
            <a:r>
              <a:rPr lang="nl-NL" dirty="0" err="1"/>
              <a:t>Migrate</a:t>
            </a:r>
            <a:r>
              <a:rPr lang="nl-NL" dirty="0"/>
              <a:t> (Classic) Oracle Java Cloud Service </a:t>
            </a:r>
            <a:r>
              <a:rPr lang="nl-NL" dirty="0" err="1"/>
              <a:t>to</a:t>
            </a:r>
            <a:r>
              <a:rPr lang="nl-NL" dirty="0"/>
              <a:t> Gen2</a:t>
            </a:r>
          </a:p>
          <a:p>
            <a:pPr lvl="1"/>
            <a:r>
              <a:rPr lang="nl-NL" dirty="0"/>
              <a:t>Visual Builder Studio – </a:t>
            </a:r>
            <a:r>
              <a:rPr lang="nl-NL" dirty="0" err="1"/>
              <a:t>automated</a:t>
            </a:r>
            <a:r>
              <a:rPr lang="nl-NL" dirty="0"/>
              <a:t> CI/CD &amp; </a:t>
            </a:r>
            <a:r>
              <a:rPr lang="nl-NL" dirty="0" err="1"/>
              <a:t>DevOps</a:t>
            </a:r>
            <a:endParaRPr lang="nl-NL" dirty="0"/>
          </a:p>
          <a:p>
            <a:pPr lvl="1"/>
            <a:r>
              <a:rPr lang="nl-NL" dirty="0"/>
              <a:t>OCI </a:t>
            </a:r>
            <a:r>
              <a:rPr lang="nl-NL" dirty="0" err="1"/>
              <a:t>Logging</a:t>
            </a:r>
            <a:endParaRPr lang="nl-NL" dirty="0"/>
          </a:p>
          <a:p>
            <a:pPr lvl="1"/>
            <a:r>
              <a:rPr lang="nl-NL" dirty="0"/>
              <a:t>OCI Log Analytics &amp; Operations </a:t>
            </a:r>
            <a:r>
              <a:rPr lang="nl-NL" dirty="0" err="1"/>
              <a:t>Insights</a:t>
            </a:r>
            <a:r>
              <a:rPr lang="nl-NL" dirty="0"/>
              <a:t> (</a:t>
            </a:r>
            <a:r>
              <a:rPr lang="nl-NL" dirty="0" err="1"/>
              <a:t>fka</a:t>
            </a:r>
            <a:r>
              <a:rPr lang="nl-NL" dirty="0"/>
              <a:t> Management Cloud)</a:t>
            </a:r>
          </a:p>
          <a:p>
            <a:pPr lvl="1"/>
            <a:r>
              <a:rPr lang="nl-NL" dirty="0" err="1"/>
              <a:t>CloudGuard</a:t>
            </a:r>
            <a:r>
              <a:rPr lang="nl-NL" dirty="0"/>
              <a:t>, Cloud Advisor, Data Safe</a:t>
            </a:r>
          </a:p>
          <a:p>
            <a:pPr lvl="1"/>
            <a:r>
              <a:rPr lang="nl-NL" dirty="0"/>
              <a:t>API Gateway – </a:t>
            </a:r>
            <a:r>
              <a:rPr lang="nl-NL" dirty="0" err="1"/>
              <a:t>OpenAPI</a:t>
            </a:r>
            <a:r>
              <a:rPr lang="nl-NL" dirty="0"/>
              <a:t>,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, </a:t>
            </a:r>
            <a:r>
              <a:rPr lang="nl-NL" dirty="0" err="1"/>
              <a:t>request</a:t>
            </a:r>
            <a:r>
              <a:rPr lang="nl-NL" dirty="0"/>
              <a:t> &amp; response </a:t>
            </a:r>
            <a:r>
              <a:rPr lang="nl-NL" dirty="0" err="1"/>
              <a:t>XForm</a:t>
            </a:r>
            <a:endParaRPr lang="nl-NL" dirty="0"/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MySQL</a:t>
            </a:r>
            <a:r>
              <a:rPr lang="nl-NL" dirty="0"/>
              <a:t> Database</a:t>
            </a:r>
          </a:p>
          <a:p>
            <a:pPr lvl="1"/>
            <a:r>
              <a:rPr lang="nl-NL" dirty="0"/>
              <a:t>OCI Mobile App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CFF766-D817-4F5F-B9EC-96DF8D2CD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AFAE1C-11E0-48DF-82B1-E253F285C2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580"/>
          <a:stretch/>
        </p:blipFill>
        <p:spPr>
          <a:xfrm>
            <a:off x="7343999" y="3189065"/>
            <a:ext cx="1592466" cy="16255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596953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DOAG 2020| Oracle Cloud Native Application Development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34FEBC8-2465-4979-9E7B-81CACE1A4565}"/>
              </a:ext>
            </a:extLst>
          </p:cNvPr>
          <p:cNvSpPr txBox="1"/>
          <p:nvPr/>
        </p:nvSpPr>
        <p:spPr>
          <a:xfrm>
            <a:off x="5838893" y="5214835"/>
            <a:ext cx="289662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Sources </a:t>
            </a:r>
            <a:r>
              <a:rPr lang="nl-NL" sz="1300" dirty="0" err="1">
                <a:solidFill>
                  <a:schemeClr val="bg1"/>
                </a:solidFill>
              </a:rPr>
              <a:t>and</a:t>
            </a:r>
            <a:r>
              <a:rPr lang="nl-NL" sz="1300" dirty="0">
                <a:solidFill>
                  <a:schemeClr val="bg1"/>
                </a:solidFill>
              </a:rPr>
              <a:t> slides:</a:t>
            </a:r>
            <a:r>
              <a:rPr lang="nl-NL" sz="1300" b="1" dirty="0">
                <a:solidFill>
                  <a:schemeClr val="bg1"/>
                </a:solidFill>
              </a:rPr>
              <a:t> </a:t>
            </a:r>
            <a:br>
              <a:rPr lang="nl-NL" sz="1300" b="1" dirty="0">
                <a:solidFill>
                  <a:schemeClr val="bg1"/>
                </a:solidFill>
              </a:rPr>
            </a:br>
            <a:r>
              <a:rPr lang="nl-NL" sz="1300" b="1" dirty="0">
                <a:solidFill>
                  <a:schemeClr val="bg1"/>
                </a:solidFill>
              </a:rPr>
              <a:t>bit.ly/cloud-native-ogb-apacouc2020</a:t>
            </a:r>
            <a:endParaRPr lang="en-NL" sz="1300" b="1" dirty="0" err="1">
              <a:solidFill>
                <a:schemeClr val="bg1"/>
              </a:solidFill>
            </a:endParaRPr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DOAG">
            <a:extLst>
              <a:ext uri="{FF2B5EF4-FFF2-40B4-BE49-F238E27FC236}">
                <a16:creationId xmlns:a16="http://schemas.microsoft.com/office/drawing/2014/main" id="{3E721E4A-9725-4EBA-AF43-6B5772C13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1676" y="269384"/>
            <a:ext cx="1609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71338" y="402224"/>
            <a:ext cx="3227678" cy="3085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497687" cy="5143859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76218" cy="5143859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685800">
              <a:buClrTx/>
            </a:pPr>
            <a:endParaRPr lang="en-US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504" y="273844"/>
            <a:ext cx="3284161" cy="994172"/>
          </a:xfr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504" y="1515618"/>
            <a:ext cx="3807068" cy="3113532"/>
          </a:xfrm>
        </p:spPr>
        <p:txBody>
          <a:bodyPr vert="horz" lIns="68580" tIns="34290" rIns="68580" bIns="34290" rtlCol="0">
            <a:normAutofit/>
          </a:bodyPr>
          <a:lstStyle/>
          <a:p>
            <a:r>
              <a:rPr lang="en-US" sz="1500"/>
              <a:t>Generation 2 Cloud</a:t>
            </a:r>
          </a:p>
          <a:p>
            <a:r>
              <a:rPr lang="en-US" sz="1500"/>
              <a:t>Main themes:</a:t>
            </a:r>
          </a:p>
          <a:p>
            <a:pPr lvl="1"/>
            <a:r>
              <a:rPr lang="en-US" sz="1500"/>
              <a:t>Competitive Pricing</a:t>
            </a:r>
          </a:p>
          <a:p>
            <a:pPr lvl="1"/>
            <a:r>
              <a:rPr lang="en-US" sz="1500"/>
              <a:t>Secure by Design</a:t>
            </a:r>
          </a:p>
          <a:p>
            <a:pPr lvl="1"/>
            <a:r>
              <a:rPr lang="en-US" sz="1500"/>
              <a:t>Open</a:t>
            </a:r>
          </a:p>
          <a:p>
            <a:pPr lvl="1"/>
            <a:r>
              <a:rPr lang="en-US" sz="1500"/>
              <a:t>Enterprise (Technology)</a:t>
            </a:r>
          </a:p>
          <a:p>
            <a:r>
              <a:rPr lang="en-US" sz="1500"/>
              <a:t>Trials – 30 days, $300 credits</a:t>
            </a:r>
          </a:p>
          <a:p>
            <a:r>
              <a:rPr lang="en-US" sz="1500" i="1"/>
              <a:t>A</a:t>
            </a:r>
            <a:r>
              <a:rPr lang="en-US" sz="1500"/>
              <a:t>n always-free tier</a:t>
            </a:r>
          </a:p>
          <a:p>
            <a:pPr lvl="1"/>
            <a:r>
              <a:rPr lang="en-US" sz="1500"/>
              <a:t>With Autonomous Database and </a:t>
            </a:r>
            <a:br>
              <a:rPr lang="en-US" sz="1500"/>
            </a:br>
            <a:r>
              <a:rPr lang="en-US" sz="1500"/>
              <a:t>Autonomous Data Warehouse</a:t>
            </a:r>
          </a:p>
          <a:p>
            <a:pPr lvl="1"/>
            <a:endParaRPr lang="en-US" sz="15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FCAA3-78EA-4433-A1D2-9BDDF298B2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DOAG 2020| Oracle Cloud Native Application Development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25461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  <wetp:taskpane dockstate="right" visibility="0" width="799" row="6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4AC589FB-4F38-4FA4-87D1-22CC7ECED551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6ADEABE0-1E38-45B4-8CB5-B7826514D857}">
  <we:reference id="wa104038830" version="1.0.0.3" store="en-US" storeType="OMEX"/>
  <we:alternateReferences>
    <we:reference id="WA104038830" version="1.0.0.3" store="WA10403883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FB97143-6A22-4F35-BB3B-18DEE4AFFE78}">
  <ds:schemaRefs>
    <ds:schemaRef ds:uri="http://schemas.microsoft.com/office/2006/metadata/properties"/>
    <ds:schemaRef ds:uri="http://purl.org/dc/terms/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c4a3eb09-d3f0-4928-b094-498861f3a0e3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1104</TotalTime>
  <Words>4745</Words>
  <Application>Microsoft Office PowerPoint</Application>
  <PresentationFormat>On-screen Show (16:9)</PresentationFormat>
  <Paragraphs>1343</Paragraphs>
  <Slides>82</Slides>
  <Notes>12</Notes>
  <HiddenSlides>16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88" baseType="lpstr">
      <vt:lpstr>Calibri Light</vt:lpstr>
      <vt:lpstr>Arial</vt:lpstr>
      <vt:lpstr>MS UI Gothic</vt:lpstr>
      <vt:lpstr>Calibri</vt:lpstr>
      <vt:lpstr>2_Office-thema</vt:lpstr>
      <vt:lpstr>Office Theme</vt:lpstr>
      <vt:lpstr>Cloud Native Application Development  - build fast, cheap, scalable and agile software   on Oracle Cloud Infrastructure</vt:lpstr>
      <vt:lpstr>Lucas Jellema  CTO for AMIS | Conclusion Cloud Solution Architect  </vt:lpstr>
      <vt:lpstr>A traditional application</vt:lpstr>
      <vt:lpstr>Cloud Native Application</vt:lpstr>
      <vt:lpstr>Characteristics of Cloud Native Applications </vt:lpstr>
      <vt:lpstr>Some (PaaS) Cloud Capabilities  for Cloud Native development</vt:lpstr>
      <vt:lpstr>Introducing Oracle Cloud Infrastructure</vt:lpstr>
      <vt:lpstr>Oracle Cloud Gen2</vt:lpstr>
      <vt:lpstr>Oracle Cloud Infrastructure</vt:lpstr>
      <vt:lpstr>Oracle Cloud Infrastructure – Always Free Tier</vt:lpstr>
      <vt:lpstr>Introducing Oracle Cloud Infrastructure</vt:lpstr>
      <vt:lpstr>OCI Physical Organization</vt:lpstr>
      <vt:lpstr>Oracle Cloud Infrastructure Regions – current and planned</vt:lpstr>
      <vt:lpstr>OCI Services for Cloud Native Application Development</vt:lpstr>
      <vt:lpstr>PowerPoint Presentation</vt:lpstr>
      <vt:lpstr>PowerPoint Presentation</vt:lpstr>
      <vt:lpstr>PowerPoint Presentation</vt:lpstr>
      <vt:lpstr>PowerPoint Presentation</vt:lpstr>
      <vt:lpstr>Tools</vt:lpstr>
      <vt:lpstr>Cloud Shell</vt:lpstr>
      <vt:lpstr>Traditional Application: Tweets to NoSQL, Streaming &amp; Email</vt:lpstr>
      <vt:lpstr>Traditional Application: Tweets to NoSQL, Streaming &amp; Email</vt:lpstr>
      <vt:lpstr>Demonstration of Cloud Native Application on OCI: Tweets to NoSQL, Streaming &amp; Email</vt:lpstr>
      <vt:lpstr>Cloud Native design Tweets to NoSQL, Streaming &amp; Email</vt:lpstr>
      <vt:lpstr>Decoupling</vt:lpstr>
      <vt:lpstr>Platform Preparation – Infrastructure as Code using Resource Manager &amp; Terraform plan </vt:lpstr>
      <vt:lpstr>Serverless Function &amp; Object Storage</vt:lpstr>
      <vt:lpstr>Introducing Serverless Functions</vt:lpstr>
      <vt:lpstr>Fn Functions – request handling</vt:lpstr>
      <vt:lpstr>Function tweet-summarizer in application lab1 </vt:lpstr>
      <vt:lpstr>Function tweet-summarizer – source code in GitHub</vt:lpstr>
      <vt:lpstr>Configuration Settings for Function tweet-summarizer   result in environment variables accessible within the function</vt:lpstr>
      <vt:lpstr>Application Design</vt:lpstr>
      <vt:lpstr>Functions vs Containers vs VMs</vt:lpstr>
      <vt:lpstr>Application Design</vt:lpstr>
      <vt:lpstr>Application Design</vt:lpstr>
      <vt:lpstr>Application Design</vt:lpstr>
      <vt:lpstr>Application Design</vt:lpstr>
      <vt:lpstr>Tweet Summarizer</vt:lpstr>
      <vt:lpstr>Object Storage – Bucket for twitter reports</vt:lpstr>
      <vt:lpstr>Serverless Function &amp; Object Storage</vt:lpstr>
      <vt:lpstr>Function execution is triggered by</vt:lpstr>
      <vt:lpstr>Function execution is triggered by</vt:lpstr>
      <vt:lpstr>Public and Managed Access to Function Tweet Summarizer</vt:lpstr>
      <vt:lpstr>API Gateway</vt:lpstr>
      <vt:lpstr>API Gateway  Authorizer Function</vt:lpstr>
      <vt:lpstr>API Gateway Configuration for public access to Function</vt:lpstr>
      <vt:lpstr>Leverage OCI PaaS Services and Facilities from Functions</vt:lpstr>
      <vt:lpstr>Trigger</vt:lpstr>
      <vt:lpstr>[how to] Trigger Email Notification</vt:lpstr>
      <vt:lpstr>Produce CloudEvent,  Publish Notification &amp; Send Mail</vt:lpstr>
      <vt:lpstr>EVENTS and NOTIFICATIONS SERVICES</vt:lpstr>
      <vt:lpstr>Events identified and turned to  Notification Events to be Published and Routed </vt:lpstr>
      <vt:lpstr>THE BASICS FOR THESE TWO SERVICES ARE…</vt:lpstr>
      <vt:lpstr>Configure Event Rule Notification triplet</vt:lpstr>
      <vt:lpstr>Send email upon Notification </vt:lpstr>
      <vt:lpstr>Email Subscription is Pending until confirmed</vt:lpstr>
      <vt:lpstr>When confirmed, the subscription is active</vt:lpstr>
      <vt:lpstr>When the Tweet Summarizer is invoked…</vt:lpstr>
      <vt:lpstr>… the email informs of the new file</vt:lpstr>
      <vt:lpstr>Produce CloudEvent &amp; Publish Notification</vt:lpstr>
      <vt:lpstr>Trigger Function &amp;  Store NoSQL Records</vt:lpstr>
      <vt:lpstr>Introducing NoSQL Database Cloud Service</vt:lpstr>
      <vt:lpstr>NoSQL Database Table TWEETS_TABLE</vt:lpstr>
      <vt:lpstr>Tweet Records in TWEETS_TABLE</vt:lpstr>
      <vt:lpstr>Trigger Function &amp;  Store NoSQL Records</vt:lpstr>
      <vt:lpstr>Stream records</vt:lpstr>
      <vt:lpstr>OCI Streaming Service </vt:lpstr>
      <vt:lpstr>OCI Streaming Service </vt:lpstr>
      <vt:lpstr>(Cloud) Events can be published to Stream directly</vt:lpstr>
      <vt:lpstr>Stream records</vt:lpstr>
      <vt:lpstr>Tweet Messages Published by Function  consumed from the Stream</vt:lpstr>
      <vt:lpstr>Schedule Function for periodic execution</vt:lpstr>
      <vt:lpstr>Monitoring | Health Checks</vt:lpstr>
      <vt:lpstr>[tricks for] Scheduling Functions</vt:lpstr>
      <vt:lpstr>Drawing OCI Solution Designs on draw.io</vt:lpstr>
      <vt:lpstr>Summary</vt:lpstr>
      <vt:lpstr>Pay per use</vt:lpstr>
      <vt:lpstr>Summary</vt:lpstr>
      <vt:lpstr>Summary</vt:lpstr>
      <vt:lpstr>Constant Evolution on OCI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Cloud Native Application Development  - build fast, cheap, scalable and agile software   on Oracle Cloud Infrastructure</dc:title>
  <dc:creator>Lucas Jellema</dc:creator>
  <cp:lastModifiedBy>Lucas Jellema</cp:lastModifiedBy>
  <cp:revision>8</cp:revision>
  <dcterms:created xsi:type="dcterms:W3CDTF">2020-10-27T05:27:41Z</dcterms:created>
  <dcterms:modified xsi:type="dcterms:W3CDTF">2020-12-16T16:27:51Z</dcterms:modified>
</cp:coreProperties>
</file>